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1"/>
  </p:sldMasterIdLst>
  <p:notesMasterIdLst>
    <p:notesMasterId r:id="rId100"/>
  </p:notesMasterIdLst>
  <p:handoutMasterIdLst>
    <p:handoutMasterId r:id="rId101"/>
  </p:handoutMasterIdLst>
  <p:sldIdLst>
    <p:sldId id="480" r:id="rId2"/>
    <p:sldId id="481" r:id="rId3"/>
    <p:sldId id="908" r:id="rId4"/>
    <p:sldId id="928" r:id="rId5"/>
    <p:sldId id="962" r:id="rId6"/>
    <p:sldId id="929" r:id="rId7"/>
    <p:sldId id="961" r:id="rId8"/>
    <p:sldId id="930" r:id="rId9"/>
    <p:sldId id="931" r:id="rId10"/>
    <p:sldId id="863" r:id="rId11"/>
    <p:sldId id="865" r:id="rId12"/>
    <p:sldId id="866" r:id="rId13"/>
    <p:sldId id="867" r:id="rId14"/>
    <p:sldId id="922" r:id="rId15"/>
    <p:sldId id="960" r:id="rId16"/>
    <p:sldId id="914" r:id="rId17"/>
    <p:sldId id="913" r:id="rId18"/>
    <p:sldId id="919" r:id="rId19"/>
    <p:sldId id="915" r:id="rId20"/>
    <p:sldId id="916" r:id="rId21"/>
    <p:sldId id="918" r:id="rId22"/>
    <p:sldId id="920" r:id="rId23"/>
    <p:sldId id="921" r:id="rId24"/>
    <p:sldId id="917" r:id="rId25"/>
    <p:sldId id="910" r:id="rId26"/>
    <p:sldId id="911" r:id="rId27"/>
    <p:sldId id="963" r:id="rId28"/>
    <p:sldId id="903" r:id="rId29"/>
    <p:sldId id="845" r:id="rId30"/>
    <p:sldId id="846" r:id="rId31"/>
    <p:sldId id="840" r:id="rId32"/>
    <p:sldId id="848" r:id="rId33"/>
    <p:sldId id="980" r:id="rId34"/>
    <p:sldId id="971" r:id="rId35"/>
    <p:sldId id="972" r:id="rId36"/>
    <p:sldId id="973" r:id="rId37"/>
    <p:sldId id="974" r:id="rId38"/>
    <p:sldId id="975" r:id="rId39"/>
    <p:sldId id="976" r:id="rId40"/>
    <p:sldId id="981" r:id="rId41"/>
    <p:sldId id="977" r:id="rId42"/>
    <p:sldId id="853" r:id="rId43"/>
    <p:sldId id="854" r:id="rId44"/>
    <p:sldId id="855" r:id="rId45"/>
    <p:sldId id="856" r:id="rId46"/>
    <p:sldId id="849" r:id="rId47"/>
    <p:sldId id="851" r:id="rId48"/>
    <p:sldId id="852" r:id="rId49"/>
    <p:sldId id="850" r:id="rId50"/>
    <p:sldId id="857" r:id="rId51"/>
    <p:sldId id="898" r:id="rId52"/>
    <p:sldId id="858" r:id="rId53"/>
    <p:sldId id="859" r:id="rId54"/>
    <p:sldId id="880" r:id="rId55"/>
    <p:sldId id="881" r:id="rId56"/>
    <p:sldId id="882" r:id="rId57"/>
    <p:sldId id="877" r:id="rId58"/>
    <p:sldId id="934" r:id="rId59"/>
    <p:sldId id="883" r:id="rId60"/>
    <p:sldId id="935" r:id="rId61"/>
    <p:sldId id="879" r:id="rId62"/>
    <p:sldId id="884" r:id="rId63"/>
    <p:sldId id="899" r:id="rId64"/>
    <p:sldId id="888" r:id="rId65"/>
    <p:sldId id="891" r:id="rId66"/>
    <p:sldId id="900" r:id="rId67"/>
    <p:sldId id="889" r:id="rId68"/>
    <p:sldId id="890" r:id="rId69"/>
    <p:sldId id="892" r:id="rId70"/>
    <p:sldId id="885" r:id="rId71"/>
    <p:sldId id="273" r:id="rId72"/>
    <p:sldId id="950" r:id="rId73"/>
    <p:sldId id="959" r:id="rId74"/>
    <p:sldId id="952" r:id="rId75"/>
    <p:sldId id="270" r:id="rId76"/>
    <p:sldId id="271" r:id="rId77"/>
    <p:sldId id="953" r:id="rId78"/>
    <p:sldId id="954" r:id="rId79"/>
    <p:sldId id="955" r:id="rId80"/>
    <p:sldId id="956" r:id="rId81"/>
    <p:sldId id="957" r:id="rId82"/>
    <p:sldId id="958" r:id="rId83"/>
    <p:sldId id="893" r:id="rId84"/>
    <p:sldId id="897" r:id="rId85"/>
    <p:sldId id="894" r:id="rId86"/>
    <p:sldId id="895" r:id="rId87"/>
    <p:sldId id="896" r:id="rId88"/>
    <p:sldId id="970" r:id="rId89"/>
    <p:sldId id="964" r:id="rId90"/>
    <p:sldId id="967" r:id="rId91"/>
    <p:sldId id="968" r:id="rId92"/>
    <p:sldId id="969" r:id="rId93"/>
    <p:sldId id="868" r:id="rId94"/>
    <p:sldId id="869" r:id="rId95"/>
    <p:sldId id="873" r:id="rId96"/>
    <p:sldId id="925" r:id="rId97"/>
    <p:sldId id="568" r:id="rId98"/>
    <p:sldId id="570" r:id="rId99"/>
  </p:sldIdLst>
  <p:sldSz cx="9144000" cy="6858000" type="screen4x3"/>
  <p:notesSz cx="7315200" cy="9601200"/>
  <p:defaultTextStyle>
    <a:defPPr>
      <a:defRPr lang="en-GB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F6600"/>
    <a:srgbClr val="BFBFBF"/>
    <a:srgbClr val="FFFFFF"/>
    <a:srgbClr val="009900"/>
    <a:srgbClr val="33CCFF"/>
    <a:srgbClr val="D60093"/>
    <a:srgbClr val="AB7561"/>
    <a:srgbClr val="83347C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40" autoAdjust="0"/>
    <p:restoredTop sz="93792" autoAdjust="0"/>
  </p:normalViewPr>
  <p:slideViewPr>
    <p:cSldViewPr>
      <p:cViewPr varScale="1">
        <p:scale>
          <a:sx n="60" d="100"/>
          <a:sy n="60" d="100"/>
        </p:scale>
        <p:origin x="1488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48" y="15192"/>
    </p:cViewPr>
  </p:outlineViewPr>
  <p:notesTextViewPr>
    <p:cViewPr>
      <p:scale>
        <a:sx n="33" d="100"/>
        <a:sy n="33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notesMaster" Target="notesMasters/notesMaster1.xml"/><Relationship Id="rId105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1A6EB47-0DD2-4627-5159-0EF89A54B70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976745-58C2-6FB8-EA93-203BE0CF81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B182A351-004E-4DFC-B754-AF01BB34E6C7}" type="datetimeFigureOut">
              <a:rPr lang="en-US"/>
              <a:pPr>
                <a:defRPr/>
              </a:pPr>
              <a:t>5/13/2025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A360A-CBEB-20DB-65EA-672FD5C9E82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8A8D3A-7063-9415-CF52-96D57B58682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5EF84382-9B38-4BF0-A0BD-783B3A9C732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4-21T13:04:31.30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18319 4502 987 0,'6'1'331'16,"6"6"-326"-16,3-2-4 15,6-1-74-15,-5-3 55 16</inkml:trace>
  <inkml:trace contextRef="#ctx0" brushRef="#br0" timeOffset="1492.02">18477 4466 147 0,'-18'58'74'0,"15"-56"-11"15,1 2-84-15,-2-1 14 16</inkml:trace>
  <inkml:trace contextRef="#ctx0" brushRef="#br0" timeOffset="4875.45">17890 4453 486 0,'-15'38'176'16,"9"-38"-152"-16,0 1 6 15,-1-2 9 1,-1-1 25-16,1 0 10 0,-2-4 13 15,-2 3-3-15,-1 0-13 16,-3 0-7-16,-4 3-15 16,-1 1-5-16,-4 1-13 15,1 2-4-15,-8-2-10 0,-1 1-3 16,-1-1-3 0,0-2-1-16,5 2-1 0,-2-2 1 15,3 3 0-15,-1-2-1 16,-1 2-1-16,1 1-3 0,0-1 1 15,-4 6 0-15,-4-2-1 16,-2-2 4-16,-4 2 2 16,-1-2 0-16,4 3 3 15,0 0-2-15,1 5-7 16,0 0-1-16,0 1-5 16,2 3 0-16,-2 4 2 15,4-1 1-15,3 4 2 16,-1 0-3-16,3 2-1 15,1 0 0-15,2 1-1 16,6 5 2-16,-1-5-1 16,5 4 0-16,4-5-3 15,-1-2 1-15,6 1 5 16,0-2-2-16,5 2 5 0,2 0-2 16,2 0-5-16,2 3 2 15,6 1-2-15,1 1 2 16,6 3 2-16,5-2-1 15,6 1 0-15,3-3 3 16,3 1-1-16,1-2-1 0,-3-3 1 16,1-2-3-1,2-2 0-15,0-1-1 0,3 1 3 16,5-1-2-16,5 0 5 16,4-1-3-16,4-2 5 31,0-4 1-31,1 4-3 0,-1-3 1 0,-2-1-5 15,3 3-2-15,5-4-2 16,5 0 2-16,1 0 0 16,-3-2 0-16,1 0 9 15,-4 1-3-15,2-1-1 16,1 4 4-16,0-1-10 16,3-4 2-16,1 2 3 0,0-2-3 15,-9-2 9-15,4 3 3 16,3-6-4-16,-1-2 3 15,11-2-7-15,-1-1 0 16,-4-2 0-16,1-2-5 16,-5 1 7-16,2 0-2 15,1 1-7-15,-1 1 2 0,-2-3 2 16,-2 0-2-16,-8-3 4 16,2 1 1-16,3 3-8 15,-1-3 2-15,4 0 1 16,-3 1 3-16,-1-3-2 15,-3-1-2-15,-2 0 5 16,-2 0 1 0,-1-5-3-16,2 1 2 0,2-2-9 31,-2-2-1-31,3-3 8 16,-7 3-1-16,-3-6 5 15,-6 0 2-15,-2-2-6 16,-2 0 2-16,-5-2 5 15,0-1-2-15,-10-3 2 0,-1-2 0 16,-7-2 4-16,-3 0-3 16,-2-1 2-16,-5 0 1 15,-1-2-10-15,-5-1-2 0,-5 0 8 16,-3 2-2-16,-6 1-3 16,-3 0 7-16,-8 2-11 15,1-4-2-15,-7 5 7 16,1-2-2-16,-5 3-1 15,0 2 1-15,-1 1 0 16,-3 4-3-16,3 3 3 16,-6 0-3-16,-3-1-3 15,-1 3-1-15,-6-1 7 16,2 2 0-16,-2 1-3 16,3 1 1-16,0 3-5 0,-4-3-1 15,-2 6 8-15,0-3-1 16,-7 1-2-16,4 2 4 15,0 2-3-15,-1 1 1 16,3 2-2-16,0 4-1 16,-4-1 1-16,-2 0-2 15,0 6 5 1,0-1-1-16,-1 1-7 0,5 1 2 0,2 3 3 16,2-4 0-16,-1 3 0 15,1 3 1-15,-2-5-2 16,0 6 0-16,1-1 3 15,2-4-2-15,4 5-3 16,2-4 1-16,1 2 5 16,2 0 1-16,-6-4-2 15,3 0-1-15,-4 1-7 16,-1 0-1-16,4 3 8 16,0 5-3-16,2 0-13 15,1 4-6-15,1-2-11 0,-2-3-7 16,5 1 10-16,3-2-2 15,3 0-14-15,4-2-8 16,3-3 33-16</inkml:trace>
  <inkml:trace contextRef="#ctx0" brushRef="#br0" timeOffset="7152.11">12679 5515 813 0,'-58'32'297'0,"57"-33"-246"15,1 0-20-15,0-3-17 16,0 3-4-16,-1 0 2 16,0 0 3-16,0 0 10 15,-1 0 8-15,2-3 6 16,-3-9-1-16,-13-32 1 15,9 29-5-15,-2 0-2 16,-3-3 5-16,-1 0-9 16,-2-1-5-16,-4-3-6 0,-1 0-4 15,-7-6-6-15,-5 0 6 16,-1-3-7-16,-4 2 0 16,-2-2 6-1,1 3-6-15,2-2 5 0,-3 1 0 16,1-1-6-16,0 1 10 0,-5-1 0 31,1-2-9-31,-10-2 12 0,-4-1-10 0,-1-4 3 16,-2-1 4-16,2 1-15 15,3 0 6 1,-1 5 1-16,0 1-1 0,-6 0 7 16,-5-1-3-16,-3 2-3 15,-1-1-2-15,1 3 1 16,2 1 2-16,-1-4 0 15,-4 1 1-15,-5-3 2 16,-3 3-9-16,-3 1 0 16,3 4 6-16,-3 2-11 15,-4 1 3-15,-8 4 5 0,0 1-5 16,2 4 1-16,3 3 1 16,-2 0-3-16,-2 1-1 15,-3 0 7-15,-2 0 0 16,7 3-6-16,-5 0 2 0,-4 0 2 31,-1 0 0-31,1-1 2 0,7 0 0 0,-2 1 0 16,-3 2 1-16,-1-3 0 15,23 1 3 1,39 5 3-16,0 0-3 0,-106-13 1 16,-1-3 0-16,-2 4-5 15,52 7 0-15,-7-1-4 31,0-1 0-31,1 0-2 16,1 1 1-16,0-1 4 16,-2 3-4-16,0 1 1 15,-2 2-2-15,5 1-1 0,-2 1 4 16,-6-1-2-16,32 0 1 31,39 3-1-31,-2 0-1 0,-114-1 2 0,8 1-2 16,4 3 2-16,46 4-4 15,5-1 2-15,-9 2 2 16,2 2-3-16,-6 2 2 16,9 3 0-16,3-2-3 0,3 2 2 15,-2-1 1-15,-1 0-1 16,7 0 3-16,7 1 2 16,2 1 0-16,-7-3-4 15,-1 1 0-15,3 2-7 16,1 3 1-16,15 0 5 15,-1 2 0-15,-3-1 6 16,-3-2-1-16,-1 5-9 16,0 0 0-16,6 2 3 15,7 3 3-15,7 1-1 16,-1 2 4-16,-2 1-7 0,-3-1-4 16,-2-2 8-1,1 1-5-15,6 0 7 16,3-1 1-16,5 1-8 0,0-1 2 15,2-1-2-15,-1-1 0 16,-5 2 2-16,-4-2-3 16,0 0-1-16,0 3 1 0,5-2 4 15,3 1 1-15,6 1-2 16,2 2 2-16,2 0 4 16,0 1-1-16,1 0 4 15,-4-4-5-15,-6-3-8 16,5 1 6-16,0-4-5 15,4 1 3-15,5-2 7 16,0-1-3-16,5 1-2 16,1-4 0-16,2 5 0 15,1 0-2-15,1-1 1 16,3 2 2-16,2-3-6 16,2-2 2-16,3-1 6 15,0-5 0-15,3-2-6 0,-1 1 3 16,3-5 0-16,-1 2-2 15,2-2 2-15,0-1 0 16,-1-3-28-16,1-2-25 16,3-1 304-16,0 0-206 15</inkml:trace>
  <inkml:trace contextRef="#ctx0" brushRef="#br0" timeOffset="8197.34">3008 4821 760 0,'37'29'264'16,"-38"-33"-247"-16,1 1-5 15,-1 1-9-15,1 0-4 16,0 1 28-16,0 1 10 0,0-1 21 16,0 0 7-16,0 0-15 31,0 1-9-31,0 0-14 15,0 0 1-15,0 0-6 16,1 4 3-16,6 13 1 16,11 34-3-16,-17-26-4 15,1 1-5-15,-1 3-9 16,-2 2-2-16,-3-2 4 16,-1 4 0-16,-1 0-2 15,2 1 3-15,-3 0-7 16,3-6 1-16,1-1 0 0,-1-3-1 15,3-7-1-15,1 3 0 16,0-6 5-16,0-3-6 16,1-3 3-16,1-2 3 15,1-3-5-15,0-1 5 16,1-1 1-16,2-3-3 0,-2 0 10 16,4-1 4-16,0 0-7 15,2 0 4-15,2 0-6 16,-2-3-4-16,8 2 7 15,-2-1-4-15,3 0-8 16,3-2 2-16,-1 0 0 16,4-3 2-16,7-2 8 15,-1 1 3-15,7-5-8 16,1-1 9-16,-2-3-2 16,5-1-4-16,-7-3 13 15,0-1-5-15,-1-1-4 16,-2 1 4-16,1 1-13 15,-4 3-1-15,-6 7 0 16,-1 2-1-16,-7 7 12 0,-2 3-4 16,-4 3-1-16,-4 2 3 15,-3 2-4-15,1 3 2 16,-6 1-1-16,2 1-3 16,-5 2-19-16,1 0-32 0,-3-3 32 15</inkml:trace>
  <inkml:trace contextRef="#ctx0" brushRef="#br1" timeOffset="18841.82">17739 6531 511 0,'-30'-1'185'0,"-5"1"-154"31,0 4 7-31,-4 2 10 16,-4-1 9-16,-3 3 5 15,0 2-3-15,-5 1-9 16,-3 3-8-16,-1 2-5 16,-5 0-7-16,3 0-6 0,2 3-4 15,4-2-8-15,4 2 3 16,-2 1 0-16,3-2-2 16,1 3 3-16,5 1 0 0,-1 2-3 15,2 0 0-15,0 2 0 16,1 3-1-16,7 1 2 15,5 3-2-15,8 3-3 16,4 4-2-16,5 1-3 16,3 4 5-16,4 1-1 15,3-2-2-15,6 3 0 16,3-1-1-16,4 2-3 16,3 3 5-16,11 3-2 15,2-1-3-15,11-5 3 16,3-1-3-16,1-9 1 15,4-2 3-15,6-5 2 16,1 2 4-16,9-1 2 16,4 0-4-16,5-3 2 15,4-2-1-15,-1-5-4 16,1 0 0-16,5-4-6 0,4-2 2 16,6-1 3-16,1-5-1 15,0-2 5-15,3-1-9 16,4-4 2-16,0 2 2 15,2-7-3-15,1-2 0 16,1-1-1-16,4-4-2 0,0-1 3 16,-3-2-2-16,-3 3-1 15,0-3 3-15,5 0-2 16,-1 0 2-16,2-7 1 16,-5 3-3-16,3-2 0 15,-3 0-1-15,-4-2 2 16,1-2-1-16,-5 1 0 15,1-3 1-15,-5 0-5 16,-6-1 9-16,-11-3-8 16,-5 1 8-16,-10-4 3 15,-4-2-10-15,-8-8 14 16,-6-3-10-16,-10-3 3 16,-4-2 8-16,-13 1-8 15,-5 1 10-15,-12 2 1 0,-12 1-1 16,-7 0-4-16,-7-1-2 15,-10-3-6-15,-1-1-7 16,-8 0 7-16,-1-3-4 16,-1 6 0-16,0 1 0 15,-5 4 0-15,-3 0-1 16,-5 2-1-16,-4-4 7 0,-3 3-10 16,-5-3 9-16,2 2-1 15,-1 8-9-15,-3 1 9 16,-3 4-2-16,0 5-5 15,-1-2 12 1,0 6-3-16,2 3-9 0,3 0 12 16,-7 0-12-16,-3 3 7 15,0-1 1-15,-3 3-6 16,5 0 5-16,0 3-1 16,-1 0-1-16,-2 1 2 15,2 3 2-15,1 3-10 16,1 1 10-16,5 1-4 15,-7 2 2-15,3 1 8 0,0 6-10 16,0 3 2-16,6 2-2 16,2 1-2-16,2-1 6 15,-1 3-6-15,2 3-3 16,6 5 4-16,0 1 1 16,6 6 1-16,2 1 2 0,-1 5-5 15,4 0-28-15,7 3-46 16,1-5 49-16</inkml:trace>
  <inkml:trace contextRef="#ctx0" brushRef="#br1" timeOffset="22401.4">12592 6266 590 0,'32'69'284'0,"-32"-69"-59"16,0-1-180-16,2 0-37 15,-2 0 2-15,0 1-10 16,0 0 3-16,0 0-1 16,0 0-2-16,-1 0 7 15,0 4 1-15,-5 18 5 16,-14 37-1 0,5-23 0-16,-6 3-4 0,-8 11-1 15,-3 3-4-15,-10 1-3 16,-4 3 3-16,-6-1-2 15,-3-1-1-15,-2 6 2 0,1 2-2 16,-1-1 0-16,-4 1 7 16,-3-9 1-16,-1-6 6 15,0-8 7-15,3-5 0 0,4-6 2 16,2 1-2-16,-3-4-8 16,5-2 0-16,-6-3-3 15,-4-6-6-15,1 1 3 31,-6-3-2-31,3-3-3 0,3 1 3 0,-3-4-5 16,-1 2 0-16,-7 0-2 16,-2-4 0-16,1 2 2 15,-1-4 1-15,5 4 2 16,-3-1-3-16,-4-1 2 16,2-3-1-16,1 1-2 15,1 0 4-15,6 3-4 16,-2-1 1-16,-2-4 3 15,-1-1-4-15,-3-3 4 0,5-1-2 16,5-5 0-16,4 0 3 16,3-3-4-16,1-1 4 15,-1-3 6-15,-3-3-2 32,2-2 6-32,3 0 2 0,5 1-8 0,3-1 4 0,2 0-4 15,1-1-3-15,5 1 2 16,-3-1-7-16,0-2 1 15,0 0-4-15,1-3 3 16,2-3 0-16,3 2 1 16,2-3 6-1,1-4-7 1,0 3 8-16,3-3-5 16,1 3-1-16,-1 3 1 15,4-2-5-15,-2 3 2 16,0-1-3-16,5 3 3 15,-5 2 2-15,3 1-1 16,1 1-1-16,2 0-3 16,1 0 4-16,3 2-3 15,0-3 2-15,2 0 7 0,1 2-7 16,-1-1 10-16,3 3-4 16,2 0-1-16,3-1 1 15,1-1-4-15,2-2 2 16,2 2 1-16,3 0 1 15,-1 4 1-15,2 2 2 0,-1 0-10 16,2 2 8-16,0 3-4 16,-2 3-3-16,2 1 6 15,-1 4-10-15,0 0 1 16,1 1 4-16,0 0-2 16,0 0 4-16,0 0-5 15,0-1 4-15,0 1-5 16,0 0 3-16,0 1 4 15,0 0-9-15,0 0 6 0,0 0-14 16,0 0-26-16,-1 10-20 16,-15 42 32-16</inkml:trace>
  <inkml:trace contextRef="#ctx0" brushRef="#br1" timeOffset="23953.21">8265 6792 363 0,'1'6'158'0,"-1"2"-58"16,0-2-94-16,-1 0-6 16,1 2-1-16,0-5 17 15,0-1 48-15,1-2 58 16,-1-1 22-16,0 0 7 0,0 0-36 15,0 0-43 1,0 0-18-16,0-5-12 0,0-5-2 16,7-35-14-16,-5 32 3 15,-2 0-10-15,0-3-2 16,-2-2-3-16,2-1-1 16,0-3-2-16,-1-1-1 15,-2-3 5-15,0 1-9 0,2-2 8 16,0 1-5-16,1 2-2 15,0 1-3-15,0 1-6 16,0 3 5-16,0 2-5 16,-3 1 3-16,3 5 5 15,-3 1-10-15,3 3 8 16,1-1-3-16,-1 1-4 16,4 0 8-16,-2 2-4 15,1 1-1-15,1 1 2 16,-4 0-1-16,4 2-2 15,-4 1 1-15,0 1-2 16,0 0 1-16,0 0 1 16,0 0-1-16,0 3 2 15,5 11-4-15,19 38-3 0,-17-35 13 16,3 3-4-16,3 2-1 16,0-5 10-16,3 2-11 15,1-4 10-15,4 1-1 16,2-2-2-16,-2 0 15 15,8 2-11-15,-1 2 0 0,0-2-4 16,1 3-4-16,-1 0-2 16,-1-2 1-16,-3 3-3 15,-2-3 0-15,0 0 1 16,-3-2-1-16,-1-2 2 16,-1-1-7-16,-5-2 3 15,0 2 12 1,-6-4-2-16,3-1 8 0,-2-1 8 15,-2 1-8-15,-2-3 13 16,0 0-6-16,-5-3-8 16,2-1 10-16,0 0-13 15,0 0 3-15,0 0-2 16,0 0-9-16,0-1-3 16,0 0-6-16,0 0-42 0,0 0-32 15,0 0 38-15,0 0 3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0931" units="cm"/>
          <inkml:channel name="Y" type="integer" max="17399" units="cm"/>
          <inkml:channel name="F" type="integer" max="4095" units="dev"/>
          <inkml:channel name="T" type="integer" max="2.14748E9" units="dev"/>
        </inkml:traceFormat>
        <inkml:channelProperties>
          <inkml:channelProperty channel="X" name="resolution" value="1000.03235" units="1/cm"/>
          <inkml:channelProperty channel="Y" name="resolution" value="999.9425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4-04-21T13:04:31.30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18319 4502 987 0,'6'1'331'16,"6"6"-326"-16,3-2-4 15,6-1-74-15,-5-3 55 16</inkml:trace>
  <inkml:trace contextRef="#ctx0" brushRef="#br0" timeOffset="1492.02">18477 4466 147 0,'-18'58'74'0,"15"-56"-11"15,1 2-84-15,-2-1 14 16</inkml:trace>
  <inkml:trace contextRef="#ctx0" brushRef="#br0" timeOffset="4875.45">17890 4453 486 0,'-15'38'176'16,"9"-38"-152"-16,0 1 6 15,-1-2 9 1,-1-1 25-16,1 0 10 0,-2-4 13 15,-2 3-3-15,-1 0-13 16,-3 0-7-16,-4 3-15 16,-1 1-5-16,-4 1-13 15,1 2-4-15,-8-2-10 0,-1 1-3 16,-1-1-3 0,0-2-1-16,5 2-1 0,-2-2 1 15,3 3 0-15,-1-2-1 16,-1 2-1-16,1 1-3 0,0-1 1 15,-4 6 0-15,-4-2-1 16,-2-2 4-16,-4 2 2 16,-1-2 0-16,4 3 3 15,0 0-2-15,1 5-7 16,0 0-1-16,0 1-5 16,2 3 0-16,-2 4 2 15,4-1 1-15,3 4 2 16,-1 0-3-16,3 2-1 15,1 0 0-15,2 1-1 16,6 5 2-16,-1-5-1 16,5 4 0-16,4-5-3 15,-1-2 1-15,6 1 5 16,0-2-2-16,5 2 5 0,2 0-2 16,2 0-5-16,2 3 2 15,6 1-2-15,1 1 2 16,6 3 2-16,5-2-1 15,6 1 0-15,3-3 3 16,3 1-1-16,1-2-1 0,-3-3 1 16,1-2-3-1,2-2 0-15,0-1-1 0,3 1 3 16,5-1-2-16,5 0 5 16,4-1-3-16,4-2 5 31,0-4 1-31,1 4-3 0,-1-3 1 0,-2-1-5 15,3 3-2-15,5-4-2 16,5 0 2-16,1 0 0 16,-3-2 0-16,1 0 9 15,-4 1-3-15,2-1-1 16,1 4 4-16,0-1-10 16,3-4 2-16,1 2 3 0,0-2-3 15,-9-2 9-15,4 3 3 16,3-6-4-16,-1-2 3 15,11-2-7-15,-1-1 0 16,-4-2 0-16,1-2-5 16,-5 1 7-16,2 0-2 15,1 1-7-15,-1 1 2 0,-2-3 2 16,-2 0-2-16,-8-3 4 16,2 1 1-16,3 3-8 15,-1-3 2-15,4 0 1 16,-3 1 3-16,-1-3-2 15,-3-1-2-15,-2 0 5 16,-2 0 1 0,-1-5-3-16,2 1 2 0,2-2-9 31,-2-2-1-31,3-3 8 16,-7 3-1-16,-3-6 5 15,-6 0 2-15,-2-2-6 16,-2 0 2-16,-5-2 5 15,0-1-2-15,-10-3 2 0,-1-2 0 16,-7-2 4-16,-3 0-3 16,-2-1 2-16,-5 0 1 15,-1-2-10-15,-5-1-2 0,-5 0 8 16,-3 2-2-16,-6 1-3 16,-3 0 7-16,-8 2-11 15,1-4-2-15,-7 5 7 16,1-2-2-16,-5 3-1 15,0 2 1-15,-1 1 0 16,-3 4-3-16,3 3 3 16,-6 0-3-16,-3-1-3 15,-1 3-1-15,-6-1 7 16,2 2 0-16,-2 1-3 16,3 1 1-16,0 3-5 0,-4-3-1 15,-2 6 8-15,0-3-1 16,-7 1-2-16,4 2 4 15,0 2-3-15,-1 1 1 16,3 2-2-16,0 4-1 16,-4-1 1-16,-2 0-2 15,0 6 5 1,0-1-1-16,-1 1-7 0,5 1 2 0,2 3 3 16,2-4 0-16,-1 3 0 15,1 3 1-15,-2-5-2 16,0 6 0-16,1-1 3 15,2-4-2-15,4 5-3 16,2-4 1-16,1 2 5 16,2 0 1-16,-6-4-2 15,3 0-1-15,-4 1-7 16,-1 0-1-16,4 3 8 16,0 5-3-16,2 0-13 15,1 4-6-15,1-2-11 0,-2-3-7 16,5 1 10-16,3-2-2 15,3 0-14-15,4-2-8 16,3-3 33-16</inkml:trace>
  <inkml:trace contextRef="#ctx0" brushRef="#br0" timeOffset="7152.11">12679 5515 813 0,'-58'32'297'0,"57"-33"-246"15,1 0-20-15,0-3-17 16,0 3-4-16,-1 0 2 16,0 0 3-16,0 0 10 15,-1 0 8-15,2-3 6 16,-3-9-1-16,-13-32 1 15,9 29-5-15,-2 0-2 16,-3-3 5-16,-1 0-9 16,-2-1-5-16,-4-3-6 0,-1 0-4 15,-7-6-6-15,-5 0 6 16,-1-3-7-16,-4 2 0 16,-2-2 6-1,1 3-6-15,2-2 5 0,-3 1 0 16,1-1-6-16,0 1 10 0,-5-1 0 31,1-2-9-31,-10-2 12 0,-4-1-10 0,-1-4 3 16,-2-1 4-16,2 1-15 15,3 0 6 1,-1 5 1-16,0 1-1 0,-6 0 7 16,-5-1-3-16,-3 2-3 15,-1-1-2-15,1 3 1 16,2 1 2-16,-1-4 0 15,-4 1 1-15,-5-3 2 16,-3 3-9-16,-3 1 0 16,3 4 6-16,-3 2-11 15,-4 1 3-15,-8 4 5 0,0 1-5 16,2 4 1-16,3 3 1 16,-2 0-3-16,-2 1-1 15,-3 0 7-15,-2 0 0 16,7 3-6-16,-5 0 2 0,-4 0 2 31,-1 0 0-31,1-1 2 0,7 0 0 0,-2 1 0 16,-3 2 1-16,-1-3 0 15,23 1 3 1,39 5 3-16,0 0-3 0,-106-13 1 16,-1-3 0-16,-2 4-5 15,52 7 0-15,-7-1-4 31,0-1 0-31,1 0-2 16,1 1 1-16,0-1 4 16,-2 3-4-16,0 1 1 15,-2 2-2-15,5 1-1 0,-2 1 4 16,-6-1-2-16,32 0 1 31,39 3-1-31,-2 0-1 0,-114-1 2 0,8 1-2 16,4 3 2-16,46 4-4 15,5-1 2-15,-9 2 2 16,2 2-3-16,-6 2 2 16,9 3 0-16,3-2-3 0,3 2 2 15,-2-1 1-15,-1 0-1 16,7 0 3-16,7 1 2 16,2 1 0-16,-7-3-4 15,-1 1 0-15,3 2-7 16,1 3 1-16,15 0 5 15,-1 2 0-15,-3-1 6 16,-3-2-1-16,-1 5-9 16,0 0 0-16,6 2 3 15,7 3 3-15,7 1-1 16,-1 2 4-16,-2 1-7 0,-3-1-4 16,-2-2 8-1,1 1-5-15,6 0 7 16,3-1 1-16,5 1-8 0,0-1 2 15,2-1-2-15,-1-1 0 16,-5 2 2-16,-4-2-3 16,0 0-1-16,0 3 1 0,5-2 4 15,3 1 1-15,6 1-2 16,2 2 2-16,2 0 4 16,0 1-1-16,1 0 4 15,-4-4-5-15,-6-3-8 16,5 1 6-16,0-4-5 15,4 1 3-15,5-2 7 16,0-1-3-16,5 1-2 16,1-4 0-16,2 5 0 15,1 0-2-15,1-1 1 16,3 2 2-16,2-3-6 16,2-2 2-16,3-1 6 15,0-5 0-15,3-2-6 0,-1 1 3 16,3-5 0-16,-1 2-2 15,2-2 2-15,0-1 0 16,-1-3-28-16,1-2-25 16,3-1 304-16,0 0-206 15</inkml:trace>
  <inkml:trace contextRef="#ctx0" brushRef="#br0" timeOffset="8197.34">3008 4821 760 0,'37'29'264'16,"-38"-33"-247"-16,1 1-5 15,-1 1-9-15,1 0-4 16,0 1 28-16,0 1 10 0,0-1 21 16,0 0 7-16,0 0-15 31,0 1-9-31,0 0-14 15,0 0 1-15,0 0-6 16,1 4 3-16,6 13 1 16,11 34-3-16,-17-26-4 15,1 1-5-15,-1 3-9 16,-2 2-2-16,-3-2 4 16,-1 4 0-16,-1 0-2 15,2 1 3-15,-3 0-7 16,3-6 1-16,1-1 0 0,-1-3-1 15,3-7-1-15,1 3 0 16,0-6 5-16,0-3-6 16,1-3 3-16,1-2 3 15,1-3-5-15,0-1 5 16,1-1 1-16,2-3-3 0,-2 0 10 16,4-1 4-16,0 0-7 15,2 0 4-15,2 0-6 16,-2-3-4-16,8 2 7 15,-2-1-4-15,3 0-8 16,3-2 2-16,-1 0 0 16,4-3 2-16,7-2 8 15,-1 1 3-15,7-5-8 16,1-1 9-16,-2-3-2 16,5-1-4-16,-7-3 13 15,0-1-5-15,-1-1-4 16,-2 1 4-16,1 1-13 15,-4 3-1-15,-6 7 0 16,-1 2-1-16,-7 7 12 0,-2 3-4 16,-4 3-1-16,-4 2 3 15,-3 2-4-15,1 3 2 16,-6 1-1-16,2 1-3 16,-5 2-19-16,1 0-32 0,-3-3 32 15</inkml:trace>
  <inkml:trace contextRef="#ctx0" brushRef="#br1" timeOffset="18841.82">17739 6531 511 0,'-30'-1'185'0,"-5"1"-154"31,0 4 7-31,-4 2 10 16,-4-1 9-16,-3 3 5 15,0 2-3-15,-5 1-9 16,-3 3-8-16,-1 2-5 16,-5 0-7-16,3 0-6 0,2 3-4 15,4-2-8-15,4 2 3 16,-2 1 0-16,3-2-2 16,1 3 3-16,5 1 0 0,-1 2-3 15,2 0 0-15,0 2 0 16,1 3-1-16,7 1 2 15,5 3-2-15,8 3-3 16,4 4-2-16,5 1-3 16,3 4 5-16,4 1-1 15,3-2-2-15,6 3 0 16,3-1-1-16,4 2-3 16,3 3 5-16,11 3-2 15,2-1-3-15,11-5 3 16,3-1-3-16,1-9 1 15,4-2 3-15,6-5 2 16,1 2 4-16,9-1 2 16,4 0-4-16,5-3 2 15,4-2-1-15,-1-5-4 16,1 0 0-16,5-4-6 0,4-2 2 16,6-1 3-16,1-5-1 15,0-2 5-15,3-1-9 16,4-4 2-16,0 2 2 15,2-7-3-15,1-2 0 16,1-1-1-16,4-4-2 0,0-1 3 16,-3-2-2-16,-3 3-1 15,0-3 3-15,5 0-2 16,-1 0 2-16,2-7 1 16,-5 3-3-16,3-2 0 15,-3 0-1-15,-4-2 2 16,1-2-1-16,-5 1 0 15,1-3 1-15,-5 0-5 16,-6-1 9-16,-11-3-8 16,-5 1 8-16,-10-4 3 15,-4-2-10-15,-8-8 14 16,-6-3-10-16,-10-3 3 16,-4-2 8-16,-13 1-8 15,-5 1 10-15,-12 2 1 0,-12 1-1 16,-7 0-4-16,-7-1-2 15,-10-3-6-15,-1-1-7 16,-8 0 7-16,-1-3-4 16,-1 6 0-16,0 1 0 15,-5 4 0-15,-3 0-1 16,-5 2-1-16,-4-4 7 0,-3 3-10 16,-5-3 9-16,2 2-1 15,-1 8-9-15,-3 1 9 16,-3 4-2-16,0 5-5 15,-1-2 12 1,0 6-3-16,2 3-9 0,3 0 12 16,-7 0-12-16,-3 3 7 15,0-1 1-15,-3 3-6 16,5 0 5-16,0 3-1 16,-1 0-1-16,-2 1 2 15,2 3 2-15,1 3-10 16,1 1 10-16,5 1-4 15,-7 2 2-15,3 1 8 0,0 6-10 16,0 3 2-16,6 2-2 16,2 1-2-16,2-1 6 15,-1 3-6-15,2 3-3 16,6 5 4-16,0 1 1 16,6 6 1-16,2 1 2 0,-1 5-5 15,4 0-28-15,7 3-46 16,1-5 49-16</inkml:trace>
  <inkml:trace contextRef="#ctx0" brushRef="#br1" timeOffset="22401.4">12592 6266 590 0,'32'69'284'0,"-32"-69"-59"16,0-1-180-16,2 0-37 15,-2 0 2-15,0 1-10 16,0 0 3-16,0 0-1 16,0 0-2-16,-1 0 7 15,0 4 1-15,-5 18 5 16,-14 37-1 0,5-23 0-16,-6 3-4 0,-8 11-1 15,-3 3-4-15,-10 1-3 16,-4 3 3-16,-6-1-2 15,-3-1-1-15,-2 6 2 0,1 2-2 16,-1-1 0-16,-4 1 7 16,-3-9 1-16,-1-6 6 15,0-8 7-15,3-5 0 0,4-6 2 16,2 1-2-16,-3-4-8 16,5-2 0-16,-6-3-3 15,-4-6-6-15,1 1 3 31,-6-3-2-31,3-3-3 0,3 1 3 0,-3-4-5 16,-1 2 0-16,-7 0-2 16,-2-4 0-16,1 2 2 15,-1-4 1-15,5 4 2 16,-3-1-3-16,-4-1 2 16,2-3-1-16,1 1-2 15,1 0 4-15,6 3-4 16,-2-1 1-16,-2-4 3 15,-1-1-4-15,-3-3 4 0,5-1-2 16,5-5 0-16,4 0 3 16,3-3-4-16,1-1 4 15,-1-3 6-15,-3-3-2 32,2-2 6-32,3 0 2 0,5 1-8 0,3-1 4 0,2 0-4 15,1-1-3-15,5 1 2 16,-3-1-7-16,0-2 1 15,0 0-4-15,1-3 3 16,2-3 0-16,3 2 1 16,2-3 6-1,1-4-7 1,0 3 8-16,3-3-5 16,1 3-1-16,-1 3 1 15,4-2-5-15,-2 3 2 16,0-1-3-16,5 3 3 15,-5 2 2-15,3 1-1 16,1 1-1-16,2 0-3 16,1 0 4-16,3 2-3 15,0-3 2-15,2 0 7 0,1 2-7 16,-1-1 10-16,3 3-4 16,2 0-1-16,3-1 1 15,1-1-4-15,2-2 2 16,2 2 1-16,3 0 1 15,-1 4 1-15,2 2 2 0,-1 0-10 16,2 2 8-16,0 3-4 16,-2 3-3-16,2 1 6 15,-1 4-10-15,0 0 1 16,1 1 4-16,0 0-2 16,0 0 4-16,0 0-5 15,0-1 4-15,0 1-5 16,0 0 3-16,0 1 4 15,0 0-9-15,0 0 6 0,0 0-14 16,0 0-26-16,-1 10-20 16,-15 42 32-16</inkml:trace>
  <inkml:trace contextRef="#ctx0" brushRef="#br1" timeOffset="23953.21">8265 6792 363 0,'1'6'158'0,"-1"2"-58"16,0-2-94-16,-1 0-6 16,1 2-1-16,0-5 17 15,0-1 48-15,1-2 58 16,-1-1 22-16,0 0 7 0,0 0-36 15,0 0-43 1,0 0-18-16,0-5-12 0,0-5-2 16,7-35-14-16,-5 32 3 15,-2 0-10-15,0-3-2 16,-2-2-3-16,2-1-1 16,0-3-2-16,-1-1-1 15,-2-3 5-15,0 1-9 0,2-2 8 16,0 1-5-16,1 2-2 15,0 1-3-15,0 1-6 16,0 3 5-16,0 2-5 16,-3 1 3-16,3 5 5 15,-3 1-10-15,3 3 8 16,1-1-3-16,-1 1-4 16,4 0 8-16,-2 2-4 15,1 1-1-15,1 1 2 16,-4 0-1-16,4 2-2 15,-4 1 1-15,0 1-2 16,0 0 1-16,0 0 1 16,0 0-1-16,0 3 2 15,5 11-4-15,19 38-3 0,-17-35 13 16,3 3-4-16,3 2-1 16,0-5 10-16,3 2-11 15,1-4 10-15,4 1-1 16,2-2-2-16,-2 0 15 15,8 2-11-15,-1 2 0 0,0-2-4 16,1 3-4-16,-1 0-2 16,-1-2 1-16,-3 3-3 15,-2-3 0-15,0 0 1 16,-3-2-1-16,-1-2 2 16,-1-1-7-16,-5-2 3 15,0 2 12 1,-6-4-2-16,3-1 8 0,-2-1 8 15,-2 1-8-15,-2-3 13 16,0 0-6-16,-5-3-8 16,2-1 10-16,0 0-13 15,0 0 3-15,0 0-2 16,0 0-9-16,0-1-3 16,0 0-6-16,0 0-42 0,0 0-32 15,0 0 38-15,0 0 3 16</inkml:trace>
</inkml:ink>
</file>

<file path=ppt/media/image1.png>
</file>

<file path=ppt/media/image10.png>
</file>

<file path=ppt/media/image100.pn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gif>
</file>

<file path=ppt/media/image28.gif>
</file>

<file path=ppt/media/image29.gif>
</file>

<file path=ppt/media/image3.png>
</file>

<file path=ppt/media/image30.gif>
</file>

<file path=ppt/media/image31.gif>
</file>

<file path=ppt/media/image32.png>
</file>

<file path=ppt/media/image33.png>
</file>

<file path=ppt/media/image34.png>
</file>

<file path=ppt/media/image35.gif>
</file>

<file path=ppt/media/image36.gif>
</file>

<file path=ppt/media/image37.gif>
</file>

<file path=ppt/media/image38.gif>
</file>

<file path=ppt/media/image39.gif>
</file>

<file path=ppt/media/image4.gif>
</file>

<file path=ppt/media/image5.gif>
</file>

<file path=ppt/media/image6.gif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2">
            <a:extLst>
              <a:ext uri="{FF2B5EF4-FFF2-40B4-BE49-F238E27FC236}">
                <a16:creationId xmlns:a16="http://schemas.microsoft.com/office/drawing/2014/main" id="{8B1CE3C6-0BDB-43B5-CDB7-07519AEA9B0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27331" name="Rectangle 3">
            <a:extLst>
              <a:ext uri="{FF2B5EF4-FFF2-40B4-BE49-F238E27FC236}">
                <a16:creationId xmlns:a16="http://schemas.microsoft.com/office/drawing/2014/main" id="{B2AB7F89-43BC-6661-B502-F79BB954AB7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C656B2A7-0CD9-C468-DA54-3BBF76A47C06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7333" name="Rectangle 5">
            <a:extLst>
              <a:ext uri="{FF2B5EF4-FFF2-40B4-BE49-F238E27FC236}">
                <a16:creationId xmlns:a16="http://schemas.microsoft.com/office/drawing/2014/main" id="{20A94FC4-A683-F769-0EE5-10921D26E6A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0250" y="4559300"/>
            <a:ext cx="5854700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/>
              <a:t>Click to edit Master text styles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227334" name="Rectangle 6">
            <a:extLst>
              <a:ext uri="{FF2B5EF4-FFF2-40B4-BE49-F238E27FC236}">
                <a16:creationId xmlns:a16="http://schemas.microsoft.com/office/drawing/2014/main" id="{4CE3D363-2E23-2F79-FE2A-DE6CAF6CBC4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227335" name="Rectangle 7">
            <a:extLst>
              <a:ext uri="{FF2B5EF4-FFF2-40B4-BE49-F238E27FC236}">
                <a16:creationId xmlns:a16="http://schemas.microsoft.com/office/drawing/2014/main" id="{9B4AB0A6-A026-3A71-89BE-0AE5E0DFF66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3F8B195E-403B-49CA-9CA6-570FCBB417C2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">
            <a:extLst>
              <a:ext uri="{FF2B5EF4-FFF2-40B4-BE49-F238E27FC236}">
                <a16:creationId xmlns:a16="http://schemas.microsoft.com/office/drawing/2014/main" id="{392375AE-75D1-A508-485B-525FF0ECAAFD}"/>
              </a:ext>
            </a:extLst>
          </p:cNvPr>
          <p:cNvGrpSpPr>
            <a:grpSpLocks/>
          </p:cNvGrpSpPr>
          <p:nvPr/>
        </p:nvGrpSpPr>
        <p:grpSpPr bwMode="auto">
          <a:xfrm>
            <a:off x="228600" y="2889250"/>
            <a:ext cx="8610600" cy="201613"/>
            <a:chOff x="144" y="1680"/>
            <a:chExt cx="5424" cy="144"/>
          </a:xfrm>
        </p:grpSpPr>
        <p:sp>
          <p:nvSpPr>
            <p:cNvPr id="3" name="Rectangle 8">
              <a:extLst>
                <a:ext uri="{FF2B5EF4-FFF2-40B4-BE49-F238E27FC236}">
                  <a16:creationId xmlns:a16="http://schemas.microsoft.com/office/drawing/2014/main" id="{93B57BFA-038A-F742-6E4E-E82389F153E5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44" y="1680"/>
              <a:ext cx="1808" cy="144"/>
            </a:xfrm>
            <a:prstGeom prst="rect">
              <a:avLst/>
            </a:prstGeom>
            <a:solidFill>
              <a:srgbClr val="008000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4" name="Rectangle 9">
              <a:extLst>
                <a:ext uri="{FF2B5EF4-FFF2-40B4-BE49-F238E27FC236}">
                  <a16:creationId xmlns:a16="http://schemas.microsoft.com/office/drawing/2014/main" id="{6528C358-4410-F4D9-766C-186EEB5738A4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952" y="1680"/>
              <a:ext cx="1808" cy="144"/>
            </a:xfrm>
            <a:prstGeom prst="rect">
              <a:avLst/>
            </a:prstGeom>
            <a:solidFill>
              <a:srgbClr val="90D75B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  <p:sp>
          <p:nvSpPr>
            <p:cNvPr id="5" name="Rectangle 10">
              <a:extLst>
                <a:ext uri="{FF2B5EF4-FFF2-40B4-BE49-F238E27FC236}">
                  <a16:creationId xmlns:a16="http://schemas.microsoft.com/office/drawing/2014/main" id="{C567BA5B-2A89-A0E2-D06E-AE7124E8E043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3760" y="1680"/>
              <a:ext cx="1808" cy="144"/>
            </a:xfrm>
            <a:prstGeom prst="rect">
              <a:avLst/>
            </a:prstGeom>
            <a:solidFill>
              <a:srgbClr val="339966"/>
            </a:solidFill>
            <a:ln>
              <a:noFill/>
            </a:ln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defRPr/>
              </a:pPr>
              <a:endParaRPr lang="en-US" altLang="en-US"/>
            </a:p>
          </p:txBody>
        </p:sp>
      </p:grpSp>
      <p:sp>
        <p:nvSpPr>
          <p:cNvPr id="176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 algn="ctr">
              <a:defRPr sz="58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176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270250"/>
            <a:ext cx="6400800" cy="22098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3000"/>
            </a:lvl1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510DB82-9C1D-50E3-987A-7388FD58F8E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7" name="Rectangle 5">
            <a:extLst>
              <a:ext uri="{FF2B5EF4-FFF2-40B4-BE49-F238E27FC236}">
                <a16:creationId xmlns:a16="http://schemas.microsoft.com/office/drawing/2014/main" id="{E05FCAE4-3653-DE08-04DC-DCA2FB30CB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A3FE068E-CA8E-7CBD-2A53-62F03A6167F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921E40-A034-48EF-8DFD-5EAAC75003E2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19323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FB5593F-29F7-63EE-5358-5049788087D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00844A3-A721-AB12-59D9-C1116620DF2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73E37B3-FCFC-6BD6-3926-98045EE4435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F3E225-91A8-45FD-8CE4-314CBDB2F885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632513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DDE73C9-82E7-BF72-ECF5-84058B57E02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F0F52424-424A-EBAC-13FC-E200487CCA8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6B4B234F-F29A-EC30-5EAC-BC92F2A09D1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8EAF7D-42A8-4B30-B2D2-C073755AA76A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575275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7866F23-0E37-AD9E-2E05-61AD370D7D9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90F4047B-E991-EC01-E17A-4B00E99128E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D34B4795-F1C2-5370-DEC2-A8A91AB675B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7C14250-DC76-44FA-9292-2315514BA64E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231837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289008-BE68-16FC-5A6F-368F0EB0F3F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39E445E-373F-C961-7407-E72716782B8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939E35-D79F-9CE5-7FBA-9674D6595FE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9402A0A-6459-467A-B0CB-D9DAECD625DC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1716480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7813"/>
            <a:ext cx="8229600" cy="11398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30725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69D959A-AF07-98CA-69A8-C305690CEF9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20B0E14-2F00-104F-17B3-AF9346B9F610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8F0E933-F7A0-BCE3-6AEB-69ABDEE737C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C26FBF-B42D-467D-A498-CC14225BE663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204801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277813"/>
            <a:ext cx="8568952" cy="702915"/>
          </a:xfrm>
        </p:spPr>
        <p:txBody>
          <a:bodyPr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3528" y="1052736"/>
            <a:ext cx="8640960" cy="561662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221D246-9AA7-64D2-2AF6-83A1E10F2F4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6993BD0F-16E9-64EC-05F7-5B621933425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A59F048-FAF5-46A3-59B2-D59DA4EAF43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0FAF61-6C4F-45BD-8D81-97A4593AAE6C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232835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o-RO" dirty="0"/>
          </a:p>
          <a:p>
            <a:pPr lvl="4"/>
            <a:endParaRPr lang="en-US" dirty="0"/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963FBD62-8635-A5B3-6D11-18037AEAFE02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212725" y="6657975"/>
            <a:ext cx="2133600" cy="179388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09E010E-6B92-FA12-D399-A1A70464B53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1403350" y="6657975"/>
            <a:ext cx="6264275" cy="246063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B1031600-E663-B2AD-1E18-D61FC6129D00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7010400" y="6669088"/>
            <a:ext cx="2133600" cy="188912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CF4964-4D72-4358-AB8A-09A69D8EA59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684782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B8A93875-BAFF-A5C8-6522-D02C1D2144D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5B9D0010-68A6-1706-8118-05C94116E36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B28A558-4F27-9A11-CF97-4414FF1CD7E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9523AC-760C-4E8F-A79B-7FA7E66826EA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859295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04CA5F3-02D1-A0B3-8F5E-95566FA183B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F5AE97-466C-A908-1B0D-624AE1E8073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A4ACFB-4585-7F14-F8D2-58826DF53F15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46D8B7-F161-4780-A66E-E68230D2E072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7737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D5F77501-59A0-46CA-4ED0-90AE9DBE09D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EB93EB03-184A-D6F3-7390-3DFF6C510CB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08D2976E-4741-69B7-70C6-B0FFCE3CE10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6C8B19-2F51-46EC-ADAE-005A4866811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738372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059E674F-A3BF-45B7-B1E8-D0EE6612610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6BECBB2-123A-A855-1545-E16B6919EB4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CB58E978-62FC-7CD0-8566-2079731EDA5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FA3FA1-31CA-4A5C-8CFB-50C347B3044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40305714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ADEB1493-457C-47C2-5994-842FC9DD9E1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04759AD-C295-118F-8F04-A2B2153AA90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25E94E91-7A21-3291-C981-BE3584C3D49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1296CC-E06F-40DD-9C7F-E122F651BAF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958613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38B72D-FD5C-41D2-35D9-05396766C16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F68BFB6-ECAA-DBF1-13D3-C54A62202FEC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DC0AC83-4BFF-A802-FDC2-A82F61D1925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155A6EB-FB4D-4FCC-B3E4-8CD2FE2598C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019644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05848A9E-F48D-C09A-B9F5-CAFBEF0E498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23850" y="115888"/>
            <a:ext cx="8640763" cy="93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title style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4B96C439-4D2A-0887-4076-03C8FE16513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23850" y="1196975"/>
            <a:ext cx="8640763" cy="547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Master text styles</a:t>
            </a:r>
          </a:p>
          <a:p>
            <a:pPr lvl="1"/>
            <a:r>
              <a:rPr lang="en-GB" altLang="en-US"/>
              <a:t>Second level</a:t>
            </a:r>
          </a:p>
          <a:p>
            <a:pPr lvl="2"/>
            <a:r>
              <a:rPr lang="en-GB" altLang="en-US"/>
              <a:t>Third level</a:t>
            </a:r>
          </a:p>
          <a:p>
            <a:pPr lvl="3"/>
            <a:r>
              <a:rPr lang="en-GB" altLang="en-US"/>
              <a:t>Fourth level</a:t>
            </a:r>
          </a:p>
          <a:p>
            <a:pPr lvl="4"/>
            <a:r>
              <a:rPr lang="en-GB" altLang="en-US"/>
              <a:t>Fifth level</a:t>
            </a:r>
          </a:p>
        </p:txBody>
      </p:sp>
      <p:sp>
        <p:nvSpPr>
          <p:cNvPr id="175108" name="Rectangle 4">
            <a:extLst>
              <a:ext uri="{FF2B5EF4-FFF2-40B4-BE49-F238E27FC236}">
                <a16:creationId xmlns:a16="http://schemas.microsoft.com/office/drawing/2014/main" id="{54B402B8-0DF1-7DDA-D7D5-055BB9CD9D8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/>
            </a:lvl1pPr>
          </a:lstStyle>
          <a:p>
            <a:pPr>
              <a:defRPr/>
            </a:pPr>
            <a:r>
              <a:rPr lang="en-US"/>
              <a:t>Aprilie, 2020</a:t>
            </a:r>
            <a:endParaRPr lang="en-GB"/>
          </a:p>
        </p:txBody>
      </p:sp>
      <p:sp>
        <p:nvSpPr>
          <p:cNvPr id="175109" name="Rectangle 5">
            <a:extLst>
              <a:ext uri="{FF2B5EF4-FFF2-40B4-BE49-F238E27FC236}">
                <a16:creationId xmlns:a16="http://schemas.microsoft.com/office/drawing/2014/main" id="{F226E361-88BC-0E71-CD08-52F9B7556E0F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/>
            </a:lvl1pPr>
          </a:lstStyle>
          <a:p>
            <a:pPr>
              <a:defRPr/>
            </a:pPr>
            <a:r>
              <a:rPr lang="vi-VN"/>
              <a:t>Inteligenţă artificială - generative AI</a:t>
            </a:r>
            <a:endParaRPr lang="en-GB"/>
          </a:p>
        </p:txBody>
      </p:sp>
      <p:sp>
        <p:nvSpPr>
          <p:cNvPr id="175110" name="Rectangle 6">
            <a:extLst>
              <a:ext uri="{FF2B5EF4-FFF2-40B4-BE49-F238E27FC236}">
                <a16:creationId xmlns:a16="http://schemas.microsoft.com/office/drawing/2014/main" id="{29CAC3E7-9FB5-4382-A9A0-BCD789A7BCEE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pPr>
              <a:defRPr/>
            </a:pPr>
            <a:fld id="{8457D79E-5D88-4FCC-9377-363DC56CDBB7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6951CCD6-5F56-D35E-487D-90893BFCD2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008000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2" name="Line 8">
            <a:extLst>
              <a:ext uri="{FF2B5EF4-FFF2-40B4-BE49-F238E27FC236}">
                <a16:creationId xmlns:a16="http://schemas.microsoft.com/office/drawing/2014/main" id="{FB6A8C9C-74CB-95E3-AFAA-536591955F1A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1125538"/>
            <a:ext cx="8077200" cy="0"/>
          </a:xfrm>
          <a:prstGeom prst="line">
            <a:avLst/>
          </a:prstGeom>
          <a:noFill/>
          <a:ln w="19050">
            <a:solidFill>
              <a:srgbClr val="339966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3" name="Rectangle 9">
            <a:extLst>
              <a:ext uri="{FF2B5EF4-FFF2-40B4-BE49-F238E27FC236}">
                <a16:creationId xmlns:a16="http://schemas.microsoft.com/office/drawing/2014/main" id="{0282B41D-7ACF-A8D1-4D41-4BC991779D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0D75B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  <p:sp>
        <p:nvSpPr>
          <p:cNvPr id="1034" name="Rectangle 10">
            <a:extLst>
              <a:ext uri="{FF2B5EF4-FFF2-40B4-BE49-F238E27FC236}">
                <a16:creationId xmlns:a16="http://schemas.microsoft.com/office/drawing/2014/main" id="{F9785432-9B3D-52F8-ABCD-B9ABEB6877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9966"/>
          </a:solidFill>
          <a:ln>
            <a:noFill/>
          </a:ln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algn="ctr" eaLnBrk="1" hangingPunct="1">
              <a:defRPr/>
            </a:pPr>
            <a:endParaRPr lang="en-US" altLang="en-US" sz="2400">
              <a:latin typeface="Times New Roman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661" r:id="rId1"/>
    <p:sldLayoutId id="2147484649" r:id="rId2"/>
    <p:sldLayoutId id="2147484662" r:id="rId3"/>
    <p:sldLayoutId id="2147484650" r:id="rId4"/>
    <p:sldLayoutId id="2147484651" r:id="rId5"/>
    <p:sldLayoutId id="2147484652" r:id="rId6"/>
    <p:sldLayoutId id="2147484653" r:id="rId7"/>
    <p:sldLayoutId id="2147484654" r:id="rId8"/>
    <p:sldLayoutId id="2147484655" r:id="rId9"/>
    <p:sldLayoutId id="2147484656" r:id="rId10"/>
    <p:sldLayoutId id="2147484657" r:id="rId11"/>
    <p:sldLayoutId id="2147484658" r:id="rId12"/>
    <p:sldLayoutId id="2147484659" r:id="rId13"/>
    <p:sldLayoutId id="2147484660" r:id="rId14"/>
  </p:sldLayoutIdLst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9900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9900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9900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9900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009900"/>
          </a:solidFill>
          <a:latin typeface="Garamond" pitchFamily="18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009900"/>
          </a:solidFill>
          <a:latin typeface="Garamond" pitchFamily="18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009900"/>
          </a:solidFill>
          <a:latin typeface="Garamond" pitchFamily="18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009900"/>
          </a:solidFill>
          <a:latin typeface="Garamond" pitchFamily="18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009900"/>
          </a:solidFill>
          <a:latin typeface="Garamond" pitchFamily="18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75000"/>
        <a:buFont typeface="Wingdings" panose="05000000000000000000" pitchFamily="2" charset="2"/>
        <a:buChar char="p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75000"/>
        <a:buFont typeface="Wingdings" panose="05000000000000000000" pitchFamily="2" charset="2"/>
        <a:buChar char="n"/>
        <a:defRPr sz="24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90D75B"/>
        </a:buClr>
        <a:buSzPct val="65000"/>
        <a:buFont typeface="Wingdings" panose="05000000000000000000" pitchFamily="2" charset="2"/>
        <a:buChar char="p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90D75B"/>
        </a:buClr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9900"/>
        </a:buClr>
        <a:buSzPct val="80000"/>
        <a:buFont typeface="Wingdings" panose="05000000000000000000" pitchFamily="2" charset="2"/>
        <a:buChar char="§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009900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009900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009900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009900"/>
        </a:buClr>
        <a:buSzPct val="80000"/>
        <a:buFont typeface="Wingdings" pitchFamily="2" charset="2"/>
        <a:buChar char="§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jalammar.github.io/illustrated-word2vec/" TargetMode="External"/><Relationship Id="rId2" Type="http://schemas.openxmlformats.org/officeDocument/2006/relationships/hyperlink" Target="https://lena-voita.github.io/nlp_course/word_embeddings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aiexpjourney.substack.com/p/an-in-depth-exploration-of-rotary-position-embedding-rope-ac351a45c794" TargetMode="External"/><Relationship Id="rId2" Type="http://schemas.openxmlformats.org/officeDocument/2006/relationships/hyperlink" Target="https://towardsdatascience.com/why-and-how-to-achieve-longer-context-windows-for-llms-5f76f8656ea9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hyperlink" Target="https://kazemnejad.com/blog/transformer_architecture_positional_encoding/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png"/><Relationship Id="rId7" Type="http://schemas.openxmlformats.org/officeDocument/2006/relationships/image" Target="../media/image16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jpe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eg"/><Relationship Id="rId4" Type="http://schemas.openxmlformats.org/officeDocument/2006/relationships/image" Target="../media/image17.jpe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eg"/><Relationship Id="rId4" Type="http://schemas.openxmlformats.org/officeDocument/2006/relationships/image" Target="../media/image17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eg"/><Relationship Id="rId4" Type="http://schemas.openxmlformats.org/officeDocument/2006/relationships/image" Target="../media/image17.jpe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eg"/><Relationship Id="rId5" Type="http://schemas.openxmlformats.org/officeDocument/2006/relationships/image" Target="../media/image14.jpeg"/><Relationship Id="rId4" Type="http://schemas.openxmlformats.org/officeDocument/2006/relationships/image" Target="../media/image17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eg"/><Relationship Id="rId5" Type="http://schemas.openxmlformats.org/officeDocument/2006/relationships/image" Target="../media/image14.jpeg"/><Relationship Id="rId4" Type="http://schemas.openxmlformats.org/officeDocument/2006/relationships/image" Target="../media/image17.jpe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eg"/><Relationship Id="rId5" Type="http://schemas.openxmlformats.org/officeDocument/2006/relationships/image" Target="../media/image14.jpeg"/><Relationship Id="rId4" Type="http://schemas.openxmlformats.org/officeDocument/2006/relationships/image" Target="../media/image17.jpe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eg"/><Relationship Id="rId5" Type="http://schemas.openxmlformats.org/officeDocument/2006/relationships/image" Target="../media/image14.jpeg"/><Relationship Id="rId4" Type="http://schemas.openxmlformats.org/officeDocument/2006/relationships/image" Target="../media/image17.jpe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8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jpeg"/><Relationship Id="rId5" Type="http://schemas.openxmlformats.org/officeDocument/2006/relationships/image" Target="../media/image14.jpeg"/><Relationship Id="rId4" Type="http://schemas.openxmlformats.org/officeDocument/2006/relationships/image" Target="../media/image17.jpe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learn/llm-course/en/chapter2/4" TargetMode="External"/><Relationship Id="rId2" Type="http://schemas.openxmlformats.org/officeDocument/2006/relationships/hyperlink" Target="https://www.youtube.com/watch?v=zduSFxRajkE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e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eg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jpeg"/><Relationship Id="rId5" Type="http://schemas.openxmlformats.org/officeDocument/2006/relationships/image" Target="../media/image14.jpeg"/><Relationship Id="rId4" Type="http://schemas.openxmlformats.org/officeDocument/2006/relationships/image" Target="../media/image17.jpe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jpe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jpeg"/><Relationship Id="rId4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gi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gif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gi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gi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35.gif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3.xml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gif"/><Relationship Id="rId2" Type="http://schemas.openxmlformats.org/officeDocument/2006/relationships/image" Target="../media/image38.gif"/><Relationship Id="rId1" Type="http://schemas.openxmlformats.org/officeDocument/2006/relationships/slideLayout" Target="../slideLayouts/slideLayout3.xml"/></Relationships>
</file>

<file path=ppt/slides/_rels/slide9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karpathy/ng-video-lecture" TargetMode="External"/><Relationship Id="rId3" Type="http://schemas.openxmlformats.org/officeDocument/2006/relationships/hyperlink" Target="https://bbycroft.net/llm" TargetMode="External"/><Relationship Id="rId7" Type="http://schemas.openxmlformats.org/officeDocument/2006/relationships/hyperlink" Target="https://github.com/karpathy/nanoGPT" TargetMode="External"/><Relationship Id="rId2" Type="http://schemas.openxmlformats.org/officeDocument/2006/relationships/hyperlink" Target="https://www.youtube.com/watch?v=wjZofJX0v4M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arxiv.org/pdf/1706.03762" TargetMode="External"/><Relationship Id="rId5" Type="http://schemas.openxmlformats.org/officeDocument/2006/relationships/hyperlink" Target="https://lilianweng.github.io/posts/2018-06-24-attention/" TargetMode="External"/><Relationship Id="rId10" Type="http://schemas.openxmlformats.org/officeDocument/2006/relationships/hyperlink" Target="https://paperswithcode.com/paper/attention-is-all-you-need" TargetMode="External"/><Relationship Id="rId4" Type="http://schemas.openxmlformats.org/officeDocument/2006/relationships/hyperlink" Target="https://www.youtube.com/watch?v=kCc8FmEb1nY" TargetMode="External"/><Relationship Id="rId9" Type="http://schemas.openxmlformats.org/officeDocument/2006/relationships/hyperlink" Target="https://colab.research.google.com/drive/1JMLa53HDuA-i7ZBmqV7ZnA3c_fvtXnx-?usp=sharing" TargetMode="Externa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ubbcluj.ro/~cgrosan" TargetMode="External"/><Relationship Id="rId2" Type="http://schemas.openxmlformats.org/officeDocument/2006/relationships/hyperlink" Target="http://www.cs.ubbcluj.ro/~moltean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raduionescu.herokuapp.com/" TargetMode="External"/><Relationship Id="rId4" Type="http://schemas.openxmlformats.org/officeDocument/2006/relationships/hyperlink" Target="http://www.cs.ubbcluj.ro/~hfpo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87796D6D-0D99-A1D0-C434-CED3B1B07C8A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en-US" sz="4800" dirty="0"/>
              <a:t>Intelligent modeling</a:t>
            </a:r>
            <a:endParaRPr lang="en-GB" altLang="en-US" sz="4800" dirty="0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24B87B43-B504-A47D-1E98-EAC73ACF1C8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4459288"/>
            <a:ext cx="6400800" cy="2209800"/>
          </a:xfrm>
        </p:spPr>
        <p:txBody>
          <a:bodyPr/>
          <a:lstStyle/>
          <a:p>
            <a:pPr eaLnBrk="1" hangingPunct="1"/>
            <a:endParaRPr lang="en-GB" altLang="en-US"/>
          </a:p>
          <a:p>
            <a:pPr eaLnBrk="1" hangingPunct="1"/>
            <a:endParaRPr lang="en-GB" altLang="en-US"/>
          </a:p>
          <a:p>
            <a:pPr eaLnBrk="1" hangingPunct="1"/>
            <a:r>
              <a:rPr lang="ro-RO" altLang="en-US"/>
              <a:t>Laura Dioşan</a:t>
            </a:r>
            <a:endParaRPr lang="en-GB" altLang="en-US"/>
          </a:p>
        </p:txBody>
      </p:sp>
      <p:sp>
        <p:nvSpPr>
          <p:cNvPr id="5" name="Text Box 4">
            <a:extLst>
              <a:ext uri="{FF2B5EF4-FFF2-40B4-BE49-F238E27FC236}">
                <a16:creationId xmlns:a16="http://schemas.microsoft.com/office/drawing/2014/main" id="{1505DC85-BF17-D3E8-D093-49BFE297B0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8175" y="3429000"/>
            <a:ext cx="5545138" cy="369332"/>
          </a:xfrm>
          <a:prstGeom prst="rect">
            <a:avLst/>
          </a:prstGeom>
          <a:noFill/>
          <a:ln w="9525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 eaLnBrk="1" hangingPunct="1">
              <a:spcBef>
                <a:spcPct val="50000"/>
              </a:spcBef>
              <a:defRPr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Transformers </a:t>
            </a:r>
            <a:endParaRPr lang="ro-RO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AEAB4-4282-AF32-0547-CE2F2FEB4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A5060-A0F6-BE1A-D588-65BD6EB63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Embeddings </a:t>
            </a:r>
          </a:p>
          <a:p>
            <a:pPr lvl="1"/>
            <a:r>
              <a:rPr lang="en-US" dirty="0"/>
              <a:t>Learnt embeddings</a:t>
            </a:r>
          </a:p>
          <a:p>
            <a:pPr lvl="2"/>
            <a:r>
              <a:rPr lang="en-US" dirty="0"/>
              <a:t>Static (context-free)</a:t>
            </a:r>
          </a:p>
          <a:p>
            <a:pPr marL="1314450" lvl="3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1314450" lvl="3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1314450" lvl="3" indent="0">
              <a:buNone/>
            </a:pPr>
            <a:r>
              <a:rPr lang="en-US" dirty="0">
                <a:solidFill>
                  <a:schemeClr val="bg1"/>
                </a:solidFill>
              </a:rPr>
              <a:t>)</a:t>
            </a:r>
          </a:p>
          <a:p>
            <a:pPr marL="914400" lvl="2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335CFC-2E5E-221D-991E-173FDCEA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A4FCC-656E-1D0E-87D0-6F1A880DC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10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4906CF-CF2F-CBFD-3D61-ED83BECDE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337" y="138336"/>
            <a:ext cx="142841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540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AEAB4-4282-AF32-0547-CE2F2FEB4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A5060-A0F6-BE1A-D588-65BD6EB63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Embeddings </a:t>
            </a:r>
          </a:p>
          <a:p>
            <a:pPr lvl="1"/>
            <a:r>
              <a:rPr lang="en-US" dirty="0"/>
              <a:t>Learnt embeddings</a:t>
            </a:r>
          </a:p>
          <a:p>
            <a:pPr lvl="2"/>
            <a:r>
              <a:rPr lang="en-US" dirty="0"/>
              <a:t>Static (context-free)</a:t>
            </a:r>
          </a:p>
          <a:p>
            <a:pPr lvl="3"/>
            <a:r>
              <a:rPr lang="en-US" dirty="0"/>
              <a:t>Word2vec (2013)</a:t>
            </a:r>
          </a:p>
          <a:p>
            <a:pPr lvl="3"/>
            <a:r>
              <a:rPr lang="en-US" dirty="0" err="1"/>
              <a:t>GLoVe</a:t>
            </a:r>
            <a:r>
              <a:rPr lang="en-US" dirty="0"/>
              <a:t> (2014)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335CFC-2E5E-221D-991E-173FDCEA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A4FCC-656E-1D0E-87D0-6F1A880DC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11</a:t>
            </a:fld>
            <a:endParaRPr lang="en-GB" alt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5BA08E96-3A78-C77E-ABE6-4EC48D6730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8189" y="2060848"/>
            <a:ext cx="3816424" cy="40774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334F0A-C47B-5521-2857-A872F5F59D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6337" y="138336"/>
            <a:ext cx="142841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212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AEAB4-4282-AF32-0547-CE2F2FEB4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A5060-A0F6-BE1A-D588-65BD6EB63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Embeddings </a:t>
            </a:r>
          </a:p>
          <a:p>
            <a:pPr lvl="1"/>
            <a:r>
              <a:rPr lang="en-US" dirty="0"/>
              <a:t>Learnt embeddings</a:t>
            </a:r>
          </a:p>
          <a:p>
            <a:pPr lvl="2"/>
            <a:r>
              <a:rPr lang="en-US" dirty="0"/>
              <a:t>Static (context-free)</a:t>
            </a:r>
          </a:p>
          <a:p>
            <a:pPr lvl="3"/>
            <a:r>
              <a:rPr lang="en-US" dirty="0"/>
              <a:t>Word2vec (2013)</a:t>
            </a:r>
          </a:p>
          <a:p>
            <a:pPr lvl="3"/>
            <a:r>
              <a:rPr lang="en-US" dirty="0" err="1"/>
              <a:t>GLoVe</a:t>
            </a:r>
            <a:r>
              <a:rPr lang="en-US" dirty="0"/>
              <a:t> (2014)</a:t>
            </a:r>
          </a:p>
          <a:p>
            <a:pPr lvl="2"/>
            <a:r>
              <a:rPr lang="en-US" dirty="0"/>
              <a:t> </a:t>
            </a:r>
            <a:r>
              <a:rPr lang="en-US" dirty="0" err="1"/>
              <a:t>Dinamic</a:t>
            </a:r>
            <a:r>
              <a:rPr lang="en-US" dirty="0"/>
              <a:t> (context-based)</a:t>
            </a:r>
          </a:p>
          <a:p>
            <a:pPr lvl="3"/>
            <a:r>
              <a:rPr lang="en-US" dirty="0" err="1"/>
              <a:t>ELMo</a:t>
            </a:r>
            <a:r>
              <a:rPr lang="en-US" dirty="0"/>
              <a:t> (2018)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335CFC-2E5E-221D-991E-173FDCEA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A4FCC-656E-1D0E-87D0-6F1A880DC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12</a:t>
            </a:fld>
            <a:endParaRPr lang="en-GB" altLang="en-US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61DCEC6F-3871-6F97-543E-9D3AB47B68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912" y="3584352"/>
            <a:ext cx="5324750" cy="32289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AE98AB-8F2A-80CD-1409-AF7F062D9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6337" y="138336"/>
            <a:ext cx="142841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815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AEAB4-4282-AF32-0547-CE2F2FEB4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A5060-A0F6-BE1A-D588-65BD6EB630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Word Embeddings </a:t>
            </a:r>
          </a:p>
          <a:p>
            <a:pPr lvl="1"/>
            <a:r>
              <a:rPr lang="en-US" dirty="0"/>
              <a:t>Learnt embeddings</a:t>
            </a:r>
          </a:p>
          <a:p>
            <a:pPr lvl="2"/>
            <a:r>
              <a:rPr lang="en-US" dirty="0"/>
              <a:t>Static (context-free)</a:t>
            </a:r>
          </a:p>
          <a:p>
            <a:pPr lvl="3"/>
            <a:r>
              <a:rPr lang="en-US" dirty="0"/>
              <a:t>Word2vec (2013)</a:t>
            </a:r>
          </a:p>
          <a:p>
            <a:pPr lvl="3"/>
            <a:r>
              <a:rPr lang="en-US" dirty="0" err="1"/>
              <a:t>GLoVe</a:t>
            </a:r>
            <a:r>
              <a:rPr lang="en-US" dirty="0"/>
              <a:t> (2014)</a:t>
            </a:r>
          </a:p>
          <a:p>
            <a:pPr lvl="2"/>
            <a:r>
              <a:rPr lang="en-US" dirty="0"/>
              <a:t> </a:t>
            </a:r>
            <a:r>
              <a:rPr lang="en-US" dirty="0" err="1"/>
              <a:t>Dinamic</a:t>
            </a:r>
            <a:r>
              <a:rPr lang="en-US" dirty="0"/>
              <a:t> (context-based)</a:t>
            </a:r>
          </a:p>
          <a:p>
            <a:pPr lvl="3"/>
            <a:r>
              <a:rPr lang="en-US" dirty="0" err="1"/>
              <a:t>ELMo</a:t>
            </a:r>
            <a:r>
              <a:rPr lang="en-US" dirty="0"/>
              <a:t> (2018)</a:t>
            </a:r>
          </a:p>
          <a:p>
            <a:pPr lvl="3"/>
            <a:r>
              <a:rPr lang="en-US" dirty="0"/>
              <a:t>BERT (2019)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335CFC-2E5E-221D-991E-173FDCEA4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DA4FCC-656E-1D0E-87D0-6F1A880DC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13</a:t>
            </a:fld>
            <a:endParaRPr lang="en-GB" altLang="en-US"/>
          </a:p>
        </p:txBody>
      </p:sp>
      <p:pic>
        <p:nvPicPr>
          <p:cNvPr id="11" name="Picture 10" descr="A white screen with black text&#10;&#10;Description automatically generated">
            <a:extLst>
              <a:ext uri="{FF2B5EF4-FFF2-40B4-BE49-F238E27FC236}">
                <a16:creationId xmlns:a16="http://schemas.microsoft.com/office/drawing/2014/main" id="{87977EC8-415E-B168-210A-F922969838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7" y="4315889"/>
            <a:ext cx="6120805" cy="237621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3220141-C3AD-5D8C-12AD-A29EB0B7D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6337" y="138336"/>
            <a:ext cx="142841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881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6FD99-5A87-0CC3-B23E-592614FF8E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1902E-EECE-7EF1-887D-AB8B84A7B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964E43-353E-83B3-4CB9-9FC59E265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Word Embeddings </a:t>
            </a:r>
          </a:p>
          <a:p>
            <a:pPr lvl="1"/>
            <a:r>
              <a:rPr lang="en-US" dirty="0"/>
              <a:t>Learnt embeddings</a:t>
            </a:r>
          </a:p>
          <a:p>
            <a:pPr lvl="2"/>
            <a:r>
              <a:rPr lang="en-US" dirty="0"/>
              <a:t>Static (context-free)</a:t>
            </a:r>
          </a:p>
          <a:p>
            <a:pPr lvl="3"/>
            <a:r>
              <a:rPr lang="en-US" dirty="0"/>
              <a:t>Word2vec (2013)</a:t>
            </a:r>
          </a:p>
          <a:p>
            <a:pPr lvl="3"/>
            <a:r>
              <a:rPr lang="en-US" dirty="0" err="1"/>
              <a:t>GLoVe</a:t>
            </a:r>
            <a:r>
              <a:rPr lang="en-US" dirty="0"/>
              <a:t> (2014)</a:t>
            </a:r>
          </a:p>
          <a:p>
            <a:pPr lvl="2"/>
            <a:r>
              <a:rPr lang="en-US" dirty="0"/>
              <a:t> </a:t>
            </a:r>
            <a:r>
              <a:rPr lang="en-US" dirty="0" err="1"/>
              <a:t>Dinamic</a:t>
            </a:r>
            <a:r>
              <a:rPr lang="en-US" dirty="0"/>
              <a:t> (context-based)</a:t>
            </a:r>
          </a:p>
          <a:p>
            <a:pPr lvl="3"/>
            <a:r>
              <a:rPr lang="en-US" dirty="0" err="1"/>
              <a:t>ELMo</a:t>
            </a:r>
            <a:r>
              <a:rPr lang="en-US" dirty="0"/>
              <a:t> (2018)</a:t>
            </a:r>
          </a:p>
          <a:p>
            <a:pPr lvl="3"/>
            <a:r>
              <a:rPr lang="en-US" dirty="0"/>
              <a:t>BERT (2019)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Great resources</a:t>
            </a:r>
          </a:p>
          <a:p>
            <a:pPr lvl="2"/>
            <a:r>
              <a:rPr lang="en-US" dirty="0"/>
              <a:t>Word Embeddings </a:t>
            </a:r>
            <a:r>
              <a:rPr lang="en-US" dirty="0">
                <a:hlinkClick r:id="rId2"/>
              </a:rPr>
              <a:t>https://lena-voita.github.io/nlp_course/word_embeddings.html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The Illustrated Word2vec – Jay </a:t>
            </a:r>
            <a:r>
              <a:rPr lang="en-US" dirty="0" err="1"/>
              <a:t>Alammar</a:t>
            </a:r>
            <a:r>
              <a:rPr lang="en-US" dirty="0"/>
              <a:t> – Visualizing machine learning one concept at a time </a:t>
            </a:r>
            <a:r>
              <a:rPr lang="en-US" dirty="0">
                <a:hlinkClick r:id="rId3"/>
              </a:rPr>
              <a:t>https://jalammar.github.io/illustrated-word2vec/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2E8B1A-AF4C-12CB-2B5B-791AA683D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65E18A-088A-0E28-F22A-9D0D24E03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14</a:t>
            </a:fld>
            <a:endParaRPr lang="en-GB" alt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5B2BE7E-468D-0447-B8A1-E225C8D4B5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6337" y="138336"/>
            <a:ext cx="142841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689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417AA2-712D-9262-F021-14326C66C0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0B504-861D-0F20-18DB-D0E025B07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Large language Models (LLMs)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183406-A325-73DD-B01F-20EC1E24F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Word Embeddings </a:t>
            </a:r>
          </a:p>
          <a:p>
            <a:pPr lvl="1"/>
            <a:r>
              <a:rPr lang="en-US" dirty="0"/>
              <a:t>Frequency-based embeddings</a:t>
            </a:r>
          </a:p>
          <a:p>
            <a:pPr lvl="2"/>
            <a:r>
              <a:rPr lang="en-US" dirty="0"/>
              <a:t>One-hot encoding</a:t>
            </a:r>
          </a:p>
          <a:p>
            <a:pPr lvl="2"/>
            <a:r>
              <a:rPr lang="en-US" dirty="0"/>
              <a:t>TF-IDF</a:t>
            </a:r>
          </a:p>
          <a:p>
            <a:pPr lvl="2"/>
            <a:r>
              <a:rPr lang="en-US" dirty="0"/>
              <a:t>Co-occurrence matrix</a:t>
            </a:r>
          </a:p>
          <a:p>
            <a:pPr lvl="1"/>
            <a:r>
              <a:rPr lang="en-US" dirty="0"/>
              <a:t>Prediction based embeddings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Word / </a:t>
            </a:r>
            <a:r>
              <a:rPr lang="en-US" dirty="0" err="1"/>
              <a:t>subword</a:t>
            </a:r>
            <a:r>
              <a:rPr lang="en-US" dirty="0"/>
              <a:t> embeddings</a:t>
            </a:r>
          </a:p>
          <a:p>
            <a:pPr lvl="2"/>
            <a:r>
              <a:rPr lang="en-US" dirty="0"/>
              <a:t>De </a:t>
            </a:r>
            <a:r>
              <a:rPr lang="en-US" dirty="0" err="1"/>
              <a:t>ce</a:t>
            </a:r>
            <a:r>
              <a:rPr lang="en-US" dirty="0"/>
              <a:t>? </a:t>
            </a:r>
          </a:p>
          <a:p>
            <a:pPr lvl="3"/>
            <a:r>
              <a:rPr lang="en-US" dirty="0"/>
              <a:t>Token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 err="1">
                <a:sym typeface="Wingdings" panose="05000000000000000000" pitchFamily="2" charset="2"/>
              </a:rPr>
              <a:t>reprezentari</a:t>
            </a:r>
            <a:r>
              <a:rPr lang="en-US" dirty="0">
                <a:sym typeface="Wingdings" panose="05000000000000000000" pitchFamily="2" charset="2"/>
              </a:rPr>
              <a:t> dense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Cum?</a:t>
            </a:r>
            <a:endParaRPr lang="en-US" dirty="0"/>
          </a:p>
          <a:p>
            <a:pPr lvl="3"/>
            <a:r>
              <a:rPr lang="en-US" dirty="0"/>
              <a:t>Word2vec (Skip-gram or Continuous Bag of Words (CBOW), </a:t>
            </a:r>
            <a:r>
              <a:rPr lang="en-US" dirty="0" err="1"/>
              <a:t>FastText</a:t>
            </a:r>
            <a:r>
              <a:rPr lang="en-US" dirty="0"/>
              <a:t>, </a:t>
            </a:r>
            <a:r>
              <a:rPr lang="en-US" dirty="0" err="1">
                <a:sym typeface="Wingdings" panose="05000000000000000000" pitchFamily="2" charset="2"/>
              </a:rPr>
              <a:t>GloVe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altele</a:t>
            </a:r>
            <a:endParaRPr lang="en-US" dirty="0">
              <a:sym typeface="Wingdings" panose="05000000000000000000" pitchFamily="2" charset="2"/>
            </a:endParaRP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Positional embeddings </a:t>
            </a:r>
          </a:p>
          <a:p>
            <a:endParaRPr lang="en-US" sz="1800" b="0" i="0" u="none" strike="noStrike" baseline="0" dirty="0">
              <a:latin typeface="Verdana" panose="020B0604030504040204" pitchFamily="34" charset="0"/>
            </a:endParaRPr>
          </a:p>
          <a:p>
            <a:pPr lvl="3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6EFC44-1284-9DDB-9709-9CC7011E3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24948D-E126-F098-811E-26F46CF8E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15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3A6FB3-BCA5-545C-53BA-9CB74857A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337" y="138336"/>
            <a:ext cx="142841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3659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AF321-A3EF-E7EE-761B-0786C7EE6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Large language Models (LLMs)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3C481-3CE0-A536-A32D-A097F76B7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Word Embeddings </a:t>
            </a:r>
          </a:p>
          <a:p>
            <a:pPr lvl="1"/>
            <a:r>
              <a:rPr lang="en-US" dirty="0"/>
              <a:t>Positional embeddings </a:t>
            </a:r>
          </a:p>
          <a:p>
            <a:pPr lvl="2"/>
            <a:r>
              <a:rPr lang="ro-RO" dirty="0"/>
              <a:t>Ce valori conține PE?</a:t>
            </a:r>
          </a:p>
          <a:p>
            <a:pPr lvl="3"/>
            <a:r>
              <a:rPr lang="ro-RO" dirty="0"/>
              <a:t>Principii</a:t>
            </a:r>
          </a:p>
          <a:p>
            <a:pPr lvl="4"/>
            <a:r>
              <a:rPr lang="ro-RO" dirty="0"/>
              <a:t>Embedding-urile trebuie sa </a:t>
            </a:r>
          </a:p>
          <a:p>
            <a:pPr marL="1828800" lvl="4" indent="0">
              <a:buNone/>
            </a:pPr>
            <a:r>
              <a:rPr lang="ro-RO" dirty="0"/>
              <a:t>păstreze distanța originală între </a:t>
            </a:r>
          </a:p>
          <a:p>
            <a:pPr marL="1828800" lvl="4" indent="0">
              <a:buNone/>
            </a:pPr>
            <a:r>
              <a:rPr lang="ro-RO" dirty="0"/>
              <a:t>cuvinte</a:t>
            </a:r>
          </a:p>
          <a:p>
            <a:pPr lvl="5"/>
            <a:r>
              <a:rPr lang="ro-RO" dirty="0"/>
              <a:t>dist(Emb(câine),Emb(pisică)) </a:t>
            </a:r>
            <a:r>
              <a:rPr lang="en-US" dirty="0"/>
              <a:t>&lt; </a:t>
            </a:r>
            <a:r>
              <a:rPr lang="en-US" dirty="0" err="1"/>
              <a:t>dist</a:t>
            </a:r>
            <a:r>
              <a:rPr lang="en-US" dirty="0"/>
              <a:t>(</a:t>
            </a:r>
            <a:r>
              <a:rPr lang="en-US" dirty="0" err="1"/>
              <a:t>Emb</a:t>
            </a:r>
            <a:r>
              <a:rPr lang="en-US" dirty="0"/>
              <a:t>(c</a:t>
            </a:r>
            <a:r>
              <a:rPr lang="ro-RO" dirty="0"/>
              <a:t>âine),Emb(fereastră))</a:t>
            </a:r>
          </a:p>
          <a:p>
            <a:pPr lvl="5"/>
            <a:r>
              <a:rPr lang="ro-RO" dirty="0"/>
              <a:t>Dist(Emb(word</a:t>
            </a:r>
            <a:r>
              <a:rPr lang="ro-RO" baseline="-25000" dirty="0"/>
              <a:t>k</a:t>
            </a:r>
            <a:r>
              <a:rPr lang="ro-RO" dirty="0"/>
              <a:t>),Emb(word</a:t>
            </a:r>
            <a:r>
              <a:rPr lang="ro-RO" baseline="-25000" dirty="0"/>
              <a:t>k+1</a:t>
            </a:r>
            <a:r>
              <a:rPr lang="ro-RO" dirty="0"/>
              <a:t>))=Dist(Emb(word</a:t>
            </a:r>
            <a:r>
              <a:rPr lang="ro-RO" baseline="-25000" dirty="0"/>
              <a:t>p</a:t>
            </a:r>
            <a:r>
              <a:rPr lang="ro-RO" dirty="0"/>
              <a:t>),Emb(word</a:t>
            </a:r>
            <a:r>
              <a:rPr lang="ro-RO" baseline="-25000" dirty="0"/>
              <a:t>p+1</a:t>
            </a:r>
            <a:r>
              <a:rPr lang="ro-RO" dirty="0"/>
              <a:t>))</a:t>
            </a:r>
          </a:p>
          <a:p>
            <a:pPr lvl="4"/>
            <a:r>
              <a:rPr lang="ro-RO" dirty="0"/>
              <a:t>Ortogonalitate - Embedding-urile cuvintelor ne-conectate să fie perpendiculare</a:t>
            </a:r>
          </a:p>
          <a:p>
            <a:pPr lvl="5"/>
            <a:r>
              <a:rPr lang="ro-RO" dirty="0"/>
              <a:t>Emb(ușă) </a:t>
            </a:r>
            <a:r>
              <a:rPr lang="ro-RO" dirty="0">
                <a:sym typeface="Symbol" panose="05050102010706020507" pitchFamily="18" charset="2"/>
              </a:rPr>
              <a:t> Emb(pește)</a:t>
            </a:r>
          </a:p>
          <a:p>
            <a:pPr lvl="5"/>
            <a:r>
              <a:rPr lang="ro-RO" dirty="0">
                <a:sym typeface="Symbol" panose="05050102010706020507" pitchFamily="18" charset="2"/>
              </a:rPr>
              <a:t>Similaritate (ușă, pește) = 0</a:t>
            </a:r>
          </a:p>
          <a:p>
            <a:pPr lvl="4"/>
            <a:r>
              <a:rPr lang="ro-RO" dirty="0">
                <a:sym typeface="Symbol" panose="05050102010706020507" pitchFamily="18" charset="2"/>
              </a:rPr>
              <a:t>Embedding-uri independente de lungimea propoziției </a:t>
            </a:r>
          </a:p>
          <a:p>
            <a:pPr lvl="5"/>
            <a:r>
              <a:rPr lang="ro-RO" dirty="0">
                <a:sym typeface="Symbol" panose="05050102010706020507" pitchFamily="18" charset="2"/>
              </a:rPr>
              <a:t> putere de generalizare (train </a:t>
            </a:r>
            <a:r>
              <a:rPr lang="ro-RO" i="1" dirty="0">
                <a:sym typeface="Symbol" panose="05050102010706020507" pitchFamily="18" charset="2"/>
              </a:rPr>
              <a:t>vs</a:t>
            </a:r>
            <a:r>
              <a:rPr lang="ro-RO" dirty="0">
                <a:sym typeface="Symbol" panose="05050102010706020507" pitchFamily="18" charset="2"/>
              </a:rPr>
              <a:t>. test)</a:t>
            </a:r>
          </a:p>
          <a:p>
            <a:pPr lvl="5"/>
            <a:r>
              <a:rPr lang="ro-RO" dirty="0">
                <a:sym typeface="Symbol" panose="05050102010706020507" pitchFamily="18" charset="2"/>
              </a:rPr>
              <a:t> </a:t>
            </a:r>
            <a:r>
              <a:rPr lang="ro-RO" i="1" dirty="0">
                <a:sym typeface="Symbol" panose="05050102010706020507" pitchFamily="18" charset="2"/>
              </a:rPr>
              <a:t>bounded</a:t>
            </a:r>
          </a:p>
          <a:p>
            <a:pPr lvl="3"/>
            <a:endParaRPr lang="ro-RO" dirty="0">
              <a:sym typeface="Symbol" panose="05050102010706020507" pitchFamily="18" charset="2"/>
            </a:endParaRPr>
          </a:p>
          <a:p>
            <a:pPr lvl="3"/>
            <a:r>
              <a:rPr lang="ro-RO" dirty="0">
                <a:sym typeface="Symbol" panose="05050102010706020507" pitchFamily="18" charset="2"/>
              </a:rPr>
              <a:t>Reprezentări / valori posibile </a:t>
            </a:r>
            <a:endParaRPr lang="ro-RO" dirty="0"/>
          </a:p>
          <a:p>
            <a:pPr lvl="4"/>
            <a:r>
              <a:rPr lang="ro-RO" dirty="0"/>
              <a:t>Poziția efectivă (1,2,3,4)</a:t>
            </a:r>
          </a:p>
          <a:p>
            <a:pPr lvl="4"/>
            <a:r>
              <a:rPr lang="ro-RO" dirty="0"/>
              <a:t>Poziția în reprezentare 1-hot encoding</a:t>
            </a:r>
          </a:p>
          <a:p>
            <a:pPr lvl="4"/>
            <a:r>
              <a:rPr lang="ro-RO" dirty="0"/>
              <a:t>Poziția în reprezentare binară</a:t>
            </a:r>
          </a:p>
          <a:p>
            <a:pPr lvl="4"/>
            <a:r>
              <a:rPr lang="ro-RO" dirty="0"/>
              <a:t>Poziția în reprezentare polară</a:t>
            </a:r>
          </a:p>
          <a:p>
            <a:pPr lvl="2"/>
            <a:endParaRPr lang="ro-RO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E9E47C-04AE-34CC-1B6A-C6A605E12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FC3A86-6007-2981-F763-E3D9E7BAA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16</a:t>
            </a:fld>
            <a:endParaRPr lang="en-GB" altLang="en-US"/>
          </a:p>
        </p:txBody>
      </p:sp>
      <p:pic>
        <p:nvPicPr>
          <p:cNvPr id="1028" name="Picture 4" descr="Rotary Positional Embeddings: Combining Absolute and Relative">
            <a:extLst>
              <a:ext uri="{FF2B5EF4-FFF2-40B4-BE49-F238E27FC236}">
                <a16:creationId xmlns:a16="http://schemas.microsoft.com/office/drawing/2014/main" id="{3714530B-3967-1B4C-E3C3-A6B080CB9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15888"/>
            <a:ext cx="16256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7990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6117-B747-8E23-9465-F42F3CEE1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Pozitia</a:t>
            </a:r>
            <a:r>
              <a:rPr lang="en-US" dirty="0"/>
              <a:t> in </a:t>
            </a:r>
            <a:r>
              <a:rPr lang="en-US" dirty="0" err="1"/>
              <a:t>propozitie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330EB-23FA-E072-BFC7-A5954B32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Exemplu</a:t>
            </a:r>
          </a:p>
          <a:p>
            <a:pPr lvl="1"/>
            <a:r>
              <a:rPr lang="ro-RO" dirty="0"/>
              <a:t>O propoziție cu 5 cuvinte și d = 1</a:t>
            </a:r>
          </a:p>
          <a:p>
            <a:pPr lvl="1"/>
            <a:r>
              <a:rPr lang="ro-RO" dirty="0"/>
              <a:t>PE(cuv) = poziția cuvântului 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ro-RO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8D42FF-CC83-16BD-C37D-B4A8E85A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0855A8-BDF5-2399-5CDE-A8F82752A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17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FCCEEE6-ABBD-B4FF-4A91-168DAD268008}"/>
              </a:ext>
            </a:extLst>
          </p:cNvPr>
          <p:cNvGraphicFramePr>
            <a:graphicFrameLocks noGrp="1"/>
          </p:cNvGraphicFramePr>
          <p:nvPr/>
        </p:nvGraphicFramePr>
        <p:xfrm>
          <a:off x="6708252" y="1375386"/>
          <a:ext cx="351983" cy="1467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983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900497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82392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E2970FA-59E4-35C2-D17F-600BE98BCB36}"/>
              </a:ext>
            </a:extLst>
          </p:cNvPr>
          <p:cNvGraphicFramePr>
            <a:graphicFrameLocks noGrp="1"/>
          </p:cNvGraphicFramePr>
          <p:nvPr/>
        </p:nvGraphicFramePr>
        <p:xfrm>
          <a:off x="395537" y="2843251"/>
          <a:ext cx="3888430" cy="23099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250">
                  <a:extLst>
                    <a:ext uri="{9D8B030D-6E8A-4147-A177-3AD203B41FA5}">
                      <a16:colId xmlns:a16="http://schemas.microsoft.com/office/drawing/2014/main" val="3404899074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1545796247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3107842470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3611075917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862264751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902441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Dist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w0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w1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w2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w3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w4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8844087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w0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9912755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w1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370198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w2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9008371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w3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9899759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w4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8872516"/>
                  </a:ext>
                </a:extLst>
              </a:tr>
            </a:tbl>
          </a:graphicData>
        </a:graphic>
      </p:graphicFrame>
      <p:graphicFrame>
        <p:nvGraphicFramePr>
          <p:cNvPr id="14" name="Content Placeholder 15">
            <a:extLst>
              <a:ext uri="{FF2B5EF4-FFF2-40B4-BE49-F238E27FC236}">
                <a16:creationId xmlns:a16="http://schemas.microsoft.com/office/drawing/2014/main" id="{E5C88713-534B-58F5-D0C8-DE9A4B210675}"/>
              </a:ext>
            </a:extLst>
          </p:cNvPr>
          <p:cNvGraphicFramePr>
            <a:graphicFrameLocks/>
          </p:cNvGraphicFramePr>
          <p:nvPr/>
        </p:nvGraphicFramePr>
        <p:xfrm>
          <a:off x="5257832" y="3352189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4435556C-C1B0-57AF-70C7-B453D580B5FE}"/>
              </a:ext>
            </a:extLst>
          </p:cNvPr>
          <p:cNvGrpSpPr/>
          <p:nvPr/>
        </p:nvGrpSpPr>
        <p:grpSpPr>
          <a:xfrm>
            <a:off x="5257832" y="3001317"/>
            <a:ext cx="2575774" cy="2748085"/>
            <a:chOff x="1547663" y="3201195"/>
            <a:chExt cx="2575774" cy="2748085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2B2FBED-3D4B-4748-5119-4448D438E4F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547664" y="5949280"/>
              <a:ext cx="2575773" cy="0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C52FBF0-EEEE-FE30-28CE-6873452D9EFD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1547663" y="3201195"/>
              <a:ext cx="1" cy="2748085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C6206A1-FF32-9355-3129-DDA55ECC72F0}"/>
              </a:ext>
            </a:extLst>
          </p:cNvPr>
          <p:cNvCxnSpPr>
            <a:cxnSpLocks/>
          </p:cNvCxnSpPr>
          <p:nvPr/>
        </p:nvCxnSpPr>
        <p:spPr bwMode="auto">
          <a:xfrm flipV="1">
            <a:off x="5257832" y="4557204"/>
            <a:ext cx="1256996" cy="117605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4A6BC5F-597C-3CF5-6F7E-ADDF4FCE4A01}"/>
              </a:ext>
            </a:extLst>
          </p:cNvPr>
          <p:cNvCxnSpPr/>
          <p:nvPr/>
        </p:nvCxnSpPr>
        <p:spPr bwMode="auto">
          <a:xfrm flipV="1">
            <a:off x="5257832" y="5153201"/>
            <a:ext cx="610312" cy="580055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01DB70D-6CD1-0339-B8AA-4B1E23F1B84D}"/>
              </a:ext>
            </a:extLst>
          </p:cNvPr>
          <p:cNvSpPr txBox="1"/>
          <p:nvPr/>
        </p:nvSpPr>
        <p:spPr>
          <a:xfrm>
            <a:off x="293569" y="5334099"/>
            <a:ext cx="4902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sim(PE(</a:t>
            </a:r>
            <a:r>
              <a:rPr lang="en-US" b="1" dirty="0" err="1">
                <a:solidFill>
                  <a:srgbClr val="FF0000"/>
                </a:solidFill>
              </a:rPr>
              <a:t>wi</a:t>
            </a:r>
            <a:r>
              <a:rPr lang="en-US" b="1" dirty="0">
                <a:solidFill>
                  <a:srgbClr val="FF0000"/>
                </a:solidFill>
              </a:rPr>
              <a:t>), PE(</a:t>
            </a:r>
            <a:r>
              <a:rPr lang="en-US" b="1" dirty="0" err="1">
                <a:solidFill>
                  <a:srgbClr val="FF0000"/>
                </a:solidFill>
              </a:rPr>
              <a:t>wj</a:t>
            </a:r>
            <a:r>
              <a:rPr lang="en-US" b="1" dirty="0">
                <a:solidFill>
                  <a:srgbClr val="FF0000"/>
                </a:solidFill>
              </a:rPr>
              <a:t>))!=0</a:t>
            </a:r>
            <a:r>
              <a:rPr lang="ro-RO" b="1" dirty="0">
                <a:solidFill>
                  <a:srgbClr val="FF0000"/>
                </a:solidFill>
              </a:rPr>
              <a:t>, orice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i</a:t>
            </a:r>
            <a:r>
              <a:rPr lang="en-US" b="1" dirty="0">
                <a:solidFill>
                  <a:srgbClr val="FF0000"/>
                </a:solidFill>
              </a:rPr>
              <a:t>≠</a:t>
            </a:r>
            <a:r>
              <a:rPr lang="ro-RO" b="1" dirty="0">
                <a:solidFill>
                  <a:srgbClr val="FF0000"/>
                </a:solidFill>
              </a:rPr>
              <a:t>j</a:t>
            </a: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8" name="Picture 4" descr="Rotary Positional Embeddings: Combining Absolute and Relative">
            <a:extLst>
              <a:ext uri="{FF2B5EF4-FFF2-40B4-BE49-F238E27FC236}">
                <a16:creationId xmlns:a16="http://schemas.microsoft.com/office/drawing/2014/main" id="{2C50779A-4797-421C-F717-29F363D300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15888"/>
            <a:ext cx="16256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2433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6117-B747-8E23-9465-F42F3CEE1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Pozitia</a:t>
            </a:r>
            <a:r>
              <a:rPr lang="en-US" dirty="0"/>
              <a:t> </a:t>
            </a:r>
            <a:r>
              <a:rPr lang="ro-RO" dirty="0"/>
              <a:t>normalizată </a:t>
            </a:r>
            <a:r>
              <a:rPr lang="en-US" dirty="0"/>
              <a:t>in </a:t>
            </a:r>
            <a:r>
              <a:rPr lang="en-US" dirty="0" err="1"/>
              <a:t>propozitie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330EB-23FA-E072-BFC7-A5954B32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Exemplu</a:t>
            </a:r>
          </a:p>
          <a:p>
            <a:pPr lvl="1"/>
            <a:r>
              <a:rPr lang="ro-RO" dirty="0"/>
              <a:t>O propoziție cu 5 cuvinte și d = 1</a:t>
            </a:r>
          </a:p>
          <a:p>
            <a:pPr lvl="1"/>
            <a:r>
              <a:rPr lang="ro-RO" dirty="0"/>
              <a:t>PE(cuv) = poziția cuvântului</a:t>
            </a:r>
          </a:p>
          <a:p>
            <a:pPr lvl="1"/>
            <a:endParaRPr lang="ro-RO" dirty="0"/>
          </a:p>
          <a:p>
            <a:pPr lvl="1"/>
            <a:r>
              <a:rPr lang="ro-RO" dirty="0"/>
              <a:t>Problema: al k-lea cuvânt într-o propozției de N cuvinte are alt embedding decât al k-lea cuvânt într-o propoziție cu M cuvinte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8D42FF-CC83-16BD-C37D-B4A8E85A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0855A8-BDF5-2399-5CDE-A8F82752A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18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FCCEEE6-ABBD-B4FF-4A91-168DAD268008}"/>
              </a:ext>
            </a:extLst>
          </p:cNvPr>
          <p:cNvGraphicFramePr>
            <a:graphicFrameLocks noGrp="1"/>
          </p:cNvGraphicFramePr>
          <p:nvPr/>
        </p:nvGraphicFramePr>
        <p:xfrm>
          <a:off x="6708253" y="1375386"/>
          <a:ext cx="456035" cy="1467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6035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0/5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1/5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2/5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3/5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900497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4/5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823928"/>
                  </a:ext>
                </a:extLst>
              </a:tr>
            </a:tbl>
          </a:graphicData>
        </a:graphic>
      </p:graphicFrame>
      <p:pic>
        <p:nvPicPr>
          <p:cNvPr id="7" name="Picture 4" descr="Rotary Positional Embeddings: Combining Absolute and Relative">
            <a:extLst>
              <a:ext uri="{FF2B5EF4-FFF2-40B4-BE49-F238E27FC236}">
                <a16:creationId xmlns:a16="http://schemas.microsoft.com/office/drawing/2014/main" id="{3D91CB31-389D-995E-8A59-F5AEEE0AD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15888"/>
            <a:ext cx="16256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74452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6117-B747-8E23-9465-F42F3CEE1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1-hot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330EB-23FA-E072-BFC7-A5954B32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Exemplu</a:t>
            </a:r>
          </a:p>
          <a:p>
            <a:pPr lvl="1"/>
            <a:r>
              <a:rPr lang="ro-RO" dirty="0"/>
              <a:t>O propoziție cu 5 cuvinte și d = 6</a:t>
            </a:r>
          </a:p>
          <a:p>
            <a:pPr lvl="1"/>
            <a:r>
              <a:rPr lang="ro-RO" dirty="0"/>
              <a:t>PE(cuv) = </a:t>
            </a:r>
            <a:r>
              <a:rPr lang="en-US" dirty="0" err="1"/>
              <a:t>reprezentarea</a:t>
            </a:r>
            <a:r>
              <a:rPr lang="en-US" dirty="0"/>
              <a:t> 1-hot a </a:t>
            </a:r>
            <a:r>
              <a:rPr lang="ro-RO" dirty="0"/>
              <a:t>poziți</a:t>
            </a:r>
            <a:r>
              <a:rPr lang="en-US" dirty="0" err="1"/>
              <a:t>ei</a:t>
            </a:r>
            <a:r>
              <a:rPr lang="ro-RO" dirty="0"/>
              <a:t> cuvântului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r>
              <a:rPr lang="ro-RO" dirty="0"/>
              <a:t> </a:t>
            </a:r>
          </a:p>
          <a:p>
            <a:pPr lvl="1"/>
            <a:endParaRPr lang="ro-RO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8D42FF-CC83-16BD-C37D-B4A8E85A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0855A8-BDF5-2399-5CDE-A8F82752A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19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FCCEEE6-ABBD-B4FF-4A91-168DAD2680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4782729"/>
              </p:ext>
            </p:extLst>
          </p:nvPr>
        </p:nvGraphicFramePr>
        <p:xfrm>
          <a:off x="7596336" y="1381160"/>
          <a:ext cx="1249680" cy="1467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684883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45649306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75231428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33881270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649930422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900497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82392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E2970FA-59E4-35C2-D17F-600BE98BCB36}"/>
              </a:ext>
            </a:extLst>
          </p:cNvPr>
          <p:cNvGraphicFramePr>
            <a:graphicFrameLocks noGrp="1"/>
          </p:cNvGraphicFramePr>
          <p:nvPr/>
        </p:nvGraphicFramePr>
        <p:xfrm>
          <a:off x="395537" y="2924944"/>
          <a:ext cx="3888430" cy="2243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250">
                  <a:extLst>
                    <a:ext uri="{9D8B030D-6E8A-4147-A177-3AD203B41FA5}">
                      <a16:colId xmlns:a16="http://schemas.microsoft.com/office/drawing/2014/main" val="3404899074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1545796247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3107842470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3611075917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862264751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902441430"/>
                    </a:ext>
                  </a:extLst>
                </a:gridCol>
              </a:tblGrid>
              <a:tr h="289147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Dist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w0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w3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w4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8844087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w0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9912755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370198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9008371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w3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9899759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w4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8872516"/>
                  </a:ext>
                </a:extLst>
              </a:tr>
            </a:tbl>
          </a:graphicData>
        </a:graphic>
      </p:graphicFrame>
      <p:graphicFrame>
        <p:nvGraphicFramePr>
          <p:cNvPr id="14" name="Content Placeholder 15">
            <a:extLst>
              <a:ext uri="{FF2B5EF4-FFF2-40B4-BE49-F238E27FC236}">
                <a16:creationId xmlns:a16="http://schemas.microsoft.com/office/drawing/2014/main" id="{E5C88713-534B-58F5-D0C8-DE9A4B210675}"/>
              </a:ext>
            </a:extLst>
          </p:cNvPr>
          <p:cNvGraphicFramePr>
            <a:graphicFrameLocks/>
          </p:cNvGraphicFramePr>
          <p:nvPr/>
        </p:nvGraphicFramePr>
        <p:xfrm>
          <a:off x="5257832" y="3352189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4435556C-C1B0-57AF-70C7-B453D580B5FE}"/>
              </a:ext>
            </a:extLst>
          </p:cNvPr>
          <p:cNvGrpSpPr/>
          <p:nvPr/>
        </p:nvGrpSpPr>
        <p:grpSpPr>
          <a:xfrm>
            <a:off x="5257832" y="3001317"/>
            <a:ext cx="2575774" cy="2748085"/>
            <a:chOff x="1547663" y="3201195"/>
            <a:chExt cx="2575774" cy="2748085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2B2FBED-3D4B-4748-5119-4448D438E4F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547664" y="5949280"/>
              <a:ext cx="2575773" cy="0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C52FBF0-EEEE-FE30-28CE-6873452D9EFD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1547663" y="3201195"/>
              <a:ext cx="1" cy="2748085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C6206A1-FF32-9355-3129-DDA55ECC72F0}"/>
              </a:ext>
            </a:extLst>
          </p:cNvPr>
          <p:cNvCxnSpPr>
            <a:cxnSpLocks/>
          </p:cNvCxnSpPr>
          <p:nvPr/>
        </p:nvCxnSpPr>
        <p:spPr bwMode="auto">
          <a:xfrm flipV="1">
            <a:off x="5239646" y="5729103"/>
            <a:ext cx="628498" cy="2029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4A6BC5F-597C-3CF5-6F7E-ADDF4FCE4A01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5257831" y="5157192"/>
            <a:ext cx="8265" cy="57191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01DB70D-6CD1-0339-B8AA-4B1E23F1B84D}"/>
              </a:ext>
            </a:extLst>
          </p:cNvPr>
          <p:cNvSpPr txBox="1"/>
          <p:nvPr/>
        </p:nvSpPr>
        <p:spPr>
          <a:xfrm>
            <a:off x="395536" y="5373216"/>
            <a:ext cx="4464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sim(PE(</a:t>
            </a:r>
            <a:r>
              <a:rPr lang="en-US" dirty="0" err="1"/>
              <a:t>wi</a:t>
            </a:r>
            <a:r>
              <a:rPr lang="en-US" dirty="0"/>
              <a:t>), PE(</a:t>
            </a:r>
            <a:r>
              <a:rPr lang="en-US" dirty="0" err="1"/>
              <a:t>wj</a:t>
            </a:r>
            <a:r>
              <a:rPr lang="en-US" dirty="0"/>
              <a:t>))=1.4</a:t>
            </a:r>
            <a:r>
              <a:rPr lang="ro-RO" dirty="0"/>
              <a:t>, orice i≠j</a:t>
            </a:r>
            <a:endParaRPr lang="en-US" dirty="0"/>
          </a:p>
        </p:txBody>
      </p:sp>
      <p:pic>
        <p:nvPicPr>
          <p:cNvPr id="8" name="Picture 4" descr="Rotary Positional Embeddings: Combining Absolute and Relative">
            <a:extLst>
              <a:ext uri="{FF2B5EF4-FFF2-40B4-BE49-F238E27FC236}">
                <a16:creationId xmlns:a16="http://schemas.microsoft.com/office/drawing/2014/main" id="{52BFDC24-7B6D-6708-7A4C-A57A5D37A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15888"/>
            <a:ext cx="16256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4975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245F2354-DA97-AAEB-A671-6CAA48BEA8D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altLang="en-US"/>
              <a:t>Sumar</a:t>
            </a:r>
            <a:endParaRPr lang="en-US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E2697-BD05-62F9-F1F7-CB75B7DBD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  <a:buSzTx/>
              <a:buFont typeface="Wingdings" panose="05000000000000000000" pitchFamily="2" charset="2"/>
              <a:buAutoNum type="alphaUcPeriod"/>
              <a:defRPr/>
            </a:pPr>
            <a:r>
              <a:rPr lang="ro-RO" sz="2000" dirty="0">
                <a:solidFill>
                  <a:schemeClr val="bg1">
                    <a:lumMod val="75000"/>
                  </a:schemeClr>
                </a:solidFill>
              </a:rPr>
              <a:t>Scurtă introducere în Inteligenţa Artificială (IA)</a:t>
            </a:r>
            <a:endParaRPr lang="en-GB" sz="2000" dirty="0">
              <a:solidFill>
                <a:schemeClr val="bg1">
                  <a:lumMod val="75000"/>
                </a:schemeClr>
              </a:solidFill>
            </a:endParaRPr>
          </a:p>
          <a:p>
            <a:pPr eaLnBrk="1" hangingPunct="1">
              <a:lnSpc>
                <a:spcPct val="80000"/>
              </a:lnSpc>
              <a:buSzTx/>
              <a:buFont typeface="Wingdings" panose="05000000000000000000" pitchFamily="2" charset="2"/>
              <a:buAutoNum type="alphaUcPeriod" startAt="2"/>
              <a:defRPr/>
            </a:pPr>
            <a:endParaRPr lang="ro-RO" sz="2000" dirty="0"/>
          </a:p>
          <a:p>
            <a:pPr eaLnBrk="1" hangingPunct="1">
              <a:lnSpc>
                <a:spcPct val="80000"/>
              </a:lnSpc>
              <a:buFont typeface="+mj-lt"/>
              <a:buAutoNum type="alphaUcPeriod" startAt="3"/>
              <a:defRPr/>
            </a:pPr>
            <a:endParaRPr lang="ro-RO" sz="2000" dirty="0"/>
          </a:p>
          <a:p>
            <a:pPr eaLnBrk="1" hangingPunct="1">
              <a:lnSpc>
                <a:spcPct val="80000"/>
              </a:lnSpc>
              <a:buFont typeface="+mj-lt"/>
              <a:buAutoNum type="alphaUcPeriod" startAt="3"/>
              <a:defRPr/>
            </a:pPr>
            <a:r>
              <a:rPr lang="en-US" sz="2000" dirty="0" err="1"/>
              <a:t>Sisteme</a:t>
            </a:r>
            <a:r>
              <a:rPr lang="en-US" sz="2000" dirty="0"/>
              <a:t> </a:t>
            </a:r>
            <a:r>
              <a:rPr lang="en-US" sz="2000" dirty="0" err="1"/>
              <a:t>inteligente</a:t>
            </a:r>
            <a:r>
              <a:rPr lang="en-US" sz="2000" dirty="0"/>
              <a:t> </a:t>
            </a:r>
            <a:endParaRPr lang="ro-RO" sz="2000" dirty="0"/>
          </a:p>
          <a:p>
            <a:pPr lvl="1" eaLnBrk="1" hangingPunct="1">
              <a:lnSpc>
                <a:spcPct val="80000"/>
              </a:lnSpc>
              <a:defRPr/>
            </a:pPr>
            <a:r>
              <a:rPr lang="ro-RO" sz="1800" dirty="0"/>
              <a:t>Sisteme care învaţă singure </a:t>
            </a: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050" dirty="0">
                <a:solidFill>
                  <a:schemeClr val="bg1">
                    <a:lumMod val="75000"/>
                  </a:schemeClr>
                </a:solidFill>
              </a:rPr>
              <a:t>Arbori de decizie</a:t>
            </a: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050" b="1" dirty="0"/>
              <a:t>Reţele neuronale artificiale</a:t>
            </a:r>
          </a:p>
          <a:p>
            <a:pPr lvl="2" eaLnBrk="1" hangingPunct="1">
              <a:lnSpc>
                <a:spcPct val="80000"/>
              </a:lnSpc>
              <a:defRPr/>
            </a:pPr>
            <a:r>
              <a:rPr lang="en-US" sz="1050" dirty="0" err="1">
                <a:solidFill>
                  <a:schemeClr val="bg1">
                    <a:lumMod val="75000"/>
                  </a:schemeClr>
                </a:solidFill>
              </a:rPr>
              <a:t>kNN</a:t>
            </a:r>
            <a:endParaRPr lang="en-US" sz="1050" dirty="0">
              <a:solidFill>
                <a:schemeClr val="bg1">
                  <a:lumMod val="75000"/>
                </a:schemeClr>
              </a:solidFill>
            </a:endParaRP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050" dirty="0">
                <a:solidFill>
                  <a:schemeClr val="bg1">
                    <a:lumMod val="75000"/>
                  </a:schemeClr>
                </a:solidFill>
              </a:rPr>
              <a:t>Algoritmi evolutivi</a:t>
            </a: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050" dirty="0">
                <a:solidFill>
                  <a:schemeClr val="bg1">
                    <a:lumMod val="75000"/>
                  </a:schemeClr>
                </a:solidFill>
              </a:rPr>
              <a:t>Maşini cu suport vectorial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ro-RO" sz="1800" dirty="0">
                <a:solidFill>
                  <a:schemeClr val="bg1">
                    <a:lumMod val="75000"/>
                  </a:schemeClr>
                </a:solidFill>
              </a:rPr>
              <a:t>Si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</a:rPr>
              <a:t>steme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</a:rPr>
              <a:t>bazate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</a:rPr>
              <a:t>pe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</a:rPr>
              <a:t>reguli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ro-RO" sz="1800" dirty="0">
              <a:solidFill>
                <a:schemeClr val="bg1">
                  <a:lumMod val="75000"/>
                </a:schemeClr>
              </a:solidFill>
            </a:endParaRPr>
          </a:p>
          <a:p>
            <a:pPr lvl="1" eaLnBrk="1" hangingPunct="1">
              <a:lnSpc>
                <a:spcPct val="80000"/>
              </a:lnSpc>
              <a:defRPr/>
            </a:pPr>
            <a:r>
              <a:rPr lang="ro-RO" sz="1800" dirty="0">
                <a:solidFill>
                  <a:schemeClr val="bg1">
                    <a:lumMod val="75000"/>
                  </a:schemeClr>
                </a:solidFill>
              </a:rPr>
              <a:t>Sisteme hibride </a:t>
            </a:r>
            <a:endParaRPr lang="en-US" sz="1800" dirty="0">
              <a:solidFill>
                <a:schemeClr val="bg1">
                  <a:lumMod val="75000"/>
                </a:schemeClr>
              </a:solidFill>
            </a:endParaRPr>
          </a:p>
          <a:p>
            <a:pPr eaLnBrk="1" hangingPunct="1">
              <a:lnSpc>
                <a:spcPct val="80000"/>
              </a:lnSpc>
              <a:buSzTx/>
              <a:buFont typeface="Wingdings" panose="05000000000000000000" pitchFamily="2" charset="2"/>
              <a:buAutoNum type="alphaUcPeriod" startAt="2"/>
              <a:defRPr/>
            </a:pPr>
            <a:r>
              <a:rPr lang="ro-RO" sz="2000" dirty="0">
                <a:solidFill>
                  <a:schemeClr val="bg1">
                    <a:lumMod val="85000"/>
                  </a:schemeClr>
                </a:solidFill>
              </a:rPr>
              <a:t>Rezolvarea problemelor prin căutare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ro-RO" sz="1800" dirty="0">
                <a:solidFill>
                  <a:schemeClr val="bg1">
                    <a:lumMod val="85000"/>
                  </a:schemeClr>
                </a:solidFill>
              </a:rPr>
              <a:t>Definirea problemelor de căutare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ro-RO" sz="1800" dirty="0">
                <a:solidFill>
                  <a:schemeClr val="bg1">
                    <a:lumMod val="85000"/>
                  </a:schemeClr>
                </a:solidFill>
              </a:rPr>
              <a:t>Strategii de căutare</a:t>
            </a: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200" dirty="0">
                <a:solidFill>
                  <a:schemeClr val="bg1">
                    <a:lumMod val="75000"/>
                  </a:schemeClr>
                </a:solidFill>
              </a:rPr>
              <a:t>Strategii de căutare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neinformate</a:t>
            </a:r>
            <a:endParaRPr lang="ro-RO" sz="1200" dirty="0">
              <a:solidFill>
                <a:schemeClr val="bg1">
                  <a:lumMod val="75000"/>
                </a:schemeClr>
              </a:solidFill>
            </a:endParaRP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200" dirty="0">
                <a:solidFill>
                  <a:schemeClr val="bg1">
                    <a:lumMod val="75000"/>
                  </a:schemeClr>
                </a:solidFill>
              </a:rPr>
              <a:t>Strategii de căutare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informate</a:t>
            </a:r>
            <a:endParaRPr lang="ro-RO" sz="1200" dirty="0">
              <a:solidFill>
                <a:schemeClr val="bg1">
                  <a:lumMod val="75000"/>
                </a:schemeClr>
              </a:solidFill>
            </a:endParaRP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200" dirty="0">
                <a:solidFill>
                  <a:schemeClr val="bg1">
                    <a:lumMod val="75000"/>
                  </a:schemeClr>
                </a:solidFill>
              </a:rPr>
              <a:t>Strategii de căutare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locale (Hill Climbing, Simulated Annealing, Tabu Search</a:t>
            </a:r>
            <a:r>
              <a:rPr lang="ro-RO" sz="1200" dirty="0">
                <a:solidFill>
                  <a:schemeClr val="bg1">
                    <a:lumMod val="75000"/>
                  </a:schemeClr>
                </a:solidFill>
              </a:rPr>
              <a:t>, Algoritmi evolutivi, PSO, ACO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ro-RO" sz="1200" dirty="0">
              <a:solidFill>
                <a:schemeClr val="bg1">
                  <a:lumMod val="75000"/>
                </a:schemeClr>
              </a:solidFill>
            </a:endParaRP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200" dirty="0">
                <a:solidFill>
                  <a:schemeClr val="bg1">
                    <a:lumMod val="75000"/>
                  </a:schemeClr>
                </a:solidFill>
              </a:rPr>
              <a:t>Strategii de căutare </a:t>
            </a:r>
            <a:r>
              <a:rPr lang="vi-VN" sz="1200" dirty="0">
                <a:solidFill>
                  <a:schemeClr val="bg1">
                    <a:lumMod val="75000"/>
                  </a:schemeClr>
                </a:solidFill>
              </a:rPr>
              <a:t>adversială</a:t>
            </a:r>
            <a:endParaRPr lang="ro-RO" sz="1200" dirty="0">
              <a:solidFill>
                <a:schemeClr val="bg1">
                  <a:lumMod val="75000"/>
                </a:schemeClr>
              </a:solidFill>
            </a:endParaRPr>
          </a:p>
          <a:p>
            <a:pPr lvl="1" eaLnBrk="1" hangingPunct="1">
              <a:lnSpc>
                <a:spcPct val="80000"/>
              </a:lnSpc>
              <a:defRPr/>
            </a:pPr>
            <a:endParaRPr lang="ro-RO" sz="1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7172" name="Slide Number Placeholder 4">
            <a:extLst>
              <a:ext uri="{FF2B5EF4-FFF2-40B4-BE49-F238E27FC236}">
                <a16:creationId xmlns:a16="http://schemas.microsoft.com/office/drawing/2014/main" id="{071115CA-3487-2BD8-D7B4-2CB2AF2FB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C0EDF7A5-3B95-4A5E-B158-1E0E5648E887}" type="slidenum">
              <a:rPr lang="en-GB" altLang="en-US" sz="10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GB" altLang="en-US" sz="1000"/>
          </a:p>
        </p:txBody>
      </p:sp>
      <p:sp>
        <p:nvSpPr>
          <p:cNvPr id="7173" name="Footer Placeholder 5">
            <a:extLst>
              <a:ext uri="{FF2B5EF4-FFF2-40B4-BE49-F238E27FC236}">
                <a16:creationId xmlns:a16="http://schemas.microsoft.com/office/drawing/2014/main" id="{0BD96660-9205-65BA-88ED-C13B2C54F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vi-VN" altLang="en-US" sz="1000"/>
              <a:t>Inteligenţă artificială - generative AI</a:t>
            </a:r>
            <a:endParaRPr lang="en-GB" altLang="en-US" sz="10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6117-B747-8E23-9465-F42F3CEE1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Binary</a:t>
            </a:r>
            <a:r>
              <a:rPr lang="en-US" dirty="0"/>
              <a:t> encoding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330EB-23FA-E072-BFC7-A5954B32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Exemplu</a:t>
            </a:r>
          </a:p>
          <a:p>
            <a:pPr lvl="1"/>
            <a:r>
              <a:rPr lang="ro-RO" dirty="0"/>
              <a:t>O propoziție cu 5 cuvinte și d = 6</a:t>
            </a:r>
          </a:p>
          <a:p>
            <a:pPr lvl="1"/>
            <a:r>
              <a:rPr lang="ro-RO" dirty="0"/>
              <a:t>PE(cuv) = </a:t>
            </a:r>
            <a:r>
              <a:rPr lang="en-US" dirty="0" err="1"/>
              <a:t>reprezentarea</a:t>
            </a:r>
            <a:r>
              <a:rPr lang="en-US" dirty="0"/>
              <a:t> </a:t>
            </a:r>
            <a:r>
              <a:rPr lang="ro-RO" dirty="0"/>
              <a:t>binară</a:t>
            </a:r>
            <a:r>
              <a:rPr lang="en-US" dirty="0"/>
              <a:t> a </a:t>
            </a:r>
            <a:r>
              <a:rPr lang="ro-RO" dirty="0"/>
              <a:t>poziți</a:t>
            </a:r>
            <a:r>
              <a:rPr lang="en-US" dirty="0" err="1"/>
              <a:t>ei</a:t>
            </a:r>
            <a:r>
              <a:rPr lang="ro-RO" dirty="0"/>
              <a:t> cuvântului 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Problema</a:t>
            </a:r>
            <a:r>
              <a:rPr lang="en-US" dirty="0"/>
              <a:t>: </a:t>
            </a:r>
            <a:r>
              <a:rPr lang="en-US" dirty="0" err="1"/>
              <a:t>dist</a:t>
            </a:r>
            <a:r>
              <a:rPr lang="en-US" dirty="0"/>
              <a:t> nu e </a:t>
            </a:r>
            <a:r>
              <a:rPr lang="en-US" dirty="0" err="1"/>
              <a:t>functie</a:t>
            </a:r>
            <a:r>
              <a:rPr lang="en-US" dirty="0"/>
              <a:t> </a:t>
            </a:r>
            <a:r>
              <a:rPr lang="en-US" dirty="0" err="1"/>
              <a:t>monotona</a:t>
            </a:r>
            <a:r>
              <a:rPr lang="en-US" dirty="0"/>
              <a:t>!</a:t>
            </a:r>
            <a:endParaRPr lang="ro-RO" dirty="0"/>
          </a:p>
          <a:p>
            <a:pPr lvl="1"/>
            <a:endParaRPr lang="ro-RO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8D42FF-CC83-16BD-C37D-B4A8E85A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0855A8-BDF5-2399-5CDE-A8F82752A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20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FCCEEE6-ABBD-B4FF-4A91-168DAD2680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5336913"/>
              </p:ext>
            </p:extLst>
          </p:nvPr>
        </p:nvGraphicFramePr>
        <p:xfrm>
          <a:off x="7740352" y="1368411"/>
          <a:ext cx="1249680" cy="14678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96848837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45649306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75231428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33881270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649930422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900497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82392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E2970FA-59E4-35C2-D17F-600BE98BCB36}"/>
              </a:ext>
            </a:extLst>
          </p:cNvPr>
          <p:cNvGraphicFramePr>
            <a:graphicFrameLocks noGrp="1"/>
          </p:cNvGraphicFramePr>
          <p:nvPr/>
        </p:nvGraphicFramePr>
        <p:xfrm>
          <a:off x="395537" y="2924944"/>
          <a:ext cx="3888430" cy="22439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2250">
                  <a:extLst>
                    <a:ext uri="{9D8B030D-6E8A-4147-A177-3AD203B41FA5}">
                      <a16:colId xmlns:a16="http://schemas.microsoft.com/office/drawing/2014/main" val="3404899074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1545796247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3107842470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3611075917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862264751"/>
                    </a:ext>
                  </a:extLst>
                </a:gridCol>
                <a:gridCol w="577236">
                  <a:extLst>
                    <a:ext uri="{9D8B030D-6E8A-4147-A177-3AD203B41FA5}">
                      <a16:colId xmlns:a16="http://schemas.microsoft.com/office/drawing/2014/main" val="902441430"/>
                    </a:ext>
                  </a:extLst>
                </a:gridCol>
              </a:tblGrid>
              <a:tr h="289147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Dist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w0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w3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w4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8844087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w0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rgbClr val="FF0000"/>
                          </a:solidFill>
                          <a:sym typeface="Symbol" panose="05050102010706020507" pitchFamily="18" charset="2"/>
                        </a:rPr>
                        <a:t>2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9912755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rgbClr val="FF0000"/>
                          </a:solidFill>
                          <a:sym typeface="Symbol" panose="05050102010706020507" pitchFamily="18" charset="2"/>
                        </a:rPr>
                        <a:t>2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rgbClr val="FF0000"/>
                          </a:solidFill>
                          <a:sym typeface="Symbol" panose="05050102010706020507" pitchFamily="18" charset="2"/>
                        </a:rPr>
                        <a:t>2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99370198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rgbClr val="FF0000"/>
                          </a:solidFill>
                          <a:sym typeface="Symbol" panose="05050102010706020507" pitchFamily="18" charset="2"/>
                        </a:rPr>
                        <a:t>2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rgbClr val="FF0000"/>
                          </a:solidFill>
                          <a:sym typeface="Symbol" panose="05050102010706020507" pitchFamily="18" charset="2"/>
                        </a:rPr>
                        <a:t>2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9008371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w3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rgbClr val="FF0000"/>
                          </a:solidFill>
                          <a:sym typeface="Symbol" panose="05050102010706020507" pitchFamily="18" charset="2"/>
                        </a:rPr>
                        <a:t>2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FF0000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dirty="0">
                          <a:solidFill>
                            <a:srgbClr val="FF0000"/>
                          </a:solidFill>
                          <a:sym typeface="Symbol" panose="05050102010706020507" pitchFamily="18" charset="2"/>
                        </a:rPr>
                        <a:t>0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rgbClr val="FF0000"/>
                          </a:solidFill>
                          <a:sym typeface="Symbol" panose="05050102010706020507" pitchFamily="18" charset="2"/>
                        </a:rPr>
                        <a:t>3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9899759"/>
                  </a:ext>
                </a:extLst>
              </a:tr>
              <a:tr h="387822"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w4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rgbClr val="FF0000"/>
                          </a:solidFill>
                          <a:sym typeface="Symbol" panose="05050102010706020507" pitchFamily="18" charset="2"/>
                        </a:rPr>
                        <a:t>2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rgbClr val="FF0000"/>
                          </a:solidFill>
                          <a:sym typeface="Symbol" panose="05050102010706020507" pitchFamily="18" charset="2"/>
                        </a:rPr>
                        <a:t>2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0" dirty="0">
                          <a:solidFill>
                            <a:srgbClr val="FF0000"/>
                          </a:solidFill>
                          <a:sym typeface="Symbol" panose="05050102010706020507" pitchFamily="18" charset="2"/>
                        </a:rPr>
                        <a:t>3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400" b="1" dirty="0">
                          <a:solidFill>
                            <a:srgbClr val="FF0000"/>
                          </a:solidFill>
                        </a:rPr>
                        <a:t>0</a:t>
                      </a:r>
                      <a:endParaRPr lang="en-US" sz="1400" b="1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8872516"/>
                  </a:ext>
                </a:extLst>
              </a:tr>
            </a:tbl>
          </a:graphicData>
        </a:graphic>
      </p:graphicFrame>
      <p:graphicFrame>
        <p:nvGraphicFramePr>
          <p:cNvPr id="14" name="Content Placeholder 15">
            <a:extLst>
              <a:ext uri="{FF2B5EF4-FFF2-40B4-BE49-F238E27FC236}">
                <a16:creationId xmlns:a16="http://schemas.microsoft.com/office/drawing/2014/main" id="{E5C88713-534B-58F5-D0C8-DE9A4B210675}"/>
              </a:ext>
            </a:extLst>
          </p:cNvPr>
          <p:cNvGraphicFramePr>
            <a:graphicFrameLocks/>
          </p:cNvGraphicFramePr>
          <p:nvPr/>
        </p:nvGraphicFramePr>
        <p:xfrm>
          <a:off x="6028674" y="3352189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grpSp>
        <p:nvGrpSpPr>
          <p:cNvPr id="19" name="Group 18">
            <a:extLst>
              <a:ext uri="{FF2B5EF4-FFF2-40B4-BE49-F238E27FC236}">
                <a16:creationId xmlns:a16="http://schemas.microsoft.com/office/drawing/2014/main" id="{4435556C-C1B0-57AF-70C7-B453D580B5FE}"/>
              </a:ext>
            </a:extLst>
          </p:cNvPr>
          <p:cNvGrpSpPr/>
          <p:nvPr/>
        </p:nvGrpSpPr>
        <p:grpSpPr>
          <a:xfrm>
            <a:off x="6028674" y="3001317"/>
            <a:ext cx="2575774" cy="2748085"/>
            <a:chOff x="1547663" y="3201195"/>
            <a:chExt cx="2575774" cy="2748085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2B2FBED-3D4B-4748-5119-4448D438E4FB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1547664" y="5949280"/>
              <a:ext cx="2575773" cy="0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DC52FBF0-EEEE-FE30-28CE-6873452D9EFD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1547663" y="3201195"/>
              <a:ext cx="1" cy="2748085"/>
            </a:xfrm>
            <a:prstGeom prst="straightConnector1">
              <a:avLst/>
            </a:prstGeom>
            <a:solidFill>
              <a:schemeClr val="accent1"/>
            </a:solidFill>
            <a:ln w="28575" cap="flat" cmpd="sng" algn="ctr">
              <a:solidFill>
                <a:srgbClr val="FF6600"/>
              </a:solidFill>
              <a:prstDash val="solid"/>
              <a:round/>
              <a:headEnd type="none" w="sm" len="sm"/>
              <a:tailEnd type="triangle"/>
            </a:ln>
            <a:effectLst/>
          </p:spPr>
        </p:cxnSp>
      </p:grp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C6206A1-FF32-9355-3129-DDA55ECC72F0}"/>
              </a:ext>
            </a:extLst>
          </p:cNvPr>
          <p:cNvCxnSpPr>
            <a:cxnSpLocks/>
          </p:cNvCxnSpPr>
          <p:nvPr/>
        </p:nvCxnSpPr>
        <p:spPr bwMode="auto">
          <a:xfrm flipV="1">
            <a:off x="6010488" y="5729103"/>
            <a:ext cx="628498" cy="2029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accent1">
                <a:lumMod val="60000"/>
                <a:lumOff val="40000"/>
              </a:schemeClr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4A6BC5F-597C-3CF5-6F7E-ADDF4FCE4A01}"/>
              </a:ext>
            </a:extLst>
          </p:cNvPr>
          <p:cNvCxnSpPr>
            <a:cxnSpLocks/>
          </p:cNvCxnSpPr>
          <p:nvPr/>
        </p:nvCxnSpPr>
        <p:spPr bwMode="auto">
          <a:xfrm flipH="1" flipV="1">
            <a:off x="6028673" y="5157192"/>
            <a:ext cx="8265" cy="57191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901DB70D-6CD1-0339-B8AA-4B1E23F1B84D}"/>
              </a:ext>
            </a:extLst>
          </p:cNvPr>
          <p:cNvSpPr txBox="1"/>
          <p:nvPr/>
        </p:nvSpPr>
        <p:spPr>
          <a:xfrm>
            <a:off x="395536" y="5373216"/>
            <a:ext cx="4464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e</a:t>
            </a:r>
            <a:r>
              <a:rPr lang="en-US" dirty="0" err="1"/>
              <a:t>xista</a:t>
            </a:r>
            <a:r>
              <a:rPr lang="en-US" dirty="0"/>
              <a:t> </a:t>
            </a:r>
            <a:r>
              <a:rPr lang="ro-RO" dirty="0"/>
              <a:t>i</a:t>
            </a:r>
            <a:r>
              <a:rPr lang="en-US" dirty="0"/>
              <a:t>, j a.</a:t>
            </a:r>
            <a:r>
              <a:rPr lang="ro-RO" dirty="0"/>
              <a:t>î</a:t>
            </a:r>
            <a:r>
              <a:rPr lang="en-US" dirty="0"/>
              <a:t>. sim(PE(</a:t>
            </a:r>
            <a:r>
              <a:rPr lang="en-US" dirty="0" err="1"/>
              <a:t>wi</a:t>
            </a:r>
            <a:r>
              <a:rPr lang="en-US" dirty="0"/>
              <a:t>), PE(</a:t>
            </a:r>
            <a:r>
              <a:rPr lang="en-US" dirty="0" err="1"/>
              <a:t>wj</a:t>
            </a:r>
            <a:r>
              <a:rPr lang="en-US" dirty="0"/>
              <a:t>))=0</a:t>
            </a:r>
          </a:p>
        </p:txBody>
      </p:sp>
      <p:pic>
        <p:nvPicPr>
          <p:cNvPr id="8" name="Picture 4" descr="Rotary Positional Embeddings: Combining Absolute and Relative">
            <a:extLst>
              <a:ext uri="{FF2B5EF4-FFF2-40B4-BE49-F238E27FC236}">
                <a16:creationId xmlns:a16="http://schemas.microsoft.com/office/drawing/2014/main" id="{77CF9640-7E35-1A0B-0B0D-27E0C3A8D2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115888"/>
            <a:ext cx="16256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0812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6117-B747-8E23-9465-F42F3CEE1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o-RO" dirty="0"/>
              <a:t>Sin-based encoding</a:t>
            </a:r>
            <a:r>
              <a:rPr lang="en-US" dirty="0"/>
              <a:t> (Rotary Positional Embeddings)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330EB-23FA-E072-BFC7-A5954B32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Exemplu</a:t>
            </a:r>
          </a:p>
          <a:p>
            <a:pPr lvl="1"/>
            <a:r>
              <a:rPr lang="ro-RO" dirty="0"/>
              <a:t>O propoziție cu 5 cuvinte și d = 6</a:t>
            </a:r>
          </a:p>
          <a:p>
            <a:pPr lvl="1"/>
            <a:r>
              <a:rPr lang="ro-RO" dirty="0"/>
              <a:t>PE(cuv) = valorile functiei sin pentru diferite argumente (frecvențe sau lungimi de undă)</a:t>
            </a:r>
          </a:p>
          <a:p>
            <a:pPr lvl="2"/>
            <a:r>
              <a:rPr lang="ro-RO" dirty="0"/>
              <a:t>E.g. Sin(2 </a:t>
            </a:r>
            <a:r>
              <a:rPr lang="ro-RO" dirty="0">
                <a:sym typeface="Symbol" panose="05050102010706020507" pitchFamily="18" charset="2"/>
              </a:rPr>
              <a:t> pos / </a:t>
            </a:r>
            <a:r>
              <a:rPr lang="ro-RO" baseline="-25000" dirty="0">
                <a:sym typeface="Symbol" panose="05050102010706020507" pitchFamily="18" charset="2"/>
              </a:rPr>
              <a:t>i</a:t>
            </a:r>
            <a:r>
              <a:rPr lang="ro-RO" dirty="0">
                <a:sym typeface="Symbol" panose="05050102010706020507" pitchFamily="18" charset="2"/>
              </a:rPr>
              <a:t>), i =0,1,2,..,d-1</a:t>
            </a:r>
            <a:endParaRPr lang="ro-RO" dirty="0"/>
          </a:p>
          <a:p>
            <a:pPr lvl="1"/>
            <a:endParaRPr lang="ro-RO" dirty="0"/>
          </a:p>
          <a:p>
            <a:pPr lvl="1"/>
            <a:endParaRPr lang="ro-RO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8D42FF-CC83-16BD-C37D-B4A8E85A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FCCEEE6-ABBD-B4FF-4A91-168DAD268008}"/>
              </a:ext>
            </a:extLst>
          </p:cNvPr>
          <p:cNvGraphicFramePr>
            <a:graphicFrameLocks noGrp="1"/>
          </p:cNvGraphicFramePr>
          <p:nvPr/>
        </p:nvGraphicFramePr>
        <p:xfrm>
          <a:off x="1043608" y="3573016"/>
          <a:ext cx="7560522" cy="17614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726">
                  <a:extLst>
                    <a:ext uri="{9D8B030D-6E8A-4147-A177-3AD203B41FA5}">
                      <a16:colId xmlns:a16="http://schemas.microsoft.com/office/drawing/2014/main" val="169838111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3070960480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96848837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1456493060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752314282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3338812708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3649930422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100" b="0" dirty="0">
                          <a:solidFill>
                            <a:schemeClr val="tx1"/>
                          </a:solidFill>
                        </a:rPr>
                        <a:t>pos</a:t>
                      </a:r>
                      <a:endParaRPr 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2</a:t>
                      </a: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3</a:t>
                      </a: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4</a:t>
                      </a: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5</a:t>
                      </a: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6</a:t>
                      </a: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5980378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sin(2*0)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sin(0)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sin(2/3*</a:t>
                      </a:r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sin(2/4*0)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sin(2/5*0)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sin(2/6*0)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sin(2*1)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sin(2/3*1)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sin(2/4*1)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sin(2/5*1)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sin(2/6*1)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sin(2*2)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sin(2/3*2)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sin(2/4*2)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sin(2/5*2)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sin(2/6*2)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sin(2*3)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sin(2/3*3)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sin(2/4*3)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sin(2/5*3)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sin(2/6*3)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900497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sin(2*4)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sin(2/3*4)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sin(2/4*4)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sin(2/5*4)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sin(2/6*4)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823928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5E970F02-3119-ABA6-754A-524F2C8F6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0876" y="23738"/>
            <a:ext cx="3993124" cy="163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C8A4585-DDD6-94C6-569D-8B27D55F3DD6}"/>
              </a:ext>
            </a:extLst>
          </p:cNvPr>
          <p:cNvCxnSpPr/>
          <p:nvPr/>
        </p:nvCxnSpPr>
        <p:spPr bwMode="auto">
          <a:xfrm>
            <a:off x="6660232" y="244025"/>
            <a:ext cx="0" cy="12407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</p:spTree>
    <p:extLst>
      <p:ext uri="{BB962C8B-B14F-4D97-AF65-F5344CB8AC3E}">
        <p14:creationId xmlns:p14="http://schemas.microsoft.com/office/powerpoint/2010/main" val="41609450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6117-B747-8E23-9465-F42F3CEE1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Sin-based encoding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330EB-23FA-E072-BFC7-A5954B32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Exemplu</a:t>
            </a:r>
          </a:p>
          <a:p>
            <a:pPr lvl="1"/>
            <a:r>
              <a:rPr lang="ro-RO" dirty="0"/>
              <a:t>O propoziție cu 5 cuvinte și d = 6</a:t>
            </a:r>
          </a:p>
          <a:p>
            <a:pPr lvl="1"/>
            <a:r>
              <a:rPr lang="ro-RO" dirty="0"/>
              <a:t>PE(cuv) = valorile functiei sin pentru diferite argumente (frecvențe sau lungimi de undă)</a:t>
            </a:r>
          </a:p>
          <a:p>
            <a:pPr lvl="2"/>
            <a:r>
              <a:rPr lang="ro-RO" dirty="0"/>
              <a:t>E.g. Sin(2 </a:t>
            </a:r>
            <a:r>
              <a:rPr lang="ro-RO" dirty="0">
                <a:sym typeface="Symbol" panose="05050102010706020507" pitchFamily="18" charset="2"/>
              </a:rPr>
              <a:t> pos / </a:t>
            </a:r>
            <a:r>
              <a:rPr lang="ro-RO" baseline="-25000" dirty="0">
                <a:sym typeface="Symbol" panose="05050102010706020507" pitchFamily="18" charset="2"/>
              </a:rPr>
              <a:t>i</a:t>
            </a:r>
            <a:r>
              <a:rPr lang="ro-RO" dirty="0">
                <a:sym typeface="Symbol" panose="05050102010706020507" pitchFamily="18" charset="2"/>
              </a:rPr>
              <a:t>), i =0,1,2,..,d-1</a:t>
            </a:r>
            <a:endParaRPr lang="ro-RO" dirty="0"/>
          </a:p>
          <a:p>
            <a:pPr lvl="1"/>
            <a:endParaRPr lang="ro-RO" dirty="0"/>
          </a:p>
          <a:p>
            <a:pPr lvl="1"/>
            <a:endParaRPr lang="ro-RO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8D42FF-CC83-16BD-C37D-B4A8E85A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FCCEEE6-ABBD-B4FF-4A91-168DAD268008}"/>
              </a:ext>
            </a:extLst>
          </p:cNvPr>
          <p:cNvGraphicFramePr>
            <a:graphicFrameLocks noGrp="1"/>
          </p:cNvGraphicFramePr>
          <p:nvPr/>
        </p:nvGraphicFramePr>
        <p:xfrm>
          <a:off x="1043608" y="3573016"/>
          <a:ext cx="7560522" cy="17614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1726">
                  <a:extLst>
                    <a:ext uri="{9D8B030D-6E8A-4147-A177-3AD203B41FA5}">
                      <a16:colId xmlns:a16="http://schemas.microsoft.com/office/drawing/2014/main" val="169838111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3070960480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96848837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1456493060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752314282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3338812708"/>
                    </a:ext>
                  </a:extLst>
                </a:gridCol>
                <a:gridCol w="1128126">
                  <a:extLst>
                    <a:ext uri="{9D8B030D-6E8A-4147-A177-3AD203B41FA5}">
                      <a16:colId xmlns:a16="http://schemas.microsoft.com/office/drawing/2014/main" val="3649930422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100" b="0" dirty="0">
                          <a:solidFill>
                            <a:schemeClr val="tx1"/>
                          </a:solidFill>
                        </a:rPr>
                        <a:t>pos</a:t>
                      </a:r>
                      <a:endParaRPr 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2</a:t>
                      </a: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3</a:t>
                      </a: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4</a:t>
                      </a: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5</a:t>
                      </a: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= 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6</a:t>
                      </a:r>
                      <a:r>
                        <a:rPr lang="ro-RO" sz="12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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5980378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rgbClr val="FF0000"/>
                          </a:solidFill>
                        </a:rPr>
                        <a:t>sin(0)</a:t>
                      </a:r>
                      <a:endParaRPr lang="en-US" sz="12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rgbClr val="FF0000"/>
                          </a:solidFill>
                        </a:rPr>
                        <a:t>sin(0)</a:t>
                      </a:r>
                      <a:endParaRPr lang="en-US" sz="12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rgbClr val="FF0000"/>
                          </a:solidFill>
                        </a:rPr>
                        <a:t>sin(0)</a:t>
                      </a:r>
                      <a:endParaRPr lang="en-US" sz="12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rgbClr val="FF0000"/>
                          </a:solidFill>
                        </a:rPr>
                        <a:t>sin(0)</a:t>
                      </a:r>
                      <a:endParaRPr lang="en-US" sz="12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rgbClr val="FF0000"/>
                          </a:solidFill>
                        </a:rPr>
                        <a:t>sin(0)</a:t>
                      </a:r>
                      <a:endParaRPr lang="en-US" sz="12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rgbClr val="FF0000"/>
                          </a:solidFill>
                        </a:rPr>
                        <a:t>sin(0)</a:t>
                      </a:r>
                      <a:endParaRPr lang="en-US" sz="1200" b="0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sin(2*1)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sin(2/3*1)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sin(2/4*1)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sin(2/5*1)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sin(2/6*1)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sin(2*2)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sin(2/3*2)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sin(2/4*2)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sin(2/5*2)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sin(2/6*2)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sin(2*3)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sin(2/3*3)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sin(2/4*3)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sin(2/5*3)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sin(2/6*3)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900497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sin(2*4)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sin(2/3*4)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sin(2/4*4)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sin(2/5*4)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sin(2/6*4)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823928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5E970F02-3119-ABA6-754A-524F2C8F6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0876" y="23738"/>
            <a:ext cx="3993124" cy="1637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C8A4585-DDD6-94C6-569D-8B27D55F3DD6}"/>
              </a:ext>
            </a:extLst>
          </p:cNvPr>
          <p:cNvCxnSpPr/>
          <p:nvPr/>
        </p:nvCxnSpPr>
        <p:spPr bwMode="auto">
          <a:xfrm>
            <a:off x="6660232" y="244025"/>
            <a:ext cx="0" cy="12407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168FEA51-C3F2-B463-6E46-DBCC13D7C2DD}"/>
              </a:ext>
            </a:extLst>
          </p:cNvPr>
          <p:cNvSpPr txBox="1"/>
          <p:nvPr/>
        </p:nvSpPr>
        <p:spPr>
          <a:xfrm>
            <a:off x="1403350" y="5589240"/>
            <a:ext cx="48248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>
                <a:solidFill>
                  <a:srgbClr val="FF0000"/>
                </a:solidFill>
              </a:rPr>
              <a:t>sim(PE(word</a:t>
            </a:r>
            <a:r>
              <a:rPr lang="ro-RO" b="1" baseline="-25000" dirty="0">
                <a:solidFill>
                  <a:srgbClr val="FF0000"/>
                </a:solidFill>
              </a:rPr>
              <a:t>0</a:t>
            </a:r>
            <a:r>
              <a:rPr lang="ro-RO" b="1" dirty="0">
                <a:solidFill>
                  <a:srgbClr val="FF0000"/>
                </a:solidFill>
              </a:rPr>
              <a:t>),PE(word</a:t>
            </a:r>
            <a:r>
              <a:rPr lang="ro-RO" b="1" baseline="-25000" dirty="0">
                <a:solidFill>
                  <a:srgbClr val="FF0000"/>
                </a:solidFill>
              </a:rPr>
              <a:t>k</a:t>
            </a:r>
            <a:r>
              <a:rPr lang="ro-RO" b="1" dirty="0">
                <a:solidFill>
                  <a:srgbClr val="FF0000"/>
                </a:solidFill>
              </a:rPr>
              <a:t>))=0!!!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0569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16117-B747-8E23-9465-F42F3CEE1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Sin&amp;cos-based encoding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6330EB-23FA-E072-BFC7-A5954B3257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Exemplu</a:t>
            </a:r>
          </a:p>
          <a:p>
            <a:endParaRPr lang="ro-RO" dirty="0"/>
          </a:p>
          <a:p>
            <a:pPr lvl="1"/>
            <a:r>
              <a:rPr lang="ro-RO" dirty="0"/>
              <a:t>O propoziție cu 5 cuvinte și d = 6</a:t>
            </a:r>
          </a:p>
          <a:p>
            <a:pPr lvl="1"/>
            <a:r>
              <a:rPr lang="ro-RO" dirty="0"/>
              <a:t>PE(cuv) = perechi (sin, cos) pentru diferite argumente (frecvențe sau lungimi de undă)</a:t>
            </a:r>
          </a:p>
          <a:p>
            <a:pPr lvl="2"/>
            <a:r>
              <a:rPr lang="ro-RO" dirty="0"/>
              <a:t>E.g. (sin(</a:t>
            </a:r>
            <a:r>
              <a:rPr lang="ro-RO" dirty="0">
                <a:sym typeface="Symbol" panose="05050102010706020507" pitchFamily="18" charset="2"/>
              </a:rPr>
              <a:t>pos /10000</a:t>
            </a:r>
            <a:r>
              <a:rPr lang="ro-RO" baseline="30000" dirty="0">
                <a:sym typeface="Symbol" panose="05050102010706020507" pitchFamily="18" charset="2"/>
              </a:rPr>
              <a:t>2i/d</a:t>
            </a:r>
            <a:r>
              <a:rPr lang="ro-RO" dirty="0">
                <a:sym typeface="Symbol" panose="05050102010706020507" pitchFamily="18" charset="2"/>
              </a:rPr>
              <a:t>), cos</a:t>
            </a:r>
            <a:r>
              <a:rPr lang="ro-RO" dirty="0"/>
              <a:t>(</a:t>
            </a:r>
            <a:r>
              <a:rPr lang="ro-RO" dirty="0">
                <a:sym typeface="Symbol" panose="05050102010706020507" pitchFamily="18" charset="2"/>
              </a:rPr>
              <a:t>pos /10000</a:t>
            </a:r>
            <a:r>
              <a:rPr lang="ro-RO" baseline="30000" dirty="0">
                <a:sym typeface="Symbol" panose="05050102010706020507" pitchFamily="18" charset="2"/>
              </a:rPr>
              <a:t>2i/d</a:t>
            </a:r>
            <a:r>
              <a:rPr lang="ro-RO" dirty="0">
                <a:sym typeface="Symbol" panose="05050102010706020507" pitchFamily="18" charset="2"/>
              </a:rPr>
              <a:t>)), i =0,1,2,..,d-1</a:t>
            </a:r>
            <a:endParaRPr lang="ro-RO" dirty="0"/>
          </a:p>
          <a:p>
            <a:pPr lvl="1"/>
            <a:endParaRPr lang="ro-RO" dirty="0"/>
          </a:p>
          <a:p>
            <a:pPr lvl="1"/>
            <a:endParaRPr lang="ro-RO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8D42FF-CC83-16BD-C37D-B4A8E85A8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FCCEEE6-ABBD-B4FF-4A91-168DAD268008}"/>
              </a:ext>
            </a:extLst>
          </p:cNvPr>
          <p:cNvGraphicFramePr>
            <a:graphicFrameLocks noGrp="1"/>
          </p:cNvGraphicFramePr>
          <p:nvPr/>
        </p:nvGraphicFramePr>
        <p:xfrm>
          <a:off x="287906" y="4077072"/>
          <a:ext cx="8712650" cy="17614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7515">
                  <a:extLst>
                    <a:ext uri="{9D8B030D-6E8A-4147-A177-3AD203B41FA5}">
                      <a16:colId xmlns:a16="http://schemas.microsoft.com/office/drawing/2014/main" val="1698381113"/>
                    </a:ext>
                  </a:extLst>
                </a:gridCol>
                <a:gridCol w="414906">
                  <a:extLst>
                    <a:ext uri="{9D8B030D-6E8A-4147-A177-3AD203B41FA5}">
                      <a16:colId xmlns:a16="http://schemas.microsoft.com/office/drawing/2014/main" val="3070960480"/>
                    </a:ext>
                  </a:extLst>
                </a:gridCol>
                <a:gridCol w="959465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96848837"/>
                    </a:ext>
                  </a:extLst>
                </a:gridCol>
                <a:gridCol w="1530171">
                  <a:extLst>
                    <a:ext uri="{9D8B030D-6E8A-4147-A177-3AD203B41FA5}">
                      <a16:colId xmlns:a16="http://schemas.microsoft.com/office/drawing/2014/main" val="1456493060"/>
                    </a:ext>
                  </a:extLst>
                </a:gridCol>
                <a:gridCol w="1530171">
                  <a:extLst>
                    <a:ext uri="{9D8B030D-6E8A-4147-A177-3AD203B41FA5}">
                      <a16:colId xmlns:a16="http://schemas.microsoft.com/office/drawing/2014/main" val="752314282"/>
                    </a:ext>
                  </a:extLst>
                </a:gridCol>
                <a:gridCol w="1530171">
                  <a:extLst>
                    <a:ext uri="{9D8B030D-6E8A-4147-A177-3AD203B41FA5}">
                      <a16:colId xmlns:a16="http://schemas.microsoft.com/office/drawing/2014/main" val="3338812708"/>
                    </a:ext>
                  </a:extLst>
                </a:gridCol>
                <a:gridCol w="1530171">
                  <a:extLst>
                    <a:ext uri="{9D8B030D-6E8A-4147-A177-3AD203B41FA5}">
                      <a16:colId xmlns:a16="http://schemas.microsoft.com/office/drawing/2014/main" val="3649930422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100" b="0" dirty="0">
                          <a:solidFill>
                            <a:schemeClr val="tx1"/>
                          </a:solidFill>
                        </a:rPr>
                        <a:t>pos</a:t>
                      </a:r>
                      <a:endParaRPr lang="en-US" sz="11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i=0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i=1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i=2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i=3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i=4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i=5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15980378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0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sin(0)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cos(0)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sin(0)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cos(0)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sin(0)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cos(0)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cos(1)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sin(1/10000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4/6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cos(1/10000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4/6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sin(1/10000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8/6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cos(1/10000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8/6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cos(2)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4/6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cos(2/10000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4/6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sin(2/10000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8/6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cos(2/10000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8/6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3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cos(3)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sin(3/10000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4/6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cos(3/10000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4/6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sin(3/10000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8/6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cos(3/10000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8/6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900497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4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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cos(4)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sin(4/10000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4/6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cos(4/10000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4/6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sin(4/10000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8/6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cos(4/10000</a:t>
                      </a:r>
                      <a:r>
                        <a:rPr lang="ro-RO" sz="1200" b="0" baseline="30000" dirty="0">
                          <a:solidFill>
                            <a:schemeClr val="tx1"/>
                          </a:solidFill>
                        </a:rPr>
                        <a:t>8/6</a:t>
                      </a:r>
                      <a:r>
                        <a:rPr lang="ro-RO" sz="1200" b="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2823928"/>
                  </a:ext>
                </a:extLst>
              </a:tr>
            </a:tbl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C8A4585-DDD6-94C6-569D-8B27D55F3DD6}"/>
              </a:ext>
            </a:extLst>
          </p:cNvPr>
          <p:cNvCxnSpPr/>
          <p:nvPr/>
        </p:nvCxnSpPr>
        <p:spPr bwMode="auto">
          <a:xfrm>
            <a:off x="6660232" y="244025"/>
            <a:ext cx="0" cy="1240759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76E12FA9-3D2D-3EBE-EFAD-1E305C57D8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208" y="36505"/>
            <a:ext cx="2699791" cy="2595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9071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02ADF-81D8-55C3-5A7E-9F0C986F4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Sin&amp;cos-based encoding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7E3C3-310A-A59A-D5BB-E927FF3B1E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Resources</a:t>
            </a:r>
          </a:p>
          <a:p>
            <a:pPr lvl="1"/>
            <a:r>
              <a:rPr lang="en-US" dirty="0">
                <a:hlinkClick r:id="rId2"/>
              </a:rPr>
              <a:t>https://towardsdatascience.com/why-and-how-to-achieve-longer-context-windows-for-llms-5f76f8656ea9/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https://aiexpjourney.substack.com/p/an-in-depth-exploration-of-rotary-position-embedding-rope-ac351a45c794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4"/>
              </a:rPr>
              <a:t>https://kazemnejad.com/blog/transformer_architecture_positional_encoding/</a:t>
            </a:r>
            <a:r>
              <a:rPr lang="en-US" dirty="0"/>
              <a:t>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49F346-9C24-35B6-144A-DA0B090B2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2C359D-EF56-FF4D-4629-F674C68A2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24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CFD4E8-13B0-557F-365C-428A889702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144" y="111669"/>
            <a:ext cx="3186162" cy="1675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98668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65BD0-D11F-68AD-7282-C0D3E0E6A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Positional embedding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08249B-7390-7287-2EB1-85D5A88648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Cuvinte </a:t>
            </a:r>
            <a:r>
              <a:rPr lang="ro-RO" dirty="0">
                <a:sym typeface="Symbol" panose="05050102010706020507" pitchFamily="18" charset="2"/>
              </a:rPr>
              <a:t> Embeddings </a:t>
            </a:r>
          </a:p>
          <a:p>
            <a:endParaRPr lang="ro-RO" dirty="0">
              <a:sym typeface="Symbol" panose="05050102010706020507" pitchFamily="18" charset="2"/>
            </a:endParaRPr>
          </a:p>
          <a:p>
            <a:r>
              <a:rPr lang="ro-RO" dirty="0">
                <a:sym typeface="Symbol" panose="05050102010706020507" pitchFamily="18" charset="2"/>
              </a:rPr>
              <a:t>Pentru o propoziție cu n cuvinte, se obțin n embedding-uri (de lungime d)</a:t>
            </a:r>
          </a:p>
          <a:p>
            <a:pPr lvl="1"/>
            <a:r>
              <a:rPr lang="ro-RO" dirty="0">
                <a:sym typeface="Symbol" panose="05050102010706020507" pitchFamily="18" charset="2"/>
              </a:rPr>
              <a:t>Care țin cont de semantica cuvintelor</a:t>
            </a:r>
          </a:p>
          <a:p>
            <a:pPr lvl="2"/>
            <a:r>
              <a:rPr lang="ro-RO" dirty="0">
                <a:sym typeface="Symbol" panose="05050102010706020507" pitchFamily="18" charset="2"/>
              </a:rPr>
              <a:t>Word Embeddings</a:t>
            </a:r>
          </a:p>
          <a:p>
            <a:pPr lvl="3"/>
            <a:r>
              <a:rPr lang="ro-RO" dirty="0">
                <a:sym typeface="Symbol" panose="05050102010706020507" pitchFamily="18" charset="2"/>
              </a:rPr>
              <a:t>descoperite / învățate</a:t>
            </a:r>
          </a:p>
          <a:p>
            <a:pPr lvl="3"/>
            <a:r>
              <a:rPr lang="ro-RO" dirty="0">
                <a:sym typeface="Symbol" panose="05050102010706020507" pitchFamily="18" charset="2"/>
              </a:rPr>
              <a:t>prin ML (Word2Vec, GloVe, etc.)</a:t>
            </a:r>
          </a:p>
          <a:p>
            <a:pPr lvl="1"/>
            <a:r>
              <a:rPr lang="ro-RO" dirty="0">
                <a:sym typeface="Symbol" panose="05050102010706020507" pitchFamily="18" charset="2"/>
              </a:rPr>
              <a:t>Care țin cont de poziția (absolută sau relativă) a cuvintelor în propoziției</a:t>
            </a:r>
          </a:p>
          <a:p>
            <a:pPr lvl="2"/>
            <a:r>
              <a:rPr lang="ro-RO" dirty="0">
                <a:sym typeface="Symbol" panose="05050102010706020507" pitchFamily="18" charset="2"/>
              </a:rPr>
              <a:t>Positional Emebeddings </a:t>
            </a:r>
          </a:p>
          <a:p>
            <a:pPr lvl="3"/>
            <a:r>
              <a:rPr lang="ro-RO" dirty="0">
                <a:sym typeface="Symbol" panose="05050102010706020507" pitchFamily="18" charset="2"/>
              </a:rPr>
              <a:t>calculate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AB9BED-5050-EF6C-C5B9-69C067A45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FF6275-181E-A7A7-6444-73423320E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25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645022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AF321-A3EF-E7EE-761B-0786C7EE6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Positional embedding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3C481-3CE0-A536-A32D-A097F76B7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o-RO" dirty="0"/>
              <a:t>Exemplu</a:t>
            </a:r>
          </a:p>
          <a:p>
            <a:pPr lvl="1"/>
            <a:r>
              <a:rPr lang="ro-RO" dirty="0"/>
              <a:t>O propoziție cu n cuvinte</a:t>
            </a:r>
          </a:p>
          <a:p>
            <a:pPr lvl="1"/>
            <a:r>
              <a:rPr lang="ro-RO" dirty="0"/>
              <a:t>Fiecărui cuvânt i se asociază </a:t>
            </a:r>
          </a:p>
          <a:p>
            <a:pPr lvl="2"/>
            <a:r>
              <a:rPr lang="ro-RO" dirty="0"/>
              <a:t>Un embedding semantic SE de lungime d</a:t>
            </a:r>
          </a:p>
          <a:p>
            <a:pPr lvl="2"/>
            <a:r>
              <a:rPr lang="ro-RO" dirty="0"/>
              <a:t>Un embedding pozițional PE de lungime d</a:t>
            </a:r>
          </a:p>
          <a:p>
            <a:pPr lvl="2"/>
            <a:r>
              <a:rPr lang="ro-RO" dirty="0"/>
              <a:t>Embedding-ul final corespunzător cuvântului va fi suma celor 2 (WE + PE) </a:t>
            </a:r>
            <a:r>
              <a:rPr lang="ro-RO" dirty="0">
                <a:sym typeface="Symbol" panose="05050102010706020507" pitchFamily="18" charset="2"/>
              </a:rPr>
              <a:t> n x d valori</a:t>
            </a:r>
            <a:endParaRPr lang="ro-RO" dirty="0"/>
          </a:p>
          <a:p>
            <a:pPr lvl="2"/>
            <a:endParaRPr lang="ro-RO" dirty="0"/>
          </a:p>
          <a:p>
            <a:pPr lvl="2"/>
            <a:endParaRPr lang="en-US" sz="1800" b="0" i="0" u="none" strike="noStrike" dirty="0">
              <a:effectLst/>
              <a:highlight>
                <a:srgbClr val="33CCFF"/>
              </a:highlight>
              <a:latin typeface="Arial" panose="020B0604020202020204" pitchFamily="34" charset="0"/>
            </a:endParaRPr>
          </a:p>
          <a:p>
            <a:pPr lvl="2"/>
            <a:endParaRPr lang="ro-RO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E9E47C-04AE-34CC-1B6A-C6A605E12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 dirty="0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FC3A86-6007-2981-F763-E3D9E7BAA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26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7CDA9E6-6E03-FDD7-7C54-501820D22F98}"/>
              </a:ext>
            </a:extLst>
          </p:cNvPr>
          <p:cNvGraphicFramePr>
            <a:graphicFrameLocks noGrp="1"/>
          </p:cNvGraphicFramePr>
          <p:nvPr/>
        </p:nvGraphicFramePr>
        <p:xfrm>
          <a:off x="2028054" y="4322072"/>
          <a:ext cx="2111898" cy="880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983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96848837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449911831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480169486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1993624415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2331554714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14BA793B-ED57-B49D-87B8-928A2C259B85}"/>
              </a:ext>
            </a:extLst>
          </p:cNvPr>
          <p:cNvGraphicFramePr>
            <a:graphicFrameLocks noGrp="1"/>
          </p:cNvGraphicFramePr>
          <p:nvPr/>
        </p:nvGraphicFramePr>
        <p:xfrm>
          <a:off x="2028054" y="5460848"/>
          <a:ext cx="2111898" cy="880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983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96848837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449911831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480169486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1993624415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2331554714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4F088A0-C7C0-3238-E982-6FADF5B628BE}"/>
              </a:ext>
            </a:extLst>
          </p:cNvPr>
          <p:cNvGraphicFramePr>
            <a:graphicFrameLocks noGrp="1"/>
          </p:cNvGraphicFramePr>
          <p:nvPr/>
        </p:nvGraphicFramePr>
        <p:xfrm>
          <a:off x="293691" y="4332162"/>
          <a:ext cx="1715221" cy="880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235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96848837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449911831"/>
                    </a:ext>
                  </a:extLst>
                </a:gridCol>
                <a:gridCol w="268890">
                  <a:extLst>
                    <a:ext uri="{9D8B030D-6E8A-4147-A177-3AD203B41FA5}">
                      <a16:colId xmlns:a16="http://schemas.microsoft.com/office/drawing/2014/main" val="2104020773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600" b="0" dirty="0">
                          <a:solidFill>
                            <a:schemeClr val="tx1"/>
                          </a:solidFill>
                        </a:rPr>
                        <a:t>Broasca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</a:rPr>
                        <a:t>Semantic embedding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600" b="0" dirty="0">
                          <a:solidFill>
                            <a:schemeClr val="tx1"/>
                          </a:solidFill>
                        </a:rPr>
                        <a:t>Mannca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ro-RO" sz="600" b="0" dirty="0">
                          <a:solidFill>
                            <a:schemeClr val="tx1"/>
                          </a:solidFill>
                        </a:rPr>
                        <a:t>salata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E05E5DE-5586-600C-F583-E06EE0DE6BFB}"/>
              </a:ext>
            </a:extLst>
          </p:cNvPr>
          <p:cNvGraphicFramePr>
            <a:graphicFrameLocks noGrp="1"/>
          </p:cNvGraphicFramePr>
          <p:nvPr/>
        </p:nvGraphicFramePr>
        <p:xfrm>
          <a:off x="293690" y="5442466"/>
          <a:ext cx="1715221" cy="880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2235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96848837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449911831"/>
                    </a:ext>
                  </a:extLst>
                </a:gridCol>
                <a:gridCol w="268890">
                  <a:extLst>
                    <a:ext uri="{9D8B030D-6E8A-4147-A177-3AD203B41FA5}">
                      <a16:colId xmlns:a16="http://schemas.microsoft.com/office/drawing/2014/main" val="2104020773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</a:rPr>
                        <a:t>Positional embedding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600" b="0" dirty="0">
                          <a:solidFill>
                            <a:schemeClr val="tx1"/>
                          </a:solidFill>
                          <a:sym typeface="Wingdings" panose="05000000000000000000" pitchFamily="2" charset="2"/>
                        </a:rPr>
                        <a:t></a:t>
                      </a:r>
                      <a:endParaRPr lang="en-US" sz="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</a:tbl>
          </a:graphicData>
        </a:graphic>
      </p:graphicFrame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64BB4D4-6EDD-5BA7-A411-3C0867E62730}"/>
              </a:ext>
            </a:extLst>
          </p:cNvPr>
          <p:cNvCxnSpPr/>
          <p:nvPr/>
        </p:nvCxnSpPr>
        <p:spPr bwMode="auto">
          <a:xfrm>
            <a:off x="4211960" y="4581128"/>
            <a:ext cx="792090" cy="50405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B4EA7D9-ABD9-3219-27F0-D7AF82C5A95C}"/>
              </a:ext>
            </a:extLst>
          </p:cNvPr>
          <p:cNvCxnSpPr/>
          <p:nvPr/>
        </p:nvCxnSpPr>
        <p:spPr bwMode="auto">
          <a:xfrm flipV="1">
            <a:off x="4139952" y="5442466"/>
            <a:ext cx="864098" cy="45874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A4E211E8-FB52-9F53-41CA-815CCD54DC16}"/>
              </a:ext>
            </a:extLst>
          </p:cNvPr>
          <p:cNvGraphicFramePr>
            <a:graphicFrameLocks noGrp="1"/>
          </p:cNvGraphicFramePr>
          <p:nvPr/>
        </p:nvGraphicFramePr>
        <p:xfrm>
          <a:off x="5052335" y="4823577"/>
          <a:ext cx="2111898" cy="8807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1983">
                  <a:extLst>
                    <a:ext uri="{9D8B030D-6E8A-4147-A177-3AD203B41FA5}">
                      <a16:colId xmlns:a16="http://schemas.microsoft.com/office/drawing/2014/main" val="662215754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96848837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449911831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480169486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1993624415"/>
                    </a:ext>
                  </a:extLst>
                </a:gridCol>
                <a:gridCol w="351983">
                  <a:extLst>
                    <a:ext uri="{9D8B030D-6E8A-4147-A177-3AD203B41FA5}">
                      <a16:colId xmlns:a16="http://schemas.microsoft.com/office/drawing/2014/main" val="2331554714"/>
                    </a:ext>
                  </a:extLst>
                </a:gridCol>
              </a:tblGrid>
              <a:tr h="293573"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765313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68175"/>
                  </a:ext>
                </a:extLst>
              </a:tr>
              <a:tr h="293573"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6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08095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51314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6F3FB-EF06-6EBA-CD5E-5EAC0D083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0470C-EBD0-1A84-8D59-071D92B0E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Procesarea</a:t>
            </a:r>
            <a:r>
              <a:rPr lang="en-US" dirty="0"/>
              <a:t> </a:t>
            </a:r>
            <a:r>
              <a:rPr lang="en-US" dirty="0" err="1"/>
              <a:t>textelor</a:t>
            </a:r>
            <a:r>
              <a:rPr lang="en-US" dirty="0"/>
              <a:t>/</a:t>
            </a:r>
            <a:r>
              <a:rPr lang="en-US" dirty="0" err="1"/>
              <a:t>limbajelor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6C075-C0E2-42D6-DAC5-E9BEFB0612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  <a:p>
            <a:pPr lvl="1"/>
            <a:r>
              <a:rPr lang="en-US" dirty="0" err="1"/>
              <a:t>Tokenisation</a:t>
            </a:r>
            <a:endParaRPr lang="en-US" dirty="0"/>
          </a:p>
          <a:p>
            <a:pPr lvl="1"/>
            <a:r>
              <a:rPr lang="en-US" dirty="0"/>
              <a:t>Embeddings</a:t>
            </a:r>
          </a:p>
          <a:p>
            <a:pPr lvl="1"/>
            <a:r>
              <a:rPr lang="en-US" b="1" dirty="0"/>
              <a:t>Transformer &amp; Self-attention mechanism</a:t>
            </a:r>
          </a:p>
          <a:p>
            <a:pPr lvl="1"/>
            <a:r>
              <a:rPr lang="en-US" dirty="0"/>
              <a:t>Feed-forward network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FAB58C-0733-AF9F-F792-CADA35BB6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BF9DD1-D485-D88D-15A5-A7C36B89A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27</a:t>
            </a:fld>
            <a:endParaRPr lang="en-GB" altLang="en-US"/>
          </a:p>
        </p:txBody>
      </p:sp>
      <p:pic>
        <p:nvPicPr>
          <p:cNvPr id="1026" name="Picture 2" descr="Exploring-the-Technical-Architecture-Behind-Modern-Language-Models">
            <a:extLst>
              <a:ext uri="{FF2B5EF4-FFF2-40B4-BE49-F238E27FC236}">
                <a16:creationId xmlns:a16="http://schemas.microsoft.com/office/drawing/2014/main" id="{1338B4E7-6161-4632-9651-E1BCD278B4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996952"/>
            <a:ext cx="3484190" cy="2891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16318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1DA6A-B588-2046-7D9F-C323FB797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LLMs - </a:t>
            </a:r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B7E03-5D87-BE62-3613-167FF2CD5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36F55B-CE57-0B54-CEEA-C8495E3BB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634E6F-C41C-0DD7-CE62-825A5581F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28</a:t>
            </a:fld>
            <a:endParaRPr lang="en-GB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633D04-5A81-25E5-9D26-8BF705701059}"/>
              </a:ext>
            </a:extLst>
          </p:cNvPr>
          <p:cNvSpPr txBox="1"/>
          <p:nvPr/>
        </p:nvSpPr>
        <p:spPr>
          <a:xfrm>
            <a:off x="997772" y="1916832"/>
            <a:ext cx="5544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Broasca</a:t>
            </a:r>
            <a:r>
              <a:rPr lang="en-US" dirty="0"/>
              <a:t> a </a:t>
            </a:r>
            <a:r>
              <a:rPr lang="en-US" dirty="0" err="1"/>
              <a:t>mancat</a:t>
            </a:r>
            <a:r>
              <a:rPr lang="en-US" dirty="0"/>
              <a:t> </a:t>
            </a:r>
            <a:r>
              <a:rPr lang="en-US" dirty="0" err="1"/>
              <a:t>salata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ca </a:t>
            </a:r>
            <a:r>
              <a:rPr lang="en-US" dirty="0" err="1"/>
              <a:t>ea</a:t>
            </a:r>
            <a:r>
              <a:rPr lang="en-US" dirty="0"/>
              <a:t> era …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91B904-A861-C0D9-314B-169B56670640}"/>
              </a:ext>
            </a:extLst>
          </p:cNvPr>
          <p:cNvSpPr txBox="1"/>
          <p:nvPr/>
        </p:nvSpPr>
        <p:spPr>
          <a:xfrm>
            <a:off x="6757693" y="1597442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flamanda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6F42B2-973D-7CC2-7291-6C7D82E3808E}"/>
              </a:ext>
            </a:extLst>
          </p:cNvPr>
          <p:cNvSpPr txBox="1"/>
          <p:nvPr/>
        </p:nvSpPr>
        <p:spPr>
          <a:xfrm>
            <a:off x="6732240" y="2378497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delicioasa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7995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1DA6A-B588-2046-7D9F-C323FB797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LLMs - </a:t>
            </a:r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B7E03-5D87-BE62-3613-167FF2CD5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36F55B-CE57-0B54-CEEA-C8495E3BB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634E6F-C41C-0DD7-CE62-825A5581F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29</a:t>
            </a:fld>
            <a:endParaRPr lang="en-GB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633D04-5A81-25E5-9D26-8BF705701059}"/>
              </a:ext>
            </a:extLst>
          </p:cNvPr>
          <p:cNvSpPr txBox="1"/>
          <p:nvPr/>
        </p:nvSpPr>
        <p:spPr>
          <a:xfrm>
            <a:off x="997772" y="1916832"/>
            <a:ext cx="5544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Broasca</a:t>
            </a:r>
            <a:r>
              <a:rPr lang="en-US" dirty="0"/>
              <a:t> a </a:t>
            </a:r>
            <a:r>
              <a:rPr lang="en-US" dirty="0" err="1"/>
              <a:t>mancat</a:t>
            </a:r>
            <a:r>
              <a:rPr lang="en-US" dirty="0"/>
              <a:t> </a:t>
            </a:r>
            <a:r>
              <a:rPr lang="en-US" dirty="0" err="1"/>
              <a:t>salata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ca </a:t>
            </a:r>
            <a:r>
              <a:rPr lang="en-US" dirty="0" err="1"/>
              <a:t>ea</a:t>
            </a:r>
            <a:r>
              <a:rPr lang="en-US" dirty="0"/>
              <a:t> era …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91B904-A861-C0D9-314B-169B56670640}"/>
              </a:ext>
            </a:extLst>
          </p:cNvPr>
          <p:cNvSpPr txBox="1"/>
          <p:nvPr/>
        </p:nvSpPr>
        <p:spPr>
          <a:xfrm>
            <a:off x="6757693" y="1597442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flamanda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6F42B2-973D-7CC2-7291-6C7D82E3808E}"/>
              </a:ext>
            </a:extLst>
          </p:cNvPr>
          <p:cNvSpPr txBox="1"/>
          <p:nvPr/>
        </p:nvSpPr>
        <p:spPr>
          <a:xfrm>
            <a:off x="6732240" y="2378497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delicioasa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9BE29AB-ACBB-0D64-AAB2-A8694F6DE640}"/>
                  </a:ext>
                </a:extLst>
              </p14:cNvPr>
              <p14:cNvContentPartPr/>
              <p14:nvPr/>
            </p14:nvContentPartPr>
            <p14:xfrm>
              <a:off x="1829132" y="1387080"/>
              <a:ext cx="6358320" cy="14817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9BE29AB-ACBB-0D64-AAB2-A8694F6DE64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19772" y="1377720"/>
                <a:ext cx="6377040" cy="1500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4254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0EC9F-CC71-3A7F-3E09-179F7CB5B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</a:t>
            </a:r>
            <a:r>
              <a:rPr lang="ro-RO" dirty="0"/>
              <a:t>țele neuronale artificiale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F36E9-0AB7-750C-9C47-CB7BB819C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ro-RO" dirty="0"/>
          </a:p>
          <a:p>
            <a:endParaRPr lang="ro-RO" dirty="0"/>
          </a:p>
          <a:p>
            <a:r>
              <a:rPr lang="ro-RO" dirty="0">
                <a:solidFill>
                  <a:srgbClr val="BFBFBF"/>
                </a:solidFill>
              </a:rPr>
              <a:t>Rețele neuronale dense (fully-connected)</a:t>
            </a:r>
          </a:p>
          <a:p>
            <a:endParaRPr lang="ro-RO" dirty="0">
              <a:solidFill>
                <a:srgbClr val="BFBFBF"/>
              </a:solidFill>
            </a:endParaRPr>
          </a:p>
          <a:p>
            <a:endParaRPr lang="ro-RO" dirty="0">
              <a:solidFill>
                <a:srgbClr val="BFBFBF"/>
              </a:solidFill>
            </a:endParaRPr>
          </a:p>
          <a:p>
            <a:r>
              <a:rPr lang="ro-RO" dirty="0">
                <a:solidFill>
                  <a:srgbClr val="BFBFBF"/>
                </a:solidFill>
              </a:rPr>
              <a:t>Rețele neuronale convolutive</a:t>
            </a:r>
            <a:endParaRPr lang="en-US" dirty="0">
              <a:solidFill>
                <a:srgbClr val="BFBFBF"/>
              </a:solidFill>
            </a:endParaRPr>
          </a:p>
          <a:p>
            <a:endParaRPr lang="en-US" dirty="0"/>
          </a:p>
          <a:p>
            <a:endParaRPr lang="en-US" dirty="0"/>
          </a:p>
          <a:p>
            <a:r>
              <a:rPr lang="ro-RO" dirty="0"/>
              <a:t>Transformers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9C3D27-0489-A706-299D-027985B05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9A32E5-1EB9-728B-6D9C-3429C1A983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1035096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1DA6A-B588-2046-7D9F-C323FB797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4B7E03-5D87-BE62-3613-167FF2CD5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36F55B-CE57-0B54-CEEA-C8495E3BB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634E6F-C41C-0DD7-CE62-825A5581F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30</a:t>
            </a:fld>
            <a:endParaRPr lang="en-GB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633D04-5A81-25E5-9D26-8BF705701059}"/>
              </a:ext>
            </a:extLst>
          </p:cNvPr>
          <p:cNvSpPr txBox="1"/>
          <p:nvPr/>
        </p:nvSpPr>
        <p:spPr>
          <a:xfrm>
            <a:off x="997772" y="1916832"/>
            <a:ext cx="55446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Broasca</a:t>
            </a:r>
            <a:r>
              <a:rPr lang="en-US" dirty="0"/>
              <a:t> a </a:t>
            </a:r>
            <a:r>
              <a:rPr lang="en-US" dirty="0" err="1"/>
              <a:t>mancat</a:t>
            </a:r>
            <a:r>
              <a:rPr lang="en-US" dirty="0"/>
              <a:t> </a:t>
            </a:r>
            <a:r>
              <a:rPr lang="en-US" dirty="0" err="1"/>
              <a:t>salata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ca </a:t>
            </a:r>
            <a:r>
              <a:rPr lang="en-US" dirty="0" err="1"/>
              <a:t>ea</a:t>
            </a:r>
            <a:r>
              <a:rPr lang="en-US" dirty="0"/>
              <a:t> era …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91B904-A861-C0D9-314B-169B56670640}"/>
              </a:ext>
            </a:extLst>
          </p:cNvPr>
          <p:cNvSpPr txBox="1"/>
          <p:nvPr/>
        </p:nvSpPr>
        <p:spPr>
          <a:xfrm>
            <a:off x="6757693" y="1597442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flamanda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6F42B2-973D-7CC2-7291-6C7D82E3808E}"/>
              </a:ext>
            </a:extLst>
          </p:cNvPr>
          <p:cNvSpPr txBox="1"/>
          <p:nvPr/>
        </p:nvSpPr>
        <p:spPr>
          <a:xfrm>
            <a:off x="6732240" y="2378497"/>
            <a:ext cx="1944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delicioasa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39BE29AB-ACBB-0D64-AAB2-A8694F6DE640}"/>
                  </a:ext>
                </a:extLst>
              </p14:cNvPr>
              <p14:cNvContentPartPr/>
              <p14:nvPr/>
            </p14:nvContentPartPr>
            <p14:xfrm>
              <a:off x="1829132" y="1387080"/>
              <a:ext cx="6358320" cy="14817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39BE29AB-ACBB-0D64-AAB2-A8694F6DE64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19772" y="1377720"/>
                <a:ext cx="6377040" cy="1500480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9B646C4A-0919-6BAE-0F96-A1453D94CD5E}"/>
              </a:ext>
            </a:extLst>
          </p:cNvPr>
          <p:cNvSpPr txBox="1"/>
          <p:nvPr/>
        </p:nvSpPr>
        <p:spPr>
          <a:xfrm>
            <a:off x="568666" y="4725144"/>
            <a:ext cx="777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Î</a:t>
            </a:r>
            <a:r>
              <a:rPr lang="en-US" dirty="0"/>
              <a:t>n </a:t>
            </a:r>
            <a:r>
              <a:rPr lang="en-US" dirty="0" err="1"/>
              <a:t>acvariu</a:t>
            </a:r>
            <a:r>
              <a:rPr lang="en-US" dirty="0"/>
              <a:t> era o </a:t>
            </a:r>
            <a:r>
              <a:rPr lang="en-US" b="1" dirty="0" err="1">
                <a:solidFill>
                  <a:srgbClr val="0000FF"/>
                </a:solidFill>
              </a:rPr>
              <a:t>broas</a:t>
            </a:r>
            <a:r>
              <a:rPr lang="ro-RO" b="1" dirty="0">
                <a:solidFill>
                  <a:srgbClr val="0000FF"/>
                </a:solidFill>
              </a:rPr>
              <a:t>că</a:t>
            </a:r>
            <a:r>
              <a:rPr lang="en-US" dirty="0"/>
              <a:t> </a:t>
            </a:r>
            <a:r>
              <a:rPr lang="ro-RO" dirty="0"/>
              <a:t>ș</a:t>
            </a:r>
            <a:r>
              <a:rPr lang="en-US" dirty="0" err="1"/>
              <a:t>i</a:t>
            </a:r>
            <a:r>
              <a:rPr lang="en-US" dirty="0"/>
              <a:t> un </a:t>
            </a:r>
            <a:r>
              <a:rPr lang="en-US" dirty="0">
                <a:solidFill>
                  <a:srgbClr val="0000FF"/>
                </a:solidFill>
              </a:rPr>
              <a:t>pe</a:t>
            </a:r>
            <a:r>
              <a:rPr lang="ro-RO" dirty="0">
                <a:solidFill>
                  <a:srgbClr val="0000FF"/>
                </a:solidFill>
              </a:rPr>
              <a:t>ș</a:t>
            </a:r>
            <a:r>
              <a:rPr lang="en-US" dirty="0" err="1">
                <a:solidFill>
                  <a:srgbClr val="0000FF"/>
                </a:solidFill>
              </a:rPr>
              <a:t>te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C5866B-9DD0-21C7-47B2-12BE231A47EE}"/>
              </a:ext>
            </a:extLst>
          </p:cNvPr>
          <p:cNvSpPr txBox="1"/>
          <p:nvPr/>
        </p:nvSpPr>
        <p:spPr>
          <a:xfrm>
            <a:off x="568666" y="5526172"/>
            <a:ext cx="5256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S-a </a:t>
            </a:r>
            <a:r>
              <a:rPr lang="en-US" dirty="0" err="1"/>
              <a:t>stricat</a:t>
            </a:r>
            <a:r>
              <a:rPr lang="en-US" dirty="0"/>
              <a:t> </a:t>
            </a:r>
            <a:r>
              <a:rPr lang="en-US" b="1" dirty="0" err="1">
                <a:solidFill>
                  <a:srgbClr val="FF6600"/>
                </a:solidFill>
              </a:rPr>
              <a:t>broasca</a:t>
            </a:r>
            <a:r>
              <a:rPr lang="en-US" dirty="0"/>
              <a:t> de la </a:t>
            </a:r>
            <a:r>
              <a:rPr lang="en-US" dirty="0">
                <a:solidFill>
                  <a:srgbClr val="FF6600"/>
                </a:solidFill>
              </a:rPr>
              <a:t>u</a:t>
            </a:r>
            <a:r>
              <a:rPr lang="ro-RO" dirty="0">
                <a:solidFill>
                  <a:srgbClr val="FF6600"/>
                </a:solidFill>
              </a:rPr>
              <a:t>șă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71155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41E5A-4519-8AAC-275E-5036A82F7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E259A-3DB5-3474-C947-515D6BFDB5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Remember – embeddings </a:t>
            </a:r>
          </a:p>
          <a:p>
            <a:pPr lvl="1"/>
            <a:r>
              <a:rPr lang="en-US" sz="2000" dirty="0" err="1"/>
              <a:t>cuvinte</a:t>
            </a:r>
            <a:r>
              <a:rPr lang="en-US" sz="2000" dirty="0"/>
              <a:t> </a:t>
            </a:r>
            <a:r>
              <a:rPr lang="en-US" sz="2000" dirty="0" err="1"/>
              <a:t>i</a:t>
            </a:r>
            <a:r>
              <a:rPr lang="ro-RO" sz="2000" dirty="0"/>
              <a:t>z</a:t>
            </a:r>
            <a:r>
              <a:rPr lang="en-US" sz="2000" dirty="0" err="1"/>
              <a:t>olate</a:t>
            </a:r>
            <a:r>
              <a:rPr lang="en-US" sz="2000" dirty="0"/>
              <a:t> precum: </a:t>
            </a:r>
            <a:r>
              <a:rPr lang="en-US" sz="2000" i="1" dirty="0" err="1"/>
              <a:t>geam</a:t>
            </a:r>
            <a:r>
              <a:rPr lang="en-US" sz="2000" i="1" dirty="0"/>
              <a:t>, u</a:t>
            </a:r>
            <a:r>
              <a:rPr lang="ro-RO" sz="2000" i="1" dirty="0"/>
              <a:t>șă, clanță, pisică, pește, câine, broască</a:t>
            </a:r>
          </a:p>
          <a:p>
            <a:pPr lvl="1"/>
            <a:r>
              <a:rPr lang="ro-RO" sz="2000" dirty="0"/>
              <a:t>Presupunem 2 atribute:</a:t>
            </a:r>
            <a:endParaRPr lang="en-US" sz="2000" dirty="0"/>
          </a:p>
          <a:p>
            <a:pPr lvl="2"/>
            <a:r>
              <a:rPr lang="ro-RO" sz="1600" i="1" dirty="0">
                <a:solidFill>
                  <a:srgbClr val="0000FF"/>
                </a:solidFill>
              </a:rPr>
              <a:t>caracterul animalic</a:t>
            </a:r>
            <a:r>
              <a:rPr lang="ro-RO" sz="1600" dirty="0">
                <a:solidFill>
                  <a:srgbClr val="0000FF"/>
                </a:solidFill>
              </a:rPr>
              <a:t> </a:t>
            </a:r>
            <a:endParaRPr lang="en-US" sz="1600" dirty="0">
              <a:solidFill>
                <a:srgbClr val="0000FF"/>
              </a:solidFill>
            </a:endParaRPr>
          </a:p>
          <a:p>
            <a:pPr lvl="2"/>
            <a:r>
              <a:rPr lang="ro-RO" sz="1600" i="1" dirty="0">
                <a:solidFill>
                  <a:srgbClr val="FF6600"/>
                </a:solidFill>
              </a:rPr>
              <a:t>nivelul tehnologic</a:t>
            </a:r>
            <a:endParaRPr lang="en-US" sz="1600" dirty="0"/>
          </a:p>
          <a:p>
            <a:pPr lvl="2"/>
            <a:endParaRPr lang="en-US" sz="1600" dirty="0"/>
          </a:p>
          <a:p>
            <a:pPr lvl="2"/>
            <a:endParaRPr lang="en-US" sz="1600" dirty="0"/>
          </a:p>
          <a:p>
            <a:pPr lvl="2"/>
            <a:endParaRPr lang="en-US" sz="1600" dirty="0"/>
          </a:p>
          <a:p>
            <a:r>
              <a:rPr lang="en-US" sz="2400" i="1" dirty="0"/>
              <a:t>Attention</a:t>
            </a:r>
          </a:p>
          <a:p>
            <a:pPr lvl="1"/>
            <a:r>
              <a:rPr lang="en-US" sz="2000" dirty="0" err="1"/>
              <a:t>Contextul</a:t>
            </a:r>
            <a:r>
              <a:rPr lang="en-US" sz="2000" dirty="0"/>
              <a:t> e ca un magnet!</a:t>
            </a:r>
          </a:p>
          <a:p>
            <a:pPr lvl="1"/>
            <a:r>
              <a:rPr lang="en-US" sz="2000" dirty="0" err="1"/>
              <a:t>Atrage</a:t>
            </a:r>
            <a:r>
              <a:rPr lang="en-US" sz="2000" dirty="0"/>
              <a:t> </a:t>
            </a:r>
            <a:r>
              <a:rPr lang="en-US" sz="2000" dirty="0" err="1"/>
              <a:t>cuvintele</a:t>
            </a:r>
            <a:r>
              <a:rPr lang="en-US" sz="2000" dirty="0"/>
              <a:t> care </a:t>
            </a:r>
          </a:p>
          <a:p>
            <a:pPr marL="457200" lvl="1" indent="0">
              <a:buNone/>
            </a:pPr>
            <a:r>
              <a:rPr lang="en-US" sz="2000" dirty="0"/>
              <a:t>se </a:t>
            </a:r>
            <a:r>
              <a:rPr lang="en-US" sz="2000" dirty="0" err="1"/>
              <a:t>potrivesc</a:t>
            </a:r>
            <a:r>
              <a:rPr lang="en-US" sz="2000" dirty="0"/>
              <a:t>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5AA354-0D06-6669-708E-25A9312EB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8906EB-2CF3-94C4-F0C3-A051FCFA2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31</a:t>
            </a:fld>
            <a:endParaRPr lang="en-GB" altLang="en-US"/>
          </a:p>
        </p:txBody>
      </p:sp>
      <p:graphicFrame>
        <p:nvGraphicFramePr>
          <p:cNvPr id="21" name="Content Placeholder 15">
            <a:extLst>
              <a:ext uri="{FF2B5EF4-FFF2-40B4-BE49-F238E27FC236}">
                <a16:creationId xmlns:a16="http://schemas.microsoft.com/office/drawing/2014/main" id="{AAA68429-9509-0B13-BC9F-CECDE554A8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5565717"/>
              </p:ext>
            </p:extLst>
          </p:nvPr>
        </p:nvGraphicFramePr>
        <p:xfrm>
          <a:off x="4634968" y="2776239"/>
          <a:ext cx="3960440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5055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495055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495055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495055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495055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495055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495055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495055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32112361"/>
                  </a:ext>
                </a:extLst>
              </a:tr>
            </a:tbl>
          </a:graphicData>
        </a:graphic>
      </p:graphicFrame>
      <p:pic>
        <p:nvPicPr>
          <p:cNvPr id="22" name="Picture 2" descr="Open Window Clipart Vector, An Airy ...">
            <a:extLst>
              <a:ext uri="{FF2B5EF4-FFF2-40B4-BE49-F238E27FC236}">
                <a16:creationId xmlns:a16="http://schemas.microsoft.com/office/drawing/2014/main" id="{CB3B8ACE-3EFA-18DC-916A-75E7111F8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8984" y="2472222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Door Clip Art Free PNG Image｜Illustoon">
            <a:extLst>
              <a:ext uri="{FF2B5EF4-FFF2-40B4-BE49-F238E27FC236}">
                <a16:creationId xmlns:a16="http://schemas.microsoft.com/office/drawing/2014/main" id="{7853EEE6-35EC-9318-1A28-F7FCD3776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873" y="3168398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6" descr="Door Knob PNG, Vector, PSD, and Clipart ...">
            <a:extLst>
              <a:ext uri="{FF2B5EF4-FFF2-40B4-BE49-F238E27FC236}">
                <a16:creationId xmlns:a16="http://schemas.microsoft.com/office/drawing/2014/main" id="{F37CE0D8-F817-4545-8EC7-279D7DEF6F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953" y="3025335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8" descr="Frog Clipart Images – Browse 16,575 ...">
            <a:extLst>
              <a:ext uri="{FF2B5EF4-FFF2-40B4-BE49-F238E27FC236}">
                <a16:creationId xmlns:a16="http://schemas.microsoft.com/office/drawing/2014/main" id="{20981ADD-454C-5681-507E-9106564D3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0404" y="4608876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10" descr="Fish Clip Art 18 Colorful Fish Included ...">
            <a:extLst>
              <a:ext uri="{FF2B5EF4-FFF2-40B4-BE49-F238E27FC236}">
                <a16:creationId xmlns:a16="http://schemas.microsoft.com/office/drawing/2014/main" id="{582DC77A-6DBA-26F6-59F6-9DCBDC8A2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7322" y="575059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12" descr="Dog Stock Illustrations – 760,714 Dog ...">
            <a:extLst>
              <a:ext uri="{FF2B5EF4-FFF2-40B4-BE49-F238E27FC236}">
                <a16:creationId xmlns:a16="http://schemas.microsoft.com/office/drawing/2014/main" id="{FAD44F7A-108C-13D9-2CDA-6DD19A576B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654" y="5146822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14" descr="100,000 Cat clipart Vector Images ...">
            <a:extLst>
              <a:ext uri="{FF2B5EF4-FFF2-40B4-BE49-F238E27FC236}">
                <a16:creationId xmlns:a16="http://schemas.microsoft.com/office/drawing/2014/main" id="{124762EB-E04D-84B9-214B-E341535C52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7116" y="5508027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6B14DD2B-7596-E001-F0B8-D1D52B620D6A}"/>
              </a:ext>
            </a:extLst>
          </p:cNvPr>
          <p:cNvCxnSpPr>
            <a:cxnSpLocks/>
          </p:cNvCxnSpPr>
          <p:nvPr/>
        </p:nvCxnSpPr>
        <p:spPr bwMode="auto">
          <a:xfrm>
            <a:off x="5548901" y="3168398"/>
            <a:ext cx="2110403" cy="2153313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dash"/>
            <a:round/>
            <a:headEnd type="none" w="sm" len="sm"/>
            <a:tailEnd type="none" w="sm" len="sm"/>
          </a:ln>
          <a:effectLst/>
        </p:spPr>
      </p:cxn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F758163-7D31-BD6F-69EA-2BFD3F89BD23}"/>
              </a:ext>
            </a:extLst>
          </p:cNvPr>
          <p:cNvGrpSpPr/>
          <p:nvPr/>
        </p:nvGrpSpPr>
        <p:grpSpPr>
          <a:xfrm>
            <a:off x="4211960" y="2161183"/>
            <a:ext cx="5167576" cy="4363443"/>
            <a:chOff x="1124656" y="1996664"/>
            <a:chExt cx="5167576" cy="4363443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A6D4A415-4EC6-5680-2921-C964CF7E52EF}"/>
                </a:ext>
              </a:extLst>
            </p:cNvPr>
            <p:cNvGrpSpPr/>
            <p:nvPr/>
          </p:nvGrpSpPr>
          <p:grpSpPr>
            <a:xfrm>
              <a:off x="1547664" y="2132856"/>
              <a:ext cx="4392488" cy="3816424"/>
              <a:chOff x="1547664" y="2132856"/>
              <a:chExt cx="4392488" cy="3816424"/>
            </a:xfrm>
          </p:grpSpPr>
          <p:cxnSp>
            <p:nvCxnSpPr>
              <p:cNvPr id="37" name="Straight Arrow Connector 36">
                <a:extLst>
                  <a:ext uri="{FF2B5EF4-FFF2-40B4-BE49-F238E27FC236}">
                    <a16:creationId xmlns:a16="http://schemas.microsoft.com/office/drawing/2014/main" id="{9685515C-8546-76A0-5FE9-AE23428C456D}"/>
                  </a:ext>
                </a:extLst>
              </p:cNvPr>
              <p:cNvCxnSpPr/>
              <p:nvPr/>
            </p:nvCxnSpPr>
            <p:spPr bwMode="auto">
              <a:xfrm>
                <a:off x="1547664" y="5949280"/>
                <a:ext cx="4392488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374125EF-4064-2DD5-5AEF-227538DD3682}"/>
                  </a:ext>
                </a:extLst>
              </p:cNvPr>
              <p:cNvCxnSpPr/>
              <p:nvPr/>
            </p:nvCxnSpPr>
            <p:spPr bwMode="auto">
              <a:xfrm flipV="1">
                <a:off x="1547664" y="2132856"/>
                <a:ext cx="0" cy="3816424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CF02561-EC0B-B6FD-2D6E-2C0A75A2D0C7}"/>
                </a:ext>
              </a:extLst>
            </p:cNvPr>
            <p:cNvSpPr txBox="1"/>
            <p:nvPr/>
          </p:nvSpPr>
          <p:spPr>
            <a:xfrm rot="-5400000">
              <a:off x="125130" y="2996190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5432744-98B2-5B18-C4AD-99F520AF9671}"/>
                </a:ext>
              </a:extLst>
            </p:cNvPr>
            <p:cNvSpPr txBox="1"/>
            <p:nvPr/>
          </p:nvSpPr>
          <p:spPr>
            <a:xfrm>
              <a:off x="3612018" y="5990775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D1BEC61-38BE-58FD-423B-FC2FA42F7C28}"/>
              </a:ext>
            </a:extLst>
          </p:cNvPr>
          <p:cNvGrpSpPr/>
          <p:nvPr/>
        </p:nvGrpSpPr>
        <p:grpSpPr>
          <a:xfrm>
            <a:off x="6999274" y="4611108"/>
            <a:ext cx="640620" cy="651213"/>
            <a:chOff x="5806024" y="1955694"/>
            <a:chExt cx="2354604" cy="1869977"/>
          </a:xfrm>
        </p:grpSpPr>
        <p:pic>
          <p:nvPicPr>
            <p:cNvPr id="40" name="Picture 8" descr="Frog Clipart Images – Browse 16,575 ...">
              <a:extLst>
                <a:ext uri="{FF2B5EF4-FFF2-40B4-BE49-F238E27FC236}">
                  <a16:creationId xmlns:a16="http://schemas.microsoft.com/office/drawing/2014/main" id="{B0602F3F-FE21-CD10-B812-9A7FDF1848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31828" y="1996871"/>
              <a:ext cx="1828800" cy="1828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Picture 8" descr="Frog Clipart Images – Browse 16,575 ...">
              <a:extLst>
                <a:ext uri="{FF2B5EF4-FFF2-40B4-BE49-F238E27FC236}">
                  <a16:creationId xmlns:a16="http://schemas.microsoft.com/office/drawing/2014/main" id="{A74D315F-B7D7-3D11-D75E-F4E4387102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prstClr val="black"/>
                <a:srgbClr val="996633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06024" y="1955694"/>
              <a:ext cx="1828801" cy="18287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0993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0" presetClass="path" presetSubtype="0" accel="92000" decel="8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1 -0.00047 L -0.13837 -0.18843 L -0.02448 -0.03472 L -0.09739 -0.13287 L -0.09739 -0.13472 " pathEditMode="relative" rAng="0" ptsTypes="AAAAA">
                                      <p:cBhvr>
                                        <p:cTn id="40" dur="5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14" y="-93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Similaritatea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ntre</a:t>
            </a:r>
            <a:r>
              <a:rPr lang="en-US" dirty="0"/>
              <a:t> </a:t>
            </a:r>
            <a:r>
              <a:rPr lang="en-US" dirty="0" err="1"/>
              <a:t>cuvinte</a:t>
            </a:r>
            <a:endParaRPr lang="en-US" dirty="0"/>
          </a:p>
          <a:p>
            <a:endParaRPr lang="en-US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pPr marL="0" indent="0">
              <a:buNone/>
            </a:pPr>
            <a:r>
              <a:rPr lang="en-US" sz="2600" dirty="0">
                <a:solidFill>
                  <a:schemeClr val="bg1"/>
                </a:solidFill>
              </a:rPr>
              <a:t>s</a:t>
            </a:r>
            <a:r>
              <a:rPr lang="ro-RO" sz="2600" dirty="0">
                <a:solidFill>
                  <a:schemeClr val="bg1"/>
                </a:solidFill>
              </a:rPr>
              <a:t>im (pisică, pește)</a:t>
            </a:r>
            <a:r>
              <a:rPr lang="en-US" sz="2600" dirty="0">
                <a:solidFill>
                  <a:schemeClr val="bg1"/>
                </a:solidFill>
              </a:rPr>
              <a:t> </a:t>
            </a:r>
            <a:r>
              <a:rPr lang="ro-RO" sz="2600" dirty="0">
                <a:solidFill>
                  <a:schemeClr val="bg1"/>
                </a:solidFill>
              </a:rPr>
              <a:t>= </a:t>
            </a:r>
            <a:endParaRPr lang="en-US" sz="2600" dirty="0">
              <a:solidFill>
                <a:schemeClr val="bg1"/>
              </a:solidFill>
            </a:endParaRP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</a:t>
            </a:r>
            <a:r>
              <a:rPr lang="ro-RO" sz="2100" dirty="0">
                <a:solidFill>
                  <a:schemeClr val="bg1"/>
                </a:solidFill>
              </a:rPr>
              <a:t>sim(</a:t>
            </a:r>
            <a:r>
              <a:rPr lang="en-US" sz="2100" dirty="0">
                <a:solidFill>
                  <a:schemeClr val="bg1"/>
                </a:solidFill>
              </a:rPr>
              <a:t>[4,1], [3,0]) = (4*3 + 1*0)/(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17 * 9)</a:t>
            </a:r>
            <a:r>
              <a:rPr lang="en-US" sz="21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12 / (4.12 * 3)= 0.97</a:t>
            </a:r>
          </a:p>
          <a:p>
            <a:pPr marL="0" indent="0">
              <a:buNone/>
            </a:pPr>
            <a:r>
              <a:rPr lang="ro-RO" sz="2600" dirty="0">
                <a:solidFill>
                  <a:schemeClr val="bg1"/>
                </a:solidFill>
              </a:rPr>
              <a:t>s</a:t>
            </a:r>
            <a:r>
              <a:rPr lang="en-US" sz="2600" dirty="0" err="1">
                <a:solidFill>
                  <a:schemeClr val="bg1"/>
                </a:solidFill>
              </a:rPr>
              <a:t>im</a:t>
            </a:r>
            <a:r>
              <a:rPr lang="en-US" sz="2600" dirty="0">
                <a:solidFill>
                  <a:schemeClr val="bg1"/>
                </a:solidFill>
              </a:rPr>
              <a:t>(</a:t>
            </a:r>
            <a:r>
              <a:rPr lang="en-US" sz="2600" dirty="0" err="1">
                <a:solidFill>
                  <a:schemeClr val="bg1"/>
                </a:solidFill>
              </a:rPr>
              <a:t>pisic</a:t>
            </a:r>
            <a:r>
              <a:rPr lang="ro-RO" sz="2600" dirty="0">
                <a:solidFill>
                  <a:schemeClr val="bg1"/>
                </a:solidFill>
              </a:rPr>
              <a:t>ă, ușă) = </a:t>
            </a:r>
            <a:endParaRPr lang="en-US" sz="2600" dirty="0">
              <a:solidFill>
                <a:schemeClr val="bg1"/>
              </a:solidFill>
            </a:endParaRP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ro-RO" sz="2100" dirty="0">
                <a:solidFill>
                  <a:schemeClr val="bg1"/>
                </a:solidFill>
              </a:rPr>
              <a:t>sim</a:t>
            </a:r>
            <a:r>
              <a:rPr lang="en-US" sz="2100" dirty="0">
                <a:solidFill>
                  <a:schemeClr val="bg1"/>
                </a:solidFill>
              </a:rPr>
              <a:t>([4,1],[0,4]) = (4*0 + 1*4)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17 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4 / (4.12 * 4) = 0.24</a:t>
            </a:r>
            <a:endParaRPr lang="ro-RO" sz="21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o-RO" sz="2600" dirty="0">
                <a:solidFill>
                  <a:schemeClr val="bg1"/>
                </a:solidFill>
              </a:rPr>
              <a:t>sim(pește, ușă)</a:t>
            </a:r>
            <a:r>
              <a:rPr lang="en-US" sz="2600" dirty="0">
                <a:solidFill>
                  <a:schemeClr val="bg1"/>
                </a:solidFill>
              </a:rPr>
              <a:t> = </a:t>
            </a: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en-US" sz="2100" dirty="0">
                <a:solidFill>
                  <a:schemeClr val="bg1"/>
                </a:solidFill>
              </a:rPr>
              <a:t>sim([3,0],[0,4]) = (3*0 + 0*4)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9*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0</a:t>
            </a: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32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D69976-0AB8-2FAA-29A3-17B4A7EE6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007097"/>
              </p:ext>
            </p:extLst>
          </p:nvPr>
        </p:nvGraphicFramePr>
        <p:xfrm>
          <a:off x="343134" y="1772816"/>
          <a:ext cx="5400601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610173">
                <a:tc>
                  <a:txBody>
                    <a:bodyPr/>
                    <a:lstStyle/>
                    <a:p>
                      <a:pPr algn="ctr"/>
                      <a:r>
                        <a:rPr lang="ro-RO" sz="1800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Cuvântul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0000FF"/>
                          </a:solidFill>
                        </a:rPr>
                        <a:t>caracterul animalic</a:t>
                      </a:r>
                      <a:r>
                        <a:rPr lang="ro-RO" sz="1800" dirty="0">
                          <a:solidFill>
                            <a:srgbClr val="0000FF"/>
                          </a:solidFill>
                        </a:rPr>
                        <a:t> </a:t>
                      </a:r>
                      <a:endParaRPr 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FF6600"/>
                          </a:solidFill>
                        </a:rPr>
                        <a:t>nivelul tehnologic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Pisică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Pește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167665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66D0BAD5-EAE3-BAA1-D135-6DEFA05551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8093715"/>
              </p:ext>
            </p:extLst>
          </p:nvPr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8D78F2D2-B268-6F95-6A0C-365D53A79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24DB68F5-69E5-0A91-5F61-E8967A5C0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FDE96D8E-AA2B-D02D-8ACC-E1AD2457D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D6C619D-13D1-7B3E-086E-B43C9315EA1C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E63746-0661-A4BD-3855-FF5617BBB6BC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F7F52037-7622-F508-BD13-6D2A6D94E74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0C5DA064-8DA9-EC49-D810-4A2DF7AE5B7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9ABA7B9-3AE7-F83C-27DF-A9D3BC2B95E5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86B999-4132-836A-CABF-0A847B5C9314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8399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1AEFF0-E873-FD82-4A42-CCBE8BA65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7B469-2D87-F933-B239-BC263ED96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7CEFE-380D-3665-4B98-6D4392321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Similaritatea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ntre</a:t>
            </a:r>
            <a:r>
              <a:rPr lang="en-US" dirty="0"/>
              <a:t> </a:t>
            </a:r>
            <a:r>
              <a:rPr lang="en-US" dirty="0" err="1"/>
              <a:t>cuvinte</a:t>
            </a:r>
            <a:endParaRPr lang="en-US" dirty="0"/>
          </a:p>
          <a:p>
            <a:endParaRPr lang="en-US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en-US" sz="2600" dirty="0"/>
              <a:t>s</a:t>
            </a:r>
            <a:r>
              <a:rPr lang="ro-RO" sz="2600" dirty="0"/>
              <a:t>im (pisică, pește)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</a:t>
            </a:r>
            <a:r>
              <a:rPr lang="ro-RO" sz="2100" dirty="0">
                <a:solidFill>
                  <a:schemeClr val="bg1"/>
                </a:solidFill>
              </a:rPr>
              <a:t>sim(</a:t>
            </a:r>
            <a:r>
              <a:rPr lang="en-US" sz="2100" dirty="0">
                <a:solidFill>
                  <a:schemeClr val="bg1"/>
                </a:solidFill>
              </a:rPr>
              <a:t>[4,1], [3,0]) = (4*3 + 1*0)/(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17 * 9)</a:t>
            </a:r>
            <a:r>
              <a:rPr lang="en-US" sz="21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12 / (4.12 * 3)= 0.97</a:t>
            </a:r>
          </a:p>
          <a:p>
            <a:pPr marL="0" indent="0">
              <a:buNone/>
            </a:pPr>
            <a:r>
              <a:rPr lang="ro-RO" sz="2600" dirty="0">
                <a:solidFill>
                  <a:schemeClr val="bg1"/>
                </a:solidFill>
              </a:rPr>
              <a:t>s</a:t>
            </a:r>
            <a:r>
              <a:rPr lang="en-US" sz="2600" dirty="0" err="1">
                <a:solidFill>
                  <a:schemeClr val="bg1"/>
                </a:solidFill>
              </a:rPr>
              <a:t>im</a:t>
            </a:r>
            <a:r>
              <a:rPr lang="en-US" sz="2600" dirty="0">
                <a:solidFill>
                  <a:schemeClr val="bg1"/>
                </a:solidFill>
              </a:rPr>
              <a:t>(</a:t>
            </a:r>
            <a:r>
              <a:rPr lang="en-US" sz="2600" dirty="0" err="1">
                <a:solidFill>
                  <a:schemeClr val="bg1"/>
                </a:solidFill>
              </a:rPr>
              <a:t>pisic</a:t>
            </a:r>
            <a:r>
              <a:rPr lang="ro-RO" sz="2600" dirty="0">
                <a:solidFill>
                  <a:schemeClr val="bg1"/>
                </a:solidFill>
              </a:rPr>
              <a:t>ă, ușă) = </a:t>
            </a:r>
            <a:endParaRPr lang="en-US" sz="2600" dirty="0">
              <a:solidFill>
                <a:schemeClr val="bg1"/>
              </a:solidFill>
            </a:endParaRP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ro-RO" sz="2100" dirty="0">
                <a:solidFill>
                  <a:schemeClr val="bg1"/>
                </a:solidFill>
              </a:rPr>
              <a:t>sim</a:t>
            </a:r>
            <a:r>
              <a:rPr lang="en-US" sz="2100" dirty="0">
                <a:solidFill>
                  <a:schemeClr val="bg1"/>
                </a:solidFill>
              </a:rPr>
              <a:t>([4,1],[0,4]) = (4*0 + 1*4)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17 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4 / (4.12 * 4) = 0.24</a:t>
            </a:r>
            <a:endParaRPr lang="ro-RO" sz="21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o-RO" sz="2600" dirty="0">
                <a:solidFill>
                  <a:schemeClr val="bg1"/>
                </a:solidFill>
              </a:rPr>
              <a:t>sim(pește, ușă)</a:t>
            </a:r>
            <a:r>
              <a:rPr lang="en-US" sz="2600" dirty="0">
                <a:solidFill>
                  <a:schemeClr val="bg1"/>
                </a:solidFill>
              </a:rPr>
              <a:t> = </a:t>
            </a: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en-US" sz="2100" dirty="0">
                <a:solidFill>
                  <a:schemeClr val="bg1"/>
                </a:solidFill>
              </a:rPr>
              <a:t>sim([3,0],[0,4]) = (3*0 + 0*4)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9*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0</a:t>
            </a: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3C736C-94F8-D056-0C6D-553DA1151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5E42F4-C155-0F7B-1D47-754F89B5F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33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FDEFD7A-9770-90AA-6D39-E23867641BFE}"/>
              </a:ext>
            </a:extLst>
          </p:cNvPr>
          <p:cNvGraphicFramePr>
            <a:graphicFrameLocks noGrp="1"/>
          </p:cNvGraphicFramePr>
          <p:nvPr/>
        </p:nvGraphicFramePr>
        <p:xfrm>
          <a:off x="343134" y="1772816"/>
          <a:ext cx="5400601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610173">
                <a:tc>
                  <a:txBody>
                    <a:bodyPr/>
                    <a:lstStyle/>
                    <a:p>
                      <a:pPr algn="ctr"/>
                      <a:r>
                        <a:rPr lang="ro-RO" sz="1800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Cuvântul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0000FF"/>
                          </a:solidFill>
                        </a:rPr>
                        <a:t>caracterul animalic</a:t>
                      </a:r>
                      <a:r>
                        <a:rPr lang="ro-RO" sz="1800" dirty="0">
                          <a:solidFill>
                            <a:srgbClr val="0000FF"/>
                          </a:solidFill>
                        </a:rPr>
                        <a:t> </a:t>
                      </a:r>
                      <a:endParaRPr 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FF6600"/>
                          </a:solidFill>
                        </a:rPr>
                        <a:t>nivelul tehnologic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Pisică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Pește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167665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01949CD1-A4B0-573B-12BE-5D8BA38F3233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E95A9D81-5838-434E-2426-4C4BD7584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D0BB8EAE-AE12-9E6E-4116-8F2FEF158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EA910205-DCD0-757E-4F95-AFDB65F08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28D7EF8-D039-3F47-1076-B20BEF64828E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138CA68-FA55-18BF-F44B-0668499111B5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BC6EC4EF-C90C-5BDB-0FCF-B2D00ED8863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8408DCD0-D356-1138-1E53-C638AE44E57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2F3507C-619C-BEBD-5131-3210DA4F151B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6D27439-6807-F617-3490-59F24D32F14E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81502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7E537B-621B-7214-6E87-6389C15CA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F23D8-37A7-C110-9915-5C74243FA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2C4E87-CCB7-6BEF-2D71-6F45E3667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Similaritatea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ntre</a:t>
            </a:r>
            <a:r>
              <a:rPr lang="en-US" dirty="0"/>
              <a:t> </a:t>
            </a:r>
            <a:r>
              <a:rPr lang="en-US" dirty="0" err="1"/>
              <a:t>cuvinte</a:t>
            </a:r>
            <a:endParaRPr lang="en-US" dirty="0"/>
          </a:p>
          <a:p>
            <a:endParaRPr lang="en-US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en-US" sz="2600" dirty="0"/>
              <a:t>s</a:t>
            </a:r>
            <a:r>
              <a:rPr lang="ro-RO" sz="2600" dirty="0"/>
              <a:t>im (pisică, pește)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</a:t>
            </a:r>
            <a:r>
              <a:rPr lang="ro-RO" sz="2100" dirty="0">
                <a:solidFill>
                  <a:schemeClr val="bg1"/>
                </a:solidFill>
              </a:rPr>
              <a:t>sim(</a:t>
            </a:r>
            <a:r>
              <a:rPr lang="en-US" sz="2100" dirty="0">
                <a:solidFill>
                  <a:schemeClr val="bg1"/>
                </a:solidFill>
              </a:rPr>
              <a:t>[4,1], [3,0]) = (4*3 + 1*0)/(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17 * 9)</a:t>
            </a:r>
            <a:r>
              <a:rPr lang="en-US" sz="21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12 / (4.12 * 3)= 0.97</a:t>
            </a:r>
          </a:p>
          <a:p>
            <a:pPr marL="0" indent="0">
              <a:buNone/>
            </a:pPr>
            <a:r>
              <a:rPr lang="ro-RO" sz="2600" dirty="0">
                <a:solidFill>
                  <a:schemeClr val="bg1"/>
                </a:solidFill>
              </a:rPr>
              <a:t>s</a:t>
            </a:r>
            <a:r>
              <a:rPr lang="en-US" sz="2600" dirty="0" err="1">
                <a:solidFill>
                  <a:schemeClr val="bg1"/>
                </a:solidFill>
              </a:rPr>
              <a:t>im</a:t>
            </a:r>
            <a:r>
              <a:rPr lang="en-US" sz="2600" dirty="0">
                <a:solidFill>
                  <a:schemeClr val="bg1"/>
                </a:solidFill>
              </a:rPr>
              <a:t>(</a:t>
            </a:r>
            <a:r>
              <a:rPr lang="en-US" sz="2600" dirty="0" err="1">
                <a:solidFill>
                  <a:schemeClr val="bg1"/>
                </a:solidFill>
              </a:rPr>
              <a:t>pisic</a:t>
            </a:r>
            <a:r>
              <a:rPr lang="ro-RO" sz="2600" dirty="0">
                <a:solidFill>
                  <a:schemeClr val="bg1"/>
                </a:solidFill>
              </a:rPr>
              <a:t>ă, ușă) = </a:t>
            </a:r>
            <a:endParaRPr lang="en-US" sz="2600" dirty="0">
              <a:solidFill>
                <a:schemeClr val="bg1"/>
              </a:solidFill>
            </a:endParaRP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ro-RO" sz="2100" dirty="0">
                <a:solidFill>
                  <a:schemeClr val="bg1"/>
                </a:solidFill>
              </a:rPr>
              <a:t>sim</a:t>
            </a:r>
            <a:r>
              <a:rPr lang="en-US" sz="2100" dirty="0">
                <a:solidFill>
                  <a:schemeClr val="bg1"/>
                </a:solidFill>
              </a:rPr>
              <a:t>([4,1],[0,4]) = (4*0 + 1*4)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17 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4 / (4.12 * 4) = 0.24</a:t>
            </a:r>
            <a:endParaRPr lang="ro-RO" sz="21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o-RO" sz="2600" dirty="0">
                <a:solidFill>
                  <a:schemeClr val="bg1"/>
                </a:solidFill>
              </a:rPr>
              <a:t>sim(pește, ușă)</a:t>
            </a:r>
            <a:r>
              <a:rPr lang="en-US" sz="2600" dirty="0">
                <a:solidFill>
                  <a:schemeClr val="bg1"/>
                </a:solidFill>
              </a:rPr>
              <a:t> = </a:t>
            </a: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en-US" sz="2100" dirty="0">
                <a:solidFill>
                  <a:schemeClr val="bg1"/>
                </a:solidFill>
              </a:rPr>
              <a:t>sim([3,0],[0,4]) = (3*0 + 0*4)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9*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0</a:t>
            </a: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F76920-B3D2-157E-6D62-581364CA6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4C08BE-3081-687A-6BB6-9F746963B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34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A8D63DD-88EB-A53F-0259-38BBFD28C7FA}"/>
              </a:ext>
            </a:extLst>
          </p:cNvPr>
          <p:cNvGraphicFramePr>
            <a:graphicFrameLocks noGrp="1"/>
          </p:cNvGraphicFramePr>
          <p:nvPr/>
        </p:nvGraphicFramePr>
        <p:xfrm>
          <a:off x="343134" y="1772816"/>
          <a:ext cx="5400601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610173">
                <a:tc>
                  <a:txBody>
                    <a:bodyPr/>
                    <a:lstStyle/>
                    <a:p>
                      <a:pPr algn="ctr"/>
                      <a:r>
                        <a:rPr lang="ro-RO" sz="1800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Cuvântul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0000FF"/>
                          </a:solidFill>
                        </a:rPr>
                        <a:t>caracterul animalic</a:t>
                      </a:r>
                      <a:r>
                        <a:rPr lang="ro-RO" sz="1800" dirty="0">
                          <a:solidFill>
                            <a:srgbClr val="0000FF"/>
                          </a:solidFill>
                        </a:rPr>
                        <a:t> </a:t>
                      </a:r>
                      <a:endParaRPr 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FF6600"/>
                          </a:solidFill>
                        </a:rPr>
                        <a:t>nivelul tehnologic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Pisică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Pește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167665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B256E4EF-0F4D-3BA8-7A60-1521A30089F5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F612D87D-3AC9-A008-E079-723E1936B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4F8FB700-5C5F-D3FE-EF98-883F4177C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8C28E8C1-C652-E3BA-CAB0-0F0086123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7CB21BDB-B2E8-AC50-CD10-477370A5FE09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E6886A2-BD3B-F878-13C0-F8770F7766FE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ABB9932D-D4AB-9649-FC1E-BC45C9C5078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0DDB711A-83F4-8B89-A45E-6CA958E046B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B9A8B6B6-84E1-E925-F70F-D6FC98963376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376E31A-4DFC-D404-B385-B477F2E18D84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7E6C4D2-C961-C95B-B1AF-AEC07AE9ACDF}"/>
              </a:ext>
            </a:extLst>
          </p:cNvPr>
          <p:cNvCxnSpPr/>
          <p:nvPr/>
        </p:nvCxnSpPr>
        <p:spPr bwMode="auto">
          <a:xfrm flipV="1">
            <a:off x="6184302" y="6258261"/>
            <a:ext cx="1849773" cy="20299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65BC398-3658-8174-1A70-3E657B54778D}"/>
              </a:ext>
            </a:extLst>
          </p:cNvPr>
          <p:cNvCxnSpPr>
            <a:cxnSpLocks/>
          </p:cNvCxnSpPr>
          <p:nvPr/>
        </p:nvCxnSpPr>
        <p:spPr bwMode="auto">
          <a:xfrm flipV="1">
            <a:off x="6193611" y="5692991"/>
            <a:ext cx="2504683" cy="555059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767D5F1-5311-512D-C1D5-53C10CEECA59}"/>
              </a:ext>
            </a:extLst>
          </p:cNvPr>
          <p:cNvSpPr/>
          <p:nvPr/>
        </p:nvSpPr>
        <p:spPr bwMode="auto">
          <a:xfrm>
            <a:off x="7084057" y="6053822"/>
            <a:ext cx="45719" cy="209110"/>
          </a:xfrm>
          <a:custGeom>
            <a:avLst/>
            <a:gdLst>
              <a:gd name="connsiteX0" fmla="*/ 0 w 90801"/>
              <a:gd name="connsiteY0" fmla="*/ 0 h 192332"/>
              <a:gd name="connsiteX1" fmla="*/ 88900 w 90801"/>
              <a:gd name="connsiteY1" fmla="*/ 69850 h 192332"/>
              <a:gd name="connsiteX2" fmla="*/ 60325 w 90801"/>
              <a:gd name="connsiteY2" fmla="*/ 184150 h 192332"/>
              <a:gd name="connsiteX3" fmla="*/ 53975 w 90801"/>
              <a:gd name="connsiteY3" fmla="*/ 180975 h 192332"/>
              <a:gd name="connsiteX4" fmla="*/ 50800 w 90801"/>
              <a:gd name="connsiteY4" fmla="*/ 184150 h 192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801" h="192332">
                <a:moveTo>
                  <a:pt x="0" y="0"/>
                </a:moveTo>
                <a:cubicBezTo>
                  <a:pt x="39423" y="19579"/>
                  <a:pt x="78846" y="39158"/>
                  <a:pt x="88900" y="69850"/>
                </a:cubicBezTo>
                <a:cubicBezTo>
                  <a:pt x="98954" y="100542"/>
                  <a:pt x="66146" y="165629"/>
                  <a:pt x="60325" y="184150"/>
                </a:cubicBezTo>
                <a:cubicBezTo>
                  <a:pt x="54504" y="202671"/>
                  <a:pt x="55562" y="180975"/>
                  <a:pt x="53975" y="180975"/>
                </a:cubicBezTo>
                <a:cubicBezTo>
                  <a:pt x="52388" y="180975"/>
                  <a:pt x="39158" y="204258"/>
                  <a:pt x="50800" y="184150"/>
                </a:cubicBezTo>
              </a:path>
            </a:pathLst>
          </a:custGeom>
          <a:noFill/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5334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BA65F2-2730-9845-980E-4B1017B8D6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C2AE3-DB2B-90FB-8FAE-20BE6430E2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22921-223F-DAAE-4905-8E06C3509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Similaritatea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ntre</a:t>
            </a:r>
            <a:r>
              <a:rPr lang="en-US" dirty="0"/>
              <a:t> </a:t>
            </a:r>
            <a:r>
              <a:rPr lang="en-US" dirty="0" err="1"/>
              <a:t>cuvinte</a:t>
            </a:r>
            <a:endParaRPr lang="en-US" dirty="0"/>
          </a:p>
          <a:p>
            <a:endParaRPr lang="en-US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en-US" sz="2600" dirty="0"/>
              <a:t>s</a:t>
            </a:r>
            <a:r>
              <a:rPr lang="ro-RO" sz="2600" dirty="0"/>
              <a:t>im (pisică, pește)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100" dirty="0"/>
              <a:t>      </a:t>
            </a:r>
            <a:r>
              <a:rPr lang="ro-RO" sz="2100" dirty="0"/>
              <a:t>sim(</a:t>
            </a:r>
            <a:r>
              <a:rPr lang="en-US" sz="2100" dirty="0"/>
              <a:t>[4,1], [3,0]) = (4*3 + 1*0)/(</a:t>
            </a:r>
            <a:r>
              <a:rPr lang="en-US" sz="2100" dirty="0">
                <a:sym typeface="Symbol" panose="05050102010706020507" pitchFamily="18" charset="2"/>
              </a:rPr>
              <a:t>17 * 9)</a:t>
            </a:r>
            <a:r>
              <a:rPr lang="en-US" sz="2100" dirty="0"/>
              <a:t>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12 / (4.12 * 3)= 0.97</a:t>
            </a:r>
          </a:p>
          <a:p>
            <a:pPr marL="0" indent="0">
              <a:buNone/>
            </a:pPr>
            <a:r>
              <a:rPr lang="ro-RO" sz="2600" dirty="0">
                <a:solidFill>
                  <a:schemeClr val="bg1"/>
                </a:solidFill>
              </a:rPr>
              <a:t>s</a:t>
            </a:r>
            <a:r>
              <a:rPr lang="en-US" sz="2600" dirty="0" err="1">
                <a:solidFill>
                  <a:schemeClr val="bg1"/>
                </a:solidFill>
              </a:rPr>
              <a:t>im</a:t>
            </a:r>
            <a:r>
              <a:rPr lang="en-US" sz="2600" dirty="0">
                <a:solidFill>
                  <a:schemeClr val="bg1"/>
                </a:solidFill>
              </a:rPr>
              <a:t>(</a:t>
            </a:r>
            <a:r>
              <a:rPr lang="en-US" sz="2600" dirty="0" err="1">
                <a:solidFill>
                  <a:schemeClr val="bg1"/>
                </a:solidFill>
              </a:rPr>
              <a:t>pisic</a:t>
            </a:r>
            <a:r>
              <a:rPr lang="ro-RO" sz="2600" dirty="0">
                <a:solidFill>
                  <a:schemeClr val="bg1"/>
                </a:solidFill>
              </a:rPr>
              <a:t>ă, ușă) = </a:t>
            </a:r>
            <a:endParaRPr lang="en-US" sz="2600" dirty="0">
              <a:solidFill>
                <a:schemeClr val="bg1"/>
              </a:solidFill>
            </a:endParaRP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ro-RO" sz="2100" dirty="0">
                <a:solidFill>
                  <a:schemeClr val="bg1"/>
                </a:solidFill>
              </a:rPr>
              <a:t>sim</a:t>
            </a:r>
            <a:r>
              <a:rPr lang="en-US" sz="2100" dirty="0">
                <a:solidFill>
                  <a:schemeClr val="bg1"/>
                </a:solidFill>
              </a:rPr>
              <a:t>([4,1],[0,4]) = (4*0 + 1*4)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17 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4 / (4.12 * 4) = 0.24</a:t>
            </a:r>
            <a:endParaRPr lang="ro-RO" sz="21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o-RO" sz="2600" dirty="0">
                <a:solidFill>
                  <a:schemeClr val="bg1"/>
                </a:solidFill>
              </a:rPr>
              <a:t>sim(pește, ușă)</a:t>
            </a:r>
            <a:r>
              <a:rPr lang="en-US" sz="2600" dirty="0">
                <a:solidFill>
                  <a:schemeClr val="bg1"/>
                </a:solidFill>
              </a:rPr>
              <a:t> = </a:t>
            </a: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en-US" sz="2100" dirty="0">
                <a:solidFill>
                  <a:schemeClr val="bg1"/>
                </a:solidFill>
              </a:rPr>
              <a:t>sim([3,0],[0,4]) = (3*0 + 0*4)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9*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0</a:t>
            </a: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7E1EB6-56A6-7D8C-E2FF-6C2A59625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7228DE-DB27-113C-6D59-34688C0A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35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19FC4C4-4201-1E29-45FD-CCB9F8E1A64E}"/>
              </a:ext>
            </a:extLst>
          </p:cNvPr>
          <p:cNvGraphicFramePr>
            <a:graphicFrameLocks noGrp="1"/>
          </p:cNvGraphicFramePr>
          <p:nvPr/>
        </p:nvGraphicFramePr>
        <p:xfrm>
          <a:off x="343134" y="1772816"/>
          <a:ext cx="5400601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610173">
                <a:tc>
                  <a:txBody>
                    <a:bodyPr/>
                    <a:lstStyle/>
                    <a:p>
                      <a:pPr algn="ctr"/>
                      <a:r>
                        <a:rPr lang="ro-RO" sz="1800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Cuvântul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0000FF"/>
                          </a:solidFill>
                        </a:rPr>
                        <a:t>caracterul animalic</a:t>
                      </a:r>
                      <a:r>
                        <a:rPr lang="ro-RO" sz="1800" dirty="0">
                          <a:solidFill>
                            <a:srgbClr val="0000FF"/>
                          </a:solidFill>
                        </a:rPr>
                        <a:t> </a:t>
                      </a:r>
                      <a:endParaRPr 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FF6600"/>
                          </a:solidFill>
                        </a:rPr>
                        <a:t>nivelul tehnologic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Pisică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Pește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167665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ABCC4BA1-E19F-3519-E74C-F41B0726747A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B69D7ADB-E0E6-1C23-FEA3-306102758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0703E298-5CF8-5688-F08F-D3D2137C81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7E7BA1D2-9051-4379-B8DB-E8D1F5301D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AE85AE4-ED15-CB47-4A7C-D8D2834145B3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EF75D64-EAA2-9518-0D55-24A83214ECB2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F318AC45-02B4-CF29-9201-2ACE34FF1EC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FAA92129-E27A-9ED1-7F9E-9DA1A216E69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86FC6A-A46C-5B8F-B68B-8356AA7287B0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4BA62D3-A64C-9DCB-FE62-9555899DBB0B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147F895-CD31-9719-16C9-F05A50D7703B}"/>
              </a:ext>
            </a:extLst>
          </p:cNvPr>
          <p:cNvCxnSpPr/>
          <p:nvPr/>
        </p:nvCxnSpPr>
        <p:spPr bwMode="auto">
          <a:xfrm flipV="1">
            <a:off x="6184302" y="6258261"/>
            <a:ext cx="1849773" cy="20299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A90FF32-DA82-E2B1-5F9E-52696DD13DE2}"/>
              </a:ext>
            </a:extLst>
          </p:cNvPr>
          <p:cNvCxnSpPr>
            <a:cxnSpLocks/>
          </p:cNvCxnSpPr>
          <p:nvPr/>
        </p:nvCxnSpPr>
        <p:spPr bwMode="auto">
          <a:xfrm flipV="1">
            <a:off x="6193611" y="5692991"/>
            <a:ext cx="2504683" cy="555059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596E20E-CDDC-466E-0CE4-E99F8F9BE75E}"/>
              </a:ext>
            </a:extLst>
          </p:cNvPr>
          <p:cNvSpPr/>
          <p:nvPr/>
        </p:nvSpPr>
        <p:spPr bwMode="auto">
          <a:xfrm>
            <a:off x="7084057" y="6053822"/>
            <a:ext cx="45719" cy="209110"/>
          </a:xfrm>
          <a:custGeom>
            <a:avLst/>
            <a:gdLst>
              <a:gd name="connsiteX0" fmla="*/ 0 w 90801"/>
              <a:gd name="connsiteY0" fmla="*/ 0 h 192332"/>
              <a:gd name="connsiteX1" fmla="*/ 88900 w 90801"/>
              <a:gd name="connsiteY1" fmla="*/ 69850 h 192332"/>
              <a:gd name="connsiteX2" fmla="*/ 60325 w 90801"/>
              <a:gd name="connsiteY2" fmla="*/ 184150 h 192332"/>
              <a:gd name="connsiteX3" fmla="*/ 53975 w 90801"/>
              <a:gd name="connsiteY3" fmla="*/ 180975 h 192332"/>
              <a:gd name="connsiteX4" fmla="*/ 50800 w 90801"/>
              <a:gd name="connsiteY4" fmla="*/ 184150 h 192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801" h="192332">
                <a:moveTo>
                  <a:pt x="0" y="0"/>
                </a:moveTo>
                <a:cubicBezTo>
                  <a:pt x="39423" y="19579"/>
                  <a:pt x="78846" y="39158"/>
                  <a:pt x="88900" y="69850"/>
                </a:cubicBezTo>
                <a:cubicBezTo>
                  <a:pt x="98954" y="100542"/>
                  <a:pt x="66146" y="165629"/>
                  <a:pt x="60325" y="184150"/>
                </a:cubicBezTo>
                <a:cubicBezTo>
                  <a:pt x="54504" y="202671"/>
                  <a:pt x="55562" y="180975"/>
                  <a:pt x="53975" y="180975"/>
                </a:cubicBezTo>
                <a:cubicBezTo>
                  <a:pt x="52388" y="180975"/>
                  <a:pt x="39158" y="204258"/>
                  <a:pt x="50800" y="184150"/>
                </a:cubicBezTo>
              </a:path>
            </a:pathLst>
          </a:custGeom>
          <a:noFill/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578323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0A190A-CE1E-5923-7512-C95C37FDA0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E1437-2287-1924-39F8-0E562FAB45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D6B1F-AA21-2971-C527-AEF2005A0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Similaritatea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ntre</a:t>
            </a:r>
            <a:r>
              <a:rPr lang="en-US" dirty="0"/>
              <a:t> </a:t>
            </a:r>
            <a:r>
              <a:rPr lang="en-US" dirty="0" err="1"/>
              <a:t>cuvinte</a:t>
            </a:r>
            <a:endParaRPr lang="en-US" dirty="0"/>
          </a:p>
          <a:p>
            <a:endParaRPr lang="en-US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en-US" sz="2600" dirty="0"/>
              <a:t>s</a:t>
            </a:r>
            <a:r>
              <a:rPr lang="ro-RO" sz="2600" dirty="0"/>
              <a:t>im (pisică, pește)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100" dirty="0"/>
              <a:t>      </a:t>
            </a:r>
            <a:r>
              <a:rPr lang="ro-RO" sz="2100" dirty="0"/>
              <a:t>sim(</a:t>
            </a:r>
            <a:r>
              <a:rPr lang="en-US" sz="2100" dirty="0"/>
              <a:t>[4,1], [3,0]) = (4*3 + 1*0)/(</a:t>
            </a:r>
            <a:r>
              <a:rPr lang="en-US" sz="2100" dirty="0">
                <a:sym typeface="Symbol" panose="05050102010706020507" pitchFamily="18" charset="2"/>
              </a:rPr>
              <a:t>17 * 9)</a:t>
            </a:r>
            <a:r>
              <a:rPr lang="en-US" sz="2100" dirty="0"/>
              <a:t>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12 / (4.12 * 3)= 0.97</a:t>
            </a:r>
          </a:p>
          <a:p>
            <a:r>
              <a:rPr lang="ro-RO" sz="2600" dirty="0"/>
              <a:t>s</a:t>
            </a:r>
            <a:r>
              <a:rPr lang="en-US" sz="2600" dirty="0" err="1"/>
              <a:t>im</a:t>
            </a:r>
            <a:r>
              <a:rPr lang="en-US" sz="2600" dirty="0"/>
              <a:t>(</a:t>
            </a:r>
            <a:r>
              <a:rPr lang="en-US" sz="2600" dirty="0" err="1"/>
              <a:t>pisic</a:t>
            </a:r>
            <a:r>
              <a:rPr lang="ro-RO" sz="2600" dirty="0"/>
              <a:t>ă, ușă) 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ro-RO" sz="2100" dirty="0">
                <a:solidFill>
                  <a:schemeClr val="bg1"/>
                </a:solidFill>
              </a:rPr>
              <a:t>sim</a:t>
            </a:r>
            <a:r>
              <a:rPr lang="en-US" sz="2100" dirty="0">
                <a:solidFill>
                  <a:schemeClr val="bg1"/>
                </a:solidFill>
              </a:rPr>
              <a:t>([4,1],[0,4]) = (4*0 + 1*4)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17 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4 / (4.12 * 4) = 0.24</a:t>
            </a:r>
            <a:endParaRPr lang="ro-RO" sz="21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o-RO" sz="2600" dirty="0">
                <a:solidFill>
                  <a:schemeClr val="bg1"/>
                </a:solidFill>
              </a:rPr>
              <a:t>sim(pește, ușă)</a:t>
            </a:r>
            <a:r>
              <a:rPr lang="en-US" sz="2600" dirty="0">
                <a:solidFill>
                  <a:schemeClr val="bg1"/>
                </a:solidFill>
              </a:rPr>
              <a:t> = </a:t>
            </a: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en-US" sz="2100" dirty="0">
                <a:solidFill>
                  <a:schemeClr val="bg1"/>
                </a:solidFill>
              </a:rPr>
              <a:t>sim([3,0],[0,4]) = (3*0 + 0*4)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9*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0</a:t>
            </a: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6CA06C-1020-EA56-6F07-8B9BFB133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27C156-1BD0-61BD-78EB-AAB29EF5E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36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80ECF1D-46C7-AD70-AE3D-8CAF74CA2CAD}"/>
              </a:ext>
            </a:extLst>
          </p:cNvPr>
          <p:cNvGraphicFramePr>
            <a:graphicFrameLocks noGrp="1"/>
          </p:cNvGraphicFramePr>
          <p:nvPr/>
        </p:nvGraphicFramePr>
        <p:xfrm>
          <a:off x="343134" y="1772816"/>
          <a:ext cx="5400601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610173">
                <a:tc>
                  <a:txBody>
                    <a:bodyPr/>
                    <a:lstStyle/>
                    <a:p>
                      <a:pPr algn="ctr"/>
                      <a:r>
                        <a:rPr lang="ro-RO" sz="1800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Cuvântul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0000FF"/>
                          </a:solidFill>
                        </a:rPr>
                        <a:t>caracterul animalic</a:t>
                      </a:r>
                      <a:r>
                        <a:rPr lang="ro-RO" sz="1800" dirty="0">
                          <a:solidFill>
                            <a:srgbClr val="0000FF"/>
                          </a:solidFill>
                        </a:rPr>
                        <a:t> </a:t>
                      </a:r>
                      <a:endParaRPr 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FF6600"/>
                          </a:solidFill>
                        </a:rPr>
                        <a:t>nivelul tehnologic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Pisică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Pește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167665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FAC18841-9602-76AA-91CB-5CF1888E61C0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6C8931B6-8718-F81B-BB26-25FAC37B84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50F00DDD-E5CF-0408-FAC9-55F53902FE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220B6BDA-EC5F-8A72-FFEC-A3142B14CD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1D0CFAE2-90B3-FBA0-44E9-DEA8DD2CD28B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887F022-1436-2D7F-57F5-DBD937BA9B34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4FFE619A-4B78-DEA6-997F-963F4406176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8C62BBC4-6298-A662-AEFB-3F3DD70C352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6AD0912-3591-8C48-998A-4C27B3827386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5BC4C05-6034-6FCE-DC6E-B2C00D4C3A6E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6149802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1D755D-D5C2-8E71-F301-EA843A7BD2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A17A2-A260-441B-2C10-0C9C46590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617DE-F333-9186-0914-5A226C3C3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Similaritatea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ntre</a:t>
            </a:r>
            <a:r>
              <a:rPr lang="en-US" dirty="0"/>
              <a:t> </a:t>
            </a:r>
            <a:r>
              <a:rPr lang="en-US" dirty="0" err="1"/>
              <a:t>cuvinte</a:t>
            </a:r>
            <a:endParaRPr lang="en-US" dirty="0"/>
          </a:p>
          <a:p>
            <a:endParaRPr lang="en-US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en-US" sz="2600" dirty="0"/>
              <a:t>s</a:t>
            </a:r>
            <a:r>
              <a:rPr lang="ro-RO" sz="2600" dirty="0"/>
              <a:t>im (pisică, pește)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100" dirty="0"/>
              <a:t>      </a:t>
            </a:r>
            <a:r>
              <a:rPr lang="ro-RO" sz="2100" dirty="0"/>
              <a:t>sim(</a:t>
            </a:r>
            <a:r>
              <a:rPr lang="en-US" sz="2100" dirty="0"/>
              <a:t>[4,1], [3,0]) = (4*3 + 1*0)/(</a:t>
            </a:r>
            <a:r>
              <a:rPr lang="en-US" sz="2100" dirty="0">
                <a:sym typeface="Symbol" panose="05050102010706020507" pitchFamily="18" charset="2"/>
              </a:rPr>
              <a:t>17 * 9)</a:t>
            </a:r>
            <a:r>
              <a:rPr lang="en-US" sz="2100" dirty="0"/>
              <a:t>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12 / (4.12 * 3)= 0.97</a:t>
            </a:r>
          </a:p>
          <a:p>
            <a:r>
              <a:rPr lang="ro-RO" sz="2600" dirty="0"/>
              <a:t>s</a:t>
            </a:r>
            <a:r>
              <a:rPr lang="en-US" sz="2600" dirty="0" err="1"/>
              <a:t>im</a:t>
            </a:r>
            <a:r>
              <a:rPr lang="en-US" sz="2600" dirty="0"/>
              <a:t>(</a:t>
            </a:r>
            <a:r>
              <a:rPr lang="en-US" sz="2600" dirty="0" err="1"/>
              <a:t>pisic</a:t>
            </a:r>
            <a:r>
              <a:rPr lang="ro-RO" sz="2600" dirty="0"/>
              <a:t>ă, ușă) 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ro-RO" sz="2100" dirty="0">
                <a:solidFill>
                  <a:schemeClr val="bg1"/>
                </a:solidFill>
              </a:rPr>
              <a:t>sim</a:t>
            </a:r>
            <a:r>
              <a:rPr lang="en-US" sz="2100" dirty="0">
                <a:solidFill>
                  <a:schemeClr val="bg1"/>
                </a:solidFill>
              </a:rPr>
              <a:t>([4,1],[0,4]) = (4*0 + 1*4)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17 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4 / (4.12 * 4) = 0.24</a:t>
            </a:r>
            <a:endParaRPr lang="ro-RO" sz="21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o-RO" sz="2600" dirty="0">
                <a:solidFill>
                  <a:schemeClr val="bg1"/>
                </a:solidFill>
              </a:rPr>
              <a:t>sim(pește, ușă)</a:t>
            </a:r>
            <a:r>
              <a:rPr lang="en-US" sz="2600" dirty="0">
                <a:solidFill>
                  <a:schemeClr val="bg1"/>
                </a:solidFill>
              </a:rPr>
              <a:t> = </a:t>
            </a: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en-US" sz="2100" dirty="0">
                <a:solidFill>
                  <a:schemeClr val="bg1"/>
                </a:solidFill>
              </a:rPr>
              <a:t>sim([3,0],[0,4]) = (3*0 + 0*4)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9*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0</a:t>
            </a: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F38E5F-112B-D4E7-861A-687E77283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2F0B35-A4CB-A961-1F46-21FB8A321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37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A76C61F-9295-F36A-B485-1E87BA0EE451}"/>
              </a:ext>
            </a:extLst>
          </p:cNvPr>
          <p:cNvGraphicFramePr>
            <a:graphicFrameLocks noGrp="1"/>
          </p:cNvGraphicFramePr>
          <p:nvPr/>
        </p:nvGraphicFramePr>
        <p:xfrm>
          <a:off x="343134" y="1772816"/>
          <a:ext cx="5400601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610173">
                <a:tc>
                  <a:txBody>
                    <a:bodyPr/>
                    <a:lstStyle/>
                    <a:p>
                      <a:pPr algn="ctr"/>
                      <a:r>
                        <a:rPr lang="ro-RO" sz="1800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Cuvântul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0000FF"/>
                          </a:solidFill>
                        </a:rPr>
                        <a:t>caracterul animalic</a:t>
                      </a:r>
                      <a:r>
                        <a:rPr lang="ro-RO" sz="1800" dirty="0">
                          <a:solidFill>
                            <a:srgbClr val="0000FF"/>
                          </a:solidFill>
                        </a:rPr>
                        <a:t> </a:t>
                      </a:r>
                      <a:endParaRPr 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FF6600"/>
                          </a:solidFill>
                        </a:rPr>
                        <a:t>nivelul tehnologic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Pisică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Pește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167665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4BD15F53-F1D9-D48A-F974-AE2B326F05EE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794A59EB-847F-52C5-342A-FCA11A0DE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4CC751DC-8815-F42D-2C7D-A09D6A2121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1E98AA4B-F937-2B4C-F01A-7D725857A8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D9C08F9-6F28-017F-36DF-3042FC0297CA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F708CD1-CC4F-B174-7142-22EB1292E7BA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C53C8DE7-664A-F31E-51D2-12A0E1707E5B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06276AAD-B1A7-F587-73A5-EA6AC83053A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F98113C-F9C1-693F-CE67-5210CDB49BF6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3CAB75-1736-6F00-19C6-ECD854AE6465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9FA016F-DCD7-D154-F105-00D7B728D6C2}"/>
              </a:ext>
            </a:extLst>
          </p:cNvPr>
          <p:cNvCxnSpPr>
            <a:cxnSpLocks/>
          </p:cNvCxnSpPr>
          <p:nvPr/>
        </p:nvCxnSpPr>
        <p:spPr bwMode="auto">
          <a:xfrm flipV="1">
            <a:off x="6193611" y="5692991"/>
            <a:ext cx="2504683" cy="555059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579D835-4C25-AEE2-8363-EA6400F545A8}"/>
              </a:ext>
            </a:extLst>
          </p:cNvPr>
          <p:cNvCxnSpPr>
            <a:cxnSpLocks/>
          </p:cNvCxnSpPr>
          <p:nvPr/>
        </p:nvCxnSpPr>
        <p:spPr bwMode="auto">
          <a:xfrm flipV="1">
            <a:off x="6206114" y="3850837"/>
            <a:ext cx="0" cy="2381571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BFD2C06F-A9FC-6A0A-FCA0-0F711C3EE407}"/>
              </a:ext>
            </a:extLst>
          </p:cNvPr>
          <p:cNvSpPr/>
          <p:nvPr/>
        </p:nvSpPr>
        <p:spPr bwMode="auto">
          <a:xfrm>
            <a:off x="6218767" y="5556250"/>
            <a:ext cx="690033" cy="518583"/>
          </a:xfrm>
          <a:custGeom>
            <a:avLst/>
            <a:gdLst>
              <a:gd name="connsiteX0" fmla="*/ 0 w 690033"/>
              <a:gd name="connsiteY0" fmla="*/ 0 h 518583"/>
              <a:gd name="connsiteX1" fmla="*/ 459316 w 690033"/>
              <a:gd name="connsiteY1" fmla="*/ 211667 h 518583"/>
              <a:gd name="connsiteX2" fmla="*/ 690033 w 690033"/>
              <a:gd name="connsiteY2" fmla="*/ 518583 h 518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0033" h="518583">
                <a:moveTo>
                  <a:pt x="0" y="0"/>
                </a:moveTo>
                <a:cubicBezTo>
                  <a:pt x="172155" y="62618"/>
                  <a:pt x="344311" y="125237"/>
                  <a:pt x="459316" y="211667"/>
                </a:cubicBezTo>
                <a:cubicBezTo>
                  <a:pt x="574322" y="298098"/>
                  <a:pt x="632177" y="408340"/>
                  <a:pt x="690033" y="518583"/>
                </a:cubicBezTo>
              </a:path>
            </a:pathLst>
          </a:custGeom>
          <a:noFill/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339800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90F85-E22F-BED5-9F49-41162C1F36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98569-90B4-995F-BB72-B10931F30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B1ED9-1ED3-8038-77DB-7C942ADB7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Similaritatea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ntre</a:t>
            </a:r>
            <a:r>
              <a:rPr lang="en-US" dirty="0"/>
              <a:t> </a:t>
            </a:r>
            <a:r>
              <a:rPr lang="en-US" dirty="0" err="1"/>
              <a:t>cuvinte</a:t>
            </a:r>
            <a:endParaRPr lang="en-US" dirty="0"/>
          </a:p>
          <a:p>
            <a:endParaRPr lang="en-US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en-US" sz="2600" dirty="0"/>
              <a:t>s</a:t>
            </a:r>
            <a:r>
              <a:rPr lang="ro-RO" sz="2600" dirty="0"/>
              <a:t>im (pisică, pește)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100" dirty="0"/>
              <a:t>      </a:t>
            </a:r>
            <a:r>
              <a:rPr lang="ro-RO" sz="2100" dirty="0"/>
              <a:t>sim(</a:t>
            </a:r>
            <a:r>
              <a:rPr lang="en-US" sz="2100" dirty="0"/>
              <a:t>[4,1], [3,0]) = (4*3 + 1*0)/(</a:t>
            </a:r>
            <a:r>
              <a:rPr lang="en-US" sz="2100" dirty="0">
                <a:sym typeface="Symbol" panose="05050102010706020507" pitchFamily="18" charset="2"/>
              </a:rPr>
              <a:t>17 * 9)</a:t>
            </a:r>
            <a:r>
              <a:rPr lang="en-US" sz="2100" dirty="0"/>
              <a:t>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12 / (4.12 * 3)= 0.97</a:t>
            </a:r>
          </a:p>
          <a:p>
            <a:r>
              <a:rPr lang="ro-RO" sz="2600" dirty="0"/>
              <a:t>s</a:t>
            </a:r>
            <a:r>
              <a:rPr lang="en-US" sz="2600" dirty="0" err="1"/>
              <a:t>im</a:t>
            </a:r>
            <a:r>
              <a:rPr lang="en-US" sz="2600" dirty="0"/>
              <a:t>(</a:t>
            </a:r>
            <a:r>
              <a:rPr lang="en-US" sz="2600" dirty="0" err="1"/>
              <a:t>pisic</a:t>
            </a:r>
            <a:r>
              <a:rPr lang="ro-RO" sz="2600" dirty="0"/>
              <a:t>ă, ușă) 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600" dirty="0"/>
              <a:t>     </a:t>
            </a:r>
            <a:r>
              <a:rPr lang="ro-RO" sz="2100" dirty="0"/>
              <a:t>sim</a:t>
            </a:r>
            <a:r>
              <a:rPr lang="en-US" sz="2100" dirty="0"/>
              <a:t>([4,1],[0,4]) = (4*0 + 1*4) / (</a:t>
            </a:r>
            <a:r>
              <a:rPr lang="en-US" sz="2100" dirty="0">
                <a:sym typeface="Symbol" panose="05050102010706020507" pitchFamily="18" charset="2"/>
              </a:rPr>
              <a:t>17 * 16</a:t>
            </a:r>
            <a:r>
              <a:rPr lang="en-US" sz="2100" dirty="0"/>
              <a:t>)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4 / (4.12 * 4) = 0.24</a:t>
            </a:r>
            <a:endParaRPr lang="ro-RO" sz="2100" dirty="0"/>
          </a:p>
          <a:p>
            <a:pPr marL="0" indent="0">
              <a:buNone/>
            </a:pPr>
            <a:r>
              <a:rPr lang="ro-RO" sz="2600" dirty="0">
                <a:solidFill>
                  <a:schemeClr val="bg1"/>
                </a:solidFill>
              </a:rPr>
              <a:t>sim(pește, ușă)</a:t>
            </a:r>
            <a:r>
              <a:rPr lang="en-US" sz="2600" dirty="0">
                <a:solidFill>
                  <a:schemeClr val="bg1"/>
                </a:solidFill>
              </a:rPr>
              <a:t> = </a:t>
            </a: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en-US" sz="2100" dirty="0">
                <a:solidFill>
                  <a:schemeClr val="bg1"/>
                </a:solidFill>
              </a:rPr>
              <a:t>sim([3,0],[0,4]) = (3*0 + 0*4)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9*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0</a:t>
            </a: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B87D01-C743-5BC6-890E-0F3FAD025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00609E-8B9D-6C1A-9BE3-7693A7AE2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38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13510C1-6255-E17B-201A-48FEA836492F}"/>
              </a:ext>
            </a:extLst>
          </p:cNvPr>
          <p:cNvGraphicFramePr>
            <a:graphicFrameLocks noGrp="1"/>
          </p:cNvGraphicFramePr>
          <p:nvPr/>
        </p:nvGraphicFramePr>
        <p:xfrm>
          <a:off x="343134" y="1772816"/>
          <a:ext cx="5400601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610173">
                <a:tc>
                  <a:txBody>
                    <a:bodyPr/>
                    <a:lstStyle/>
                    <a:p>
                      <a:pPr algn="ctr"/>
                      <a:r>
                        <a:rPr lang="ro-RO" sz="1800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Cuvântul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0000FF"/>
                          </a:solidFill>
                        </a:rPr>
                        <a:t>caracterul animalic</a:t>
                      </a:r>
                      <a:r>
                        <a:rPr lang="ro-RO" sz="1800" dirty="0">
                          <a:solidFill>
                            <a:srgbClr val="0000FF"/>
                          </a:solidFill>
                        </a:rPr>
                        <a:t> </a:t>
                      </a:r>
                      <a:endParaRPr 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FF6600"/>
                          </a:solidFill>
                        </a:rPr>
                        <a:t>nivelul tehnologic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Pisică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Pește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167665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0C8805FC-4F2A-9A89-9B5C-B0DB717E851F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12EE1B50-FC10-4FA6-86D4-2F087FE495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EB57963D-595F-8B45-DF27-55CE39D32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27FD281E-8A8D-5BDB-9E4A-1913918A6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28BE85C-1723-1EE0-B222-93723FB33BF3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229D9B2F-7B3D-4E80-B0E2-7D6FF1C6C567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5390287F-3199-F27A-EB55-0336E349115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41A307B5-616A-06DC-A4C6-83CBDBADBC6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66F948B-980A-E150-5B38-657C5A950C59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D224E1D-3D67-85EE-A92F-D51D1818F9A0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50ECE61-D296-1E7A-0165-037C3D85E902}"/>
              </a:ext>
            </a:extLst>
          </p:cNvPr>
          <p:cNvCxnSpPr>
            <a:cxnSpLocks/>
          </p:cNvCxnSpPr>
          <p:nvPr/>
        </p:nvCxnSpPr>
        <p:spPr bwMode="auto">
          <a:xfrm flipV="1">
            <a:off x="6193611" y="5692991"/>
            <a:ext cx="2504683" cy="555059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7502DC7-17D8-63DD-5EA4-368B6FB0704C}"/>
              </a:ext>
            </a:extLst>
          </p:cNvPr>
          <p:cNvCxnSpPr>
            <a:cxnSpLocks/>
          </p:cNvCxnSpPr>
          <p:nvPr/>
        </p:nvCxnSpPr>
        <p:spPr bwMode="auto">
          <a:xfrm flipV="1">
            <a:off x="6206114" y="3850837"/>
            <a:ext cx="0" cy="2381571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8BFBB396-B9C9-D612-F4AC-4610EB2173C2}"/>
              </a:ext>
            </a:extLst>
          </p:cNvPr>
          <p:cNvSpPr/>
          <p:nvPr/>
        </p:nvSpPr>
        <p:spPr bwMode="auto">
          <a:xfrm>
            <a:off x="6218767" y="5556250"/>
            <a:ext cx="690033" cy="518583"/>
          </a:xfrm>
          <a:custGeom>
            <a:avLst/>
            <a:gdLst>
              <a:gd name="connsiteX0" fmla="*/ 0 w 690033"/>
              <a:gd name="connsiteY0" fmla="*/ 0 h 518583"/>
              <a:gd name="connsiteX1" fmla="*/ 459316 w 690033"/>
              <a:gd name="connsiteY1" fmla="*/ 211667 h 518583"/>
              <a:gd name="connsiteX2" fmla="*/ 690033 w 690033"/>
              <a:gd name="connsiteY2" fmla="*/ 518583 h 518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0033" h="518583">
                <a:moveTo>
                  <a:pt x="0" y="0"/>
                </a:moveTo>
                <a:cubicBezTo>
                  <a:pt x="172155" y="62618"/>
                  <a:pt x="344311" y="125237"/>
                  <a:pt x="459316" y="211667"/>
                </a:cubicBezTo>
                <a:cubicBezTo>
                  <a:pt x="574322" y="298098"/>
                  <a:pt x="632177" y="408340"/>
                  <a:pt x="690033" y="518583"/>
                </a:cubicBezTo>
              </a:path>
            </a:pathLst>
          </a:custGeom>
          <a:noFill/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25192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4341DD-8BAD-2608-DB15-E0CB6F486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BDE9D-878C-2422-39CC-B9C67713E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EAD76-45F9-DB82-E61B-B21776630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Similaritatea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ntre</a:t>
            </a:r>
            <a:r>
              <a:rPr lang="en-US" dirty="0"/>
              <a:t> </a:t>
            </a:r>
            <a:r>
              <a:rPr lang="en-US" dirty="0" err="1"/>
              <a:t>cuvinte</a:t>
            </a:r>
            <a:endParaRPr lang="en-US" dirty="0"/>
          </a:p>
          <a:p>
            <a:endParaRPr lang="en-US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en-US" sz="2600" dirty="0"/>
              <a:t>s</a:t>
            </a:r>
            <a:r>
              <a:rPr lang="ro-RO" sz="2600" dirty="0"/>
              <a:t>im (pisică, pește)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100" dirty="0"/>
              <a:t>      </a:t>
            </a:r>
            <a:r>
              <a:rPr lang="ro-RO" sz="2100" dirty="0"/>
              <a:t>sim(</a:t>
            </a:r>
            <a:r>
              <a:rPr lang="en-US" sz="2100" dirty="0"/>
              <a:t>[4,1], [3,0]) = (4*3 + 1*0)/(</a:t>
            </a:r>
            <a:r>
              <a:rPr lang="en-US" sz="2100" dirty="0">
                <a:sym typeface="Symbol" panose="05050102010706020507" pitchFamily="18" charset="2"/>
              </a:rPr>
              <a:t>17 * 9)</a:t>
            </a:r>
            <a:r>
              <a:rPr lang="en-US" sz="2100" dirty="0"/>
              <a:t>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12 / (4.12 * 3)= 0.97</a:t>
            </a:r>
          </a:p>
          <a:p>
            <a:r>
              <a:rPr lang="ro-RO" sz="2600" dirty="0"/>
              <a:t>s</a:t>
            </a:r>
            <a:r>
              <a:rPr lang="en-US" sz="2600" dirty="0" err="1"/>
              <a:t>im</a:t>
            </a:r>
            <a:r>
              <a:rPr lang="en-US" sz="2600" dirty="0"/>
              <a:t>(</a:t>
            </a:r>
            <a:r>
              <a:rPr lang="en-US" sz="2600" dirty="0" err="1"/>
              <a:t>pisic</a:t>
            </a:r>
            <a:r>
              <a:rPr lang="ro-RO" sz="2600" dirty="0"/>
              <a:t>ă, ușă) 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600" dirty="0"/>
              <a:t>     </a:t>
            </a:r>
            <a:r>
              <a:rPr lang="ro-RO" sz="2100" dirty="0"/>
              <a:t>sim</a:t>
            </a:r>
            <a:r>
              <a:rPr lang="en-US" sz="2100" dirty="0"/>
              <a:t>([4,1],[0,4]) = (4*0 + 1*4) / (</a:t>
            </a:r>
            <a:r>
              <a:rPr lang="en-US" sz="2100" dirty="0">
                <a:sym typeface="Symbol" panose="05050102010706020507" pitchFamily="18" charset="2"/>
              </a:rPr>
              <a:t>17 * 16</a:t>
            </a:r>
            <a:r>
              <a:rPr lang="en-US" sz="2100" dirty="0"/>
              <a:t>)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4 / (4.12 * 4) = 0.24</a:t>
            </a:r>
            <a:endParaRPr lang="ro-RO" sz="2100" dirty="0"/>
          </a:p>
          <a:p>
            <a:r>
              <a:rPr lang="ro-RO" sz="2600" dirty="0"/>
              <a:t>sim(pește, ușă)</a:t>
            </a:r>
            <a:r>
              <a:rPr lang="en-US" sz="2600" dirty="0"/>
              <a:t> = </a:t>
            </a: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en-US" sz="2100" dirty="0">
                <a:solidFill>
                  <a:schemeClr val="bg1"/>
                </a:solidFill>
              </a:rPr>
              <a:t>sim([3,0],[0,4]) = (3*0 + 0*4)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9*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0</a:t>
            </a: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F07D54-5B92-61CA-9FE7-3DA2424F7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5A106-4BB6-C5A6-88B5-8E1BD617C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39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085ECFE-1C32-F495-0BF6-85B014AC7646}"/>
              </a:ext>
            </a:extLst>
          </p:cNvPr>
          <p:cNvGraphicFramePr>
            <a:graphicFrameLocks noGrp="1"/>
          </p:cNvGraphicFramePr>
          <p:nvPr/>
        </p:nvGraphicFramePr>
        <p:xfrm>
          <a:off x="343134" y="1772816"/>
          <a:ext cx="5400601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610173">
                <a:tc>
                  <a:txBody>
                    <a:bodyPr/>
                    <a:lstStyle/>
                    <a:p>
                      <a:pPr algn="ctr"/>
                      <a:r>
                        <a:rPr lang="ro-RO" sz="1800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Cuvântul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0000FF"/>
                          </a:solidFill>
                        </a:rPr>
                        <a:t>caracterul animalic</a:t>
                      </a:r>
                      <a:r>
                        <a:rPr lang="ro-RO" sz="1800" dirty="0">
                          <a:solidFill>
                            <a:srgbClr val="0000FF"/>
                          </a:solidFill>
                        </a:rPr>
                        <a:t> </a:t>
                      </a:r>
                      <a:endParaRPr 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FF6600"/>
                          </a:solidFill>
                        </a:rPr>
                        <a:t>nivelul tehnologic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Pisică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Pește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167665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CE208978-D219-FC84-E4B2-033F7FDF25C7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8449DB98-038F-3FED-497B-29B9A81DE0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6BC0B6F8-7199-CD73-A5F1-EDF4CC81D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99670938-178C-35A5-3C20-F2FDA8CD0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AF631-45EE-CAD2-ADC8-CF5F506AEA62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82A5F84-D686-29EA-E522-21CE8B39D92E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308041F2-87F9-E766-538D-10C5DEEA7F1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D6EC7032-5E61-6093-2F9B-60CB621C1BA4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7E9861F-CAA8-9D07-8ACA-EF04B359A0AD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915EDF1-1F74-D8EB-B829-1DE98547CDB8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074563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B63F92-9607-51DE-C87C-B049AF7A2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Procesarea</a:t>
            </a:r>
            <a:r>
              <a:rPr lang="en-US" dirty="0"/>
              <a:t> </a:t>
            </a:r>
            <a:r>
              <a:rPr lang="en-US" dirty="0" err="1"/>
              <a:t>textelor</a:t>
            </a:r>
            <a:r>
              <a:rPr lang="en-US" dirty="0"/>
              <a:t>/</a:t>
            </a:r>
            <a:r>
              <a:rPr lang="en-US" dirty="0" err="1"/>
              <a:t>limbajelor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FFD54-B530-D097-B951-4C270CE454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  <a:p>
            <a:pPr lvl="1"/>
            <a:r>
              <a:rPr lang="en-US" dirty="0" err="1"/>
              <a:t>Tokenisation</a:t>
            </a:r>
            <a:endParaRPr lang="en-US" dirty="0"/>
          </a:p>
          <a:p>
            <a:pPr lvl="1"/>
            <a:r>
              <a:rPr lang="en-US" dirty="0"/>
              <a:t>Embeddings</a:t>
            </a:r>
          </a:p>
          <a:p>
            <a:pPr lvl="1"/>
            <a:r>
              <a:rPr lang="en-US" dirty="0"/>
              <a:t>Transformer &amp; Self-attention mechanism</a:t>
            </a:r>
          </a:p>
          <a:p>
            <a:pPr lvl="1"/>
            <a:r>
              <a:rPr lang="en-US" dirty="0"/>
              <a:t>Feed-forward network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8DC6BD-E314-9445-51C1-DD1C15ABF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D609B7-D604-3B80-A84E-9D9C768B7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4</a:t>
            </a:fld>
            <a:endParaRPr lang="en-GB" altLang="en-US"/>
          </a:p>
        </p:txBody>
      </p:sp>
      <p:pic>
        <p:nvPicPr>
          <p:cNvPr id="1026" name="Picture 2" descr="Exploring-the-Technical-Architecture-Behind-Modern-Language-Models">
            <a:extLst>
              <a:ext uri="{FF2B5EF4-FFF2-40B4-BE49-F238E27FC236}">
                <a16:creationId xmlns:a16="http://schemas.microsoft.com/office/drawing/2014/main" id="{0822C938-4637-EEC5-0945-DE7FAB060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996952"/>
            <a:ext cx="3484190" cy="2891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731791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6937FA-EC33-DA96-0578-45B119538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6FF87-D70B-43F1-8FF9-32E11738B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B8D89-CB0A-828B-04D5-7880056A2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Similaritatea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ntre</a:t>
            </a:r>
            <a:r>
              <a:rPr lang="en-US" dirty="0"/>
              <a:t> </a:t>
            </a:r>
            <a:r>
              <a:rPr lang="en-US" dirty="0" err="1"/>
              <a:t>cuvinte</a:t>
            </a:r>
            <a:endParaRPr lang="en-US" dirty="0"/>
          </a:p>
          <a:p>
            <a:endParaRPr lang="en-US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en-US" sz="2600" dirty="0"/>
              <a:t>s</a:t>
            </a:r>
            <a:r>
              <a:rPr lang="ro-RO" sz="2600" dirty="0"/>
              <a:t>im (pisică, pește)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100" dirty="0"/>
              <a:t>      </a:t>
            </a:r>
            <a:r>
              <a:rPr lang="ro-RO" sz="2100" dirty="0"/>
              <a:t>sim(</a:t>
            </a:r>
            <a:r>
              <a:rPr lang="en-US" sz="2100" dirty="0"/>
              <a:t>[4,1], [3,0]) = (4*3 + 1*0)/(</a:t>
            </a:r>
            <a:r>
              <a:rPr lang="en-US" sz="2100" dirty="0">
                <a:sym typeface="Symbol" panose="05050102010706020507" pitchFamily="18" charset="2"/>
              </a:rPr>
              <a:t>17 * 9)</a:t>
            </a:r>
            <a:r>
              <a:rPr lang="en-US" sz="2100" dirty="0"/>
              <a:t>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12 / (4.12 * 3)= 0.97</a:t>
            </a:r>
          </a:p>
          <a:p>
            <a:r>
              <a:rPr lang="ro-RO" sz="2600" dirty="0"/>
              <a:t>s</a:t>
            </a:r>
            <a:r>
              <a:rPr lang="en-US" sz="2600" dirty="0" err="1"/>
              <a:t>im</a:t>
            </a:r>
            <a:r>
              <a:rPr lang="en-US" sz="2600" dirty="0"/>
              <a:t>(</a:t>
            </a:r>
            <a:r>
              <a:rPr lang="en-US" sz="2600" dirty="0" err="1"/>
              <a:t>pisic</a:t>
            </a:r>
            <a:r>
              <a:rPr lang="ro-RO" sz="2600" dirty="0"/>
              <a:t>ă, ușă) 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600" dirty="0"/>
              <a:t>     </a:t>
            </a:r>
            <a:r>
              <a:rPr lang="ro-RO" sz="2100" dirty="0"/>
              <a:t>sim</a:t>
            </a:r>
            <a:r>
              <a:rPr lang="en-US" sz="2100" dirty="0"/>
              <a:t>([4,1],[0,4]) = (4*0 + 1*4) / (</a:t>
            </a:r>
            <a:r>
              <a:rPr lang="en-US" sz="2100" dirty="0">
                <a:sym typeface="Symbol" panose="05050102010706020507" pitchFamily="18" charset="2"/>
              </a:rPr>
              <a:t>17 * 16</a:t>
            </a:r>
            <a:r>
              <a:rPr lang="en-US" sz="2100" dirty="0"/>
              <a:t>)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4 / (4.12 * 4) = 0.24</a:t>
            </a:r>
            <a:endParaRPr lang="ro-RO" sz="2100" dirty="0"/>
          </a:p>
          <a:p>
            <a:r>
              <a:rPr lang="ro-RO" sz="2600" dirty="0"/>
              <a:t>sim(pește, ușă)</a:t>
            </a:r>
            <a:r>
              <a:rPr lang="en-US" sz="2600" dirty="0"/>
              <a:t> = </a:t>
            </a:r>
          </a:p>
          <a:p>
            <a:pPr marL="0" indent="0">
              <a:buNone/>
              <a:defRPr/>
            </a:pPr>
            <a:r>
              <a:rPr lang="en-US" sz="2600" dirty="0">
                <a:solidFill>
                  <a:schemeClr val="bg1"/>
                </a:solidFill>
              </a:rPr>
              <a:t>     </a:t>
            </a:r>
            <a:r>
              <a:rPr lang="en-US" sz="2100" dirty="0">
                <a:solidFill>
                  <a:schemeClr val="bg1"/>
                </a:solidFill>
              </a:rPr>
              <a:t>sim([3,0],[0,4]) = (3*0 + 0*4) / (</a:t>
            </a:r>
            <a:r>
              <a:rPr lang="en-US" sz="2100" dirty="0">
                <a:solidFill>
                  <a:schemeClr val="bg1"/>
                </a:solidFill>
                <a:sym typeface="Symbol" panose="05050102010706020507" pitchFamily="18" charset="2"/>
              </a:rPr>
              <a:t>9* 16</a:t>
            </a:r>
            <a:r>
              <a:rPr lang="en-US" sz="2100" dirty="0">
                <a:solidFill>
                  <a:schemeClr val="bg1"/>
                </a:solidFill>
              </a:rPr>
              <a:t>) </a:t>
            </a:r>
          </a:p>
          <a:p>
            <a:pPr marL="0" indent="0">
              <a:buNone/>
              <a:defRPr/>
            </a:pPr>
            <a:r>
              <a:rPr lang="en-US" sz="2100" dirty="0">
                <a:solidFill>
                  <a:schemeClr val="bg1"/>
                </a:solidFill>
              </a:rPr>
              <a:t>                               = 0</a:t>
            </a:r>
            <a:endParaRPr lang="en-US" sz="2600" dirty="0">
              <a:solidFill>
                <a:schemeClr val="bg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F8D904-4ED5-349C-98A4-C82B8A8E9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A8FEFF-DF03-EB45-3762-BD7DD25EC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40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CDAD545-E4AC-E15C-AB5C-33F6DFB75FBE}"/>
              </a:ext>
            </a:extLst>
          </p:cNvPr>
          <p:cNvGraphicFramePr>
            <a:graphicFrameLocks noGrp="1"/>
          </p:cNvGraphicFramePr>
          <p:nvPr/>
        </p:nvGraphicFramePr>
        <p:xfrm>
          <a:off x="343134" y="1772816"/>
          <a:ext cx="5400601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610173">
                <a:tc>
                  <a:txBody>
                    <a:bodyPr/>
                    <a:lstStyle/>
                    <a:p>
                      <a:pPr algn="ctr"/>
                      <a:r>
                        <a:rPr lang="ro-RO" sz="1800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Cuvântul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0000FF"/>
                          </a:solidFill>
                        </a:rPr>
                        <a:t>caracterul animalic</a:t>
                      </a:r>
                      <a:r>
                        <a:rPr lang="ro-RO" sz="1800" dirty="0">
                          <a:solidFill>
                            <a:srgbClr val="0000FF"/>
                          </a:solidFill>
                        </a:rPr>
                        <a:t> </a:t>
                      </a:r>
                      <a:endParaRPr 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FF6600"/>
                          </a:solidFill>
                        </a:rPr>
                        <a:t>nivelul tehnologic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Pisică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Pește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167665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5147B585-0971-0D6A-8F21-157269771117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4AC75593-014E-C7BE-904D-CE6F764A2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6DAE9720-7C36-AE04-5FC1-95A5BD279A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3CBC6BBE-C1B0-D0BF-908D-3C04D528AE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F20EFC3-97E3-AE1E-84F0-EC56F0F89581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E651E32-69D7-6507-5545-9BCDFA4645DE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2C709E7-0632-61AA-9607-A03A345E37C1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F4F6B206-A48A-E7B5-D4A5-04284D1FDCB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B49E066-1A4B-9CE0-86C5-AFAC7EC8C828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9052854-5237-7D8C-64E8-F0B58CA9632E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F82A2A6-FBDE-D65D-49C6-C3666E842F26}"/>
              </a:ext>
            </a:extLst>
          </p:cNvPr>
          <p:cNvCxnSpPr/>
          <p:nvPr/>
        </p:nvCxnSpPr>
        <p:spPr bwMode="auto">
          <a:xfrm flipV="1">
            <a:off x="6184302" y="6258261"/>
            <a:ext cx="1849773" cy="20299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C320F06-ED56-A597-5EFF-15380B723002}"/>
              </a:ext>
            </a:extLst>
          </p:cNvPr>
          <p:cNvCxnSpPr>
            <a:cxnSpLocks/>
          </p:cNvCxnSpPr>
          <p:nvPr/>
        </p:nvCxnSpPr>
        <p:spPr bwMode="auto">
          <a:xfrm flipV="1">
            <a:off x="6206114" y="3850837"/>
            <a:ext cx="0" cy="2381571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5239C64-4783-383A-E663-0BF94696E4EE}"/>
              </a:ext>
            </a:extLst>
          </p:cNvPr>
          <p:cNvSpPr/>
          <p:nvPr/>
        </p:nvSpPr>
        <p:spPr bwMode="auto">
          <a:xfrm>
            <a:off x="6218767" y="5355804"/>
            <a:ext cx="789410" cy="912669"/>
          </a:xfrm>
          <a:custGeom>
            <a:avLst/>
            <a:gdLst>
              <a:gd name="connsiteX0" fmla="*/ 0 w 690033"/>
              <a:gd name="connsiteY0" fmla="*/ 0 h 518583"/>
              <a:gd name="connsiteX1" fmla="*/ 459316 w 690033"/>
              <a:gd name="connsiteY1" fmla="*/ 211667 h 518583"/>
              <a:gd name="connsiteX2" fmla="*/ 690033 w 690033"/>
              <a:gd name="connsiteY2" fmla="*/ 518583 h 518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0033" h="518583">
                <a:moveTo>
                  <a:pt x="0" y="0"/>
                </a:moveTo>
                <a:cubicBezTo>
                  <a:pt x="172155" y="62618"/>
                  <a:pt x="344311" y="125237"/>
                  <a:pt x="459316" y="211667"/>
                </a:cubicBezTo>
                <a:cubicBezTo>
                  <a:pt x="574322" y="298098"/>
                  <a:pt x="632177" y="408340"/>
                  <a:pt x="690033" y="518583"/>
                </a:cubicBezTo>
              </a:path>
            </a:pathLst>
          </a:custGeom>
          <a:noFill/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52451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33038-7E8F-CEC5-143B-27EB0B113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53621-18A7-4DF4-BF54-73CCE26AF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D3786-73E6-7F70-1BA2-80A802223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/>
              <a:t>Similaritatea</a:t>
            </a:r>
            <a:r>
              <a:rPr lang="en-US" dirty="0"/>
              <a:t> </a:t>
            </a:r>
            <a:r>
              <a:rPr lang="ro-RO" dirty="0"/>
              <a:t>î</a:t>
            </a:r>
            <a:r>
              <a:rPr lang="en-US" dirty="0" err="1"/>
              <a:t>ntre</a:t>
            </a:r>
            <a:r>
              <a:rPr lang="en-US" dirty="0"/>
              <a:t> </a:t>
            </a:r>
            <a:r>
              <a:rPr lang="en-US" dirty="0" err="1"/>
              <a:t>cuvinte</a:t>
            </a:r>
            <a:endParaRPr lang="en-US" dirty="0"/>
          </a:p>
          <a:p>
            <a:endParaRPr lang="en-US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en-US" sz="2600" dirty="0"/>
              <a:t>s</a:t>
            </a:r>
            <a:r>
              <a:rPr lang="ro-RO" sz="2600" dirty="0"/>
              <a:t>im (pisică, pește)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100" dirty="0"/>
              <a:t>      </a:t>
            </a:r>
            <a:r>
              <a:rPr lang="ro-RO" sz="2100" dirty="0"/>
              <a:t>sim(</a:t>
            </a:r>
            <a:r>
              <a:rPr lang="en-US" sz="2100" dirty="0"/>
              <a:t>[4,1], [3,0]) = (4*3 + 1*0)/(</a:t>
            </a:r>
            <a:r>
              <a:rPr lang="en-US" sz="2100" dirty="0">
                <a:sym typeface="Symbol" panose="05050102010706020507" pitchFamily="18" charset="2"/>
              </a:rPr>
              <a:t>17 * 9)</a:t>
            </a:r>
            <a:r>
              <a:rPr lang="en-US" sz="2100" dirty="0"/>
              <a:t>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12 / (4.12 * 3)= 0.97</a:t>
            </a:r>
          </a:p>
          <a:p>
            <a:r>
              <a:rPr lang="ro-RO" sz="2600" dirty="0"/>
              <a:t>s</a:t>
            </a:r>
            <a:r>
              <a:rPr lang="en-US" sz="2600" dirty="0" err="1"/>
              <a:t>im</a:t>
            </a:r>
            <a:r>
              <a:rPr lang="en-US" sz="2600" dirty="0"/>
              <a:t>(</a:t>
            </a:r>
            <a:r>
              <a:rPr lang="en-US" sz="2600" dirty="0" err="1"/>
              <a:t>pisic</a:t>
            </a:r>
            <a:r>
              <a:rPr lang="ro-RO" sz="2600" dirty="0"/>
              <a:t>ă, ușă) = </a:t>
            </a:r>
            <a:endParaRPr lang="en-US" sz="2600" dirty="0"/>
          </a:p>
          <a:p>
            <a:pPr marL="0" indent="0">
              <a:buNone/>
              <a:defRPr/>
            </a:pPr>
            <a:r>
              <a:rPr lang="en-US" sz="2600" dirty="0"/>
              <a:t>     </a:t>
            </a:r>
            <a:r>
              <a:rPr lang="ro-RO" sz="2100" dirty="0"/>
              <a:t>sim</a:t>
            </a:r>
            <a:r>
              <a:rPr lang="en-US" sz="2100" dirty="0"/>
              <a:t>([4,1],[0,4]) = (4*0 + 1*4) / (</a:t>
            </a:r>
            <a:r>
              <a:rPr lang="en-US" sz="2100" dirty="0">
                <a:sym typeface="Symbol" panose="05050102010706020507" pitchFamily="18" charset="2"/>
              </a:rPr>
              <a:t>17 * 16</a:t>
            </a:r>
            <a:r>
              <a:rPr lang="en-US" sz="2100" dirty="0"/>
              <a:t>)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4 / (4.12 * 4) = 0.24</a:t>
            </a:r>
            <a:endParaRPr lang="ro-RO" sz="2100" dirty="0"/>
          </a:p>
          <a:p>
            <a:r>
              <a:rPr lang="ro-RO" sz="2600" dirty="0"/>
              <a:t>sim(pește, ușă)</a:t>
            </a:r>
            <a:r>
              <a:rPr lang="en-US" sz="2600" dirty="0"/>
              <a:t> = </a:t>
            </a:r>
          </a:p>
          <a:p>
            <a:pPr marL="0" indent="0">
              <a:buNone/>
              <a:defRPr/>
            </a:pPr>
            <a:r>
              <a:rPr lang="en-US" sz="2600" dirty="0"/>
              <a:t>     </a:t>
            </a:r>
            <a:r>
              <a:rPr lang="en-US" sz="2100" dirty="0"/>
              <a:t>sim([3,0],[0,4]) = (3*0 + 0*4) / (</a:t>
            </a:r>
            <a:r>
              <a:rPr lang="en-US" sz="2100" dirty="0">
                <a:sym typeface="Symbol" panose="05050102010706020507" pitchFamily="18" charset="2"/>
              </a:rPr>
              <a:t>9* 16</a:t>
            </a:r>
            <a:r>
              <a:rPr lang="en-US" sz="2100" dirty="0"/>
              <a:t>) </a:t>
            </a:r>
          </a:p>
          <a:p>
            <a:pPr marL="0" indent="0">
              <a:buNone/>
              <a:defRPr/>
            </a:pPr>
            <a:r>
              <a:rPr lang="en-US" sz="2100" dirty="0"/>
              <a:t>                               = 0</a:t>
            </a:r>
            <a:endParaRPr lang="en-US" sz="2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52EFD-B659-FE61-FDF3-CB6C0BD3F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EE8434-FFBA-4D3D-F396-D0E9AA895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41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909F2CD-4F45-6BEE-F231-633303B18670}"/>
              </a:ext>
            </a:extLst>
          </p:cNvPr>
          <p:cNvGraphicFramePr>
            <a:graphicFrameLocks noGrp="1"/>
          </p:cNvGraphicFramePr>
          <p:nvPr/>
        </p:nvGraphicFramePr>
        <p:xfrm>
          <a:off x="343134" y="1772816"/>
          <a:ext cx="5400601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610173">
                <a:tc>
                  <a:txBody>
                    <a:bodyPr/>
                    <a:lstStyle/>
                    <a:p>
                      <a:pPr algn="ctr"/>
                      <a:r>
                        <a:rPr lang="ro-RO" sz="1800" b="1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Cuvântul</a:t>
                      </a:r>
                      <a:endParaRPr lang="en-US" sz="1800" b="1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0000FF"/>
                          </a:solidFill>
                        </a:rPr>
                        <a:t>caracterul animalic</a:t>
                      </a:r>
                      <a:r>
                        <a:rPr lang="ro-RO" sz="1800" dirty="0">
                          <a:solidFill>
                            <a:srgbClr val="0000FF"/>
                          </a:solidFill>
                        </a:rPr>
                        <a:t> </a:t>
                      </a:r>
                      <a:endParaRPr lang="en-US" sz="1800" dirty="0">
                        <a:solidFill>
                          <a:srgbClr val="0000FF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i="1" dirty="0">
                          <a:solidFill>
                            <a:srgbClr val="FF6600"/>
                          </a:solidFill>
                        </a:rPr>
                        <a:t>nivelul tehnologic</a:t>
                      </a:r>
                      <a:endParaRPr lang="en-US" sz="18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Pisică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Pește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en-US" sz="1800" dirty="0">
                        <a:solidFill>
                          <a:srgbClr val="0000FF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rgbClr val="FFA366"/>
                          </a:solidFill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endParaRPr lang="en-US" sz="1800" dirty="0">
                        <a:solidFill>
                          <a:srgbClr val="FFA366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7167665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815E4A29-BADC-F0B0-7EA0-B2351B5FC626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EE490340-5EFD-5302-519A-EA59E71DF0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058F1605-C92F-DF16-137F-A40F31953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821B739A-C5DC-C182-6A2E-53388A03DA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70FEA59-36B8-7E52-8236-FB953F4109D0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4AB91BF5-4129-46C5-CA3C-A4FF7845458A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5349DDB2-4689-B712-EB79-18FA1C59BFDF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0011380E-53CC-B809-70A0-E202813826A6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08190BB-1763-2F5E-2238-02461772F2CE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7BEBE1D-90AB-3A97-B9D1-AAE83BE1CAF2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EE54D52-E09C-1810-601A-D80C5EA9AAE1}"/>
              </a:ext>
            </a:extLst>
          </p:cNvPr>
          <p:cNvCxnSpPr/>
          <p:nvPr/>
        </p:nvCxnSpPr>
        <p:spPr bwMode="auto">
          <a:xfrm flipV="1">
            <a:off x="6184302" y="6258261"/>
            <a:ext cx="1849773" cy="20299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944F3D4-CDD0-4D73-2D49-3202A5C8C9B1}"/>
              </a:ext>
            </a:extLst>
          </p:cNvPr>
          <p:cNvCxnSpPr>
            <a:cxnSpLocks/>
          </p:cNvCxnSpPr>
          <p:nvPr/>
        </p:nvCxnSpPr>
        <p:spPr bwMode="auto">
          <a:xfrm flipV="1">
            <a:off x="6206114" y="3850837"/>
            <a:ext cx="0" cy="2381571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596648E2-E282-6D08-F57A-015563E72E4E}"/>
              </a:ext>
            </a:extLst>
          </p:cNvPr>
          <p:cNvSpPr/>
          <p:nvPr/>
        </p:nvSpPr>
        <p:spPr bwMode="auto">
          <a:xfrm>
            <a:off x="6218767" y="5355804"/>
            <a:ext cx="789410" cy="912669"/>
          </a:xfrm>
          <a:custGeom>
            <a:avLst/>
            <a:gdLst>
              <a:gd name="connsiteX0" fmla="*/ 0 w 690033"/>
              <a:gd name="connsiteY0" fmla="*/ 0 h 518583"/>
              <a:gd name="connsiteX1" fmla="*/ 459316 w 690033"/>
              <a:gd name="connsiteY1" fmla="*/ 211667 h 518583"/>
              <a:gd name="connsiteX2" fmla="*/ 690033 w 690033"/>
              <a:gd name="connsiteY2" fmla="*/ 518583 h 518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90033" h="518583">
                <a:moveTo>
                  <a:pt x="0" y="0"/>
                </a:moveTo>
                <a:cubicBezTo>
                  <a:pt x="172155" y="62618"/>
                  <a:pt x="344311" y="125237"/>
                  <a:pt x="459316" y="211667"/>
                </a:cubicBezTo>
                <a:cubicBezTo>
                  <a:pt x="574322" y="298098"/>
                  <a:pt x="632177" y="408340"/>
                  <a:pt x="690033" y="518583"/>
                </a:cubicBezTo>
              </a:path>
            </a:pathLst>
          </a:custGeom>
          <a:noFill/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38990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42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D69976-0AB8-2FAA-29A3-17B4A7EE6C2E}"/>
              </a:ext>
            </a:extLst>
          </p:cNvPr>
          <p:cNvGraphicFramePr>
            <a:graphicFrameLocks noGrp="1"/>
          </p:cNvGraphicFramePr>
          <p:nvPr/>
        </p:nvGraphicFramePr>
        <p:xfrm>
          <a:off x="783701" y="2280761"/>
          <a:ext cx="540060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278423"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broască 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ușă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broască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66D0BAD5-EAE3-BAA1-D135-6DEFA0555112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8D78F2D2-B268-6F95-6A0C-365D53A79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24DB68F5-69E5-0A91-5F61-E8967A5C0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FDE96D8E-AA2B-D02D-8ACC-E1AD2457D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D6C619D-13D1-7B3E-086E-B43C9315EA1C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E63746-0661-A4BD-3855-FF5617BBB6BC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F7F52037-7622-F508-BD13-6D2A6D94E74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0C5DA064-8DA9-EC49-D810-4A2DF7AE5B7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9ABA7B9-3AE7-F83C-27DF-A9D3BC2B95E5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86B999-4132-836A-CABF-0A847B5C9314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pic>
        <p:nvPicPr>
          <p:cNvPr id="9" name="Picture 8" descr="Frog Clipart Images – Browse 16,575 ...">
            <a:extLst>
              <a:ext uri="{FF2B5EF4-FFF2-40B4-BE49-F238E27FC236}">
                <a16:creationId xmlns:a16="http://schemas.microsoft.com/office/drawing/2014/main" id="{7B4DD1BA-DFC5-AD1E-EDCB-034CC11B8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258" y="473287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20957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ro-RO" sz="2600" dirty="0"/>
              <a:t>sim(broască, broască) = 1</a:t>
            </a:r>
          </a:p>
          <a:p>
            <a:r>
              <a:rPr lang="ro-RO" sz="2600" dirty="0"/>
              <a:t>sim(broască, ușă)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</a:pPr>
            <a:r>
              <a:rPr lang="en-US" sz="2600" dirty="0"/>
              <a:t>   </a:t>
            </a:r>
            <a:r>
              <a:rPr lang="ro-RO" sz="2600" dirty="0"/>
              <a:t>sim(</a:t>
            </a:r>
            <a:r>
              <a:rPr lang="en-US" sz="2600" dirty="0"/>
              <a:t>[</a:t>
            </a:r>
            <a:r>
              <a:rPr lang="ro-RO" sz="2600" dirty="0"/>
              <a:t>2</a:t>
            </a:r>
            <a:r>
              <a:rPr lang="en-US" sz="2600" dirty="0"/>
              <a:t>,</a:t>
            </a:r>
            <a:r>
              <a:rPr lang="ro-RO" sz="2600" dirty="0"/>
              <a:t>2</a:t>
            </a:r>
            <a:r>
              <a:rPr lang="en-US" sz="2600" dirty="0"/>
              <a:t>], [</a:t>
            </a:r>
            <a:r>
              <a:rPr lang="ro-RO" sz="2600" dirty="0"/>
              <a:t>0</a:t>
            </a:r>
            <a:r>
              <a:rPr lang="en-US" sz="2600" dirty="0"/>
              <a:t>,</a:t>
            </a:r>
            <a:r>
              <a:rPr lang="ro-RO" sz="2600" dirty="0"/>
              <a:t>4</a:t>
            </a:r>
            <a:r>
              <a:rPr lang="en-US" sz="2600" dirty="0"/>
              <a:t>]) = </a:t>
            </a:r>
          </a:p>
          <a:p>
            <a:pPr marL="0" indent="0">
              <a:buNone/>
            </a:pPr>
            <a:r>
              <a:rPr lang="en-US" sz="2600" dirty="0"/>
              <a:t>   </a:t>
            </a:r>
            <a:r>
              <a:rPr lang="ro-RO" sz="2600" dirty="0"/>
              <a:t>(2</a:t>
            </a:r>
            <a:r>
              <a:rPr lang="en-US" sz="2600" dirty="0"/>
              <a:t>*</a:t>
            </a:r>
            <a:r>
              <a:rPr lang="ro-RO" sz="2600" dirty="0"/>
              <a:t>0</a:t>
            </a:r>
            <a:r>
              <a:rPr lang="en-US" sz="2600" dirty="0"/>
              <a:t> + </a:t>
            </a:r>
            <a:r>
              <a:rPr lang="ro-RO" sz="2600" dirty="0"/>
              <a:t>2</a:t>
            </a:r>
            <a:r>
              <a:rPr lang="en-US" sz="2600" dirty="0"/>
              <a:t>*</a:t>
            </a:r>
            <a:r>
              <a:rPr lang="ro-RO" sz="2600" dirty="0"/>
              <a:t>4) / </a:t>
            </a:r>
            <a:r>
              <a:rPr lang="en-US" sz="2600" dirty="0"/>
              <a:t>(</a:t>
            </a:r>
            <a:r>
              <a:rPr lang="ro-RO" sz="2600" dirty="0">
                <a:sym typeface="Symbol" panose="05050102010706020507" pitchFamily="18" charset="2"/>
              </a:rPr>
              <a:t></a:t>
            </a:r>
            <a:r>
              <a:rPr lang="en-US" sz="2600" dirty="0">
                <a:sym typeface="Symbol" panose="05050102010706020507" pitchFamily="18" charset="2"/>
              </a:rPr>
              <a:t>8 * </a:t>
            </a:r>
            <a:r>
              <a:rPr lang="ro-RO" sz="2600" dirty="0">
                <a:sym typeface="Symbol" panose="05050102010706020507" pitchFamily="18" charset="2"/>
              </a:rPr>
              <a:t></a:t>
            </a:r>
            <a:r>
              <a:rPr lang="en-US" sz="2600" dirty="0">
                <a:sym typeface="Symbol" panose="05050102010706020507" pitchFamily="18" charset="2"/>
              </a:rPr>
              <a:t>16)</a:t>
            </a:r>
            <a:r>
              <a:rPr lang="en-US" sz="2600" dirty="0"/>
              <a:t> = </a:t>
            </a:r>
            <a:endParaRPr lang="ro-RO" sz="2600" dirty="0"/>
          </a:p>
          <a:p>
            <a:pPr marL="0" indent="0">
              <a:buNone/>
            </a:pPr>
            <a:r>
              <a:rPr lang="en-US" sz="2600" dirty="0"/>
              <a:t>   0.7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43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D69976-0AB8-2FAA-29A3-17B4A7EE6C2E}"/>
              </a:ext>
            </a:extLst>
          </p:cNvPr>
          <p:cNvGraphicFramePr>
            <a:graphicFrameLocks noGrp="1"/>
          </p:cNvGraphicFramePr>
          <p:nvPr/>
        </p:nvGraphicFramePr>
        <p:xfrm>
          <a:off x="783701" y="2280761"/>
          <a:ext cx="540060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278423"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broască 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ușă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broască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66D0BAD5-EAE3-BAA1-D135-6DEFA0555112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8D78F2D2-B268-6F95-6A0C-365D53A79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24DB68F5-69E5-0A91-5F61-E8967A5C0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FDE96D8E-AA2B-D02D-8ACC-E1AD2457D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D6C619D-13D1-7B3E-086E-B43C9315EA1C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E63746-0661-A4BD-3855-FF5617BBB6BC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F7F52037-7622-F508-BD13-6D2A6D94E74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0C5DA064-8DA9-EC49-D810-4A2DF7AE5B7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9ABA7B9-3AE7-F83C-27DF-A9D3BC2B95E5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86B999-4132-836A-CABF-0A847B5C9314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pic>
        <p:nvPicPr>
          <p:cNvPr id="9" name="Picture 8" descr="Frog Clipart Images – Browse 16,575 ...">
            <a:extLst>
              <a:ext uri="{FF2B5EF4-FFF2-40B4-BE49-F238E27FC236}">
                <a16:creationId xmlns:a16="http://schemas.microsoft.com/office/drawing/2014/main" id="{7B4DD1BA-DFC5-AD1E-EDCB-034CC11B8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258" y="473287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633916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ro-RO" sz="2600" dirty="0"/>
              <a:t>sim(broască, broască) = 1</a:t>
            </a:r>
          </a:p>
          <a:p>
            <a:r>
              <a:rPr lang="ro-RO" sz="2600" dirty="0"/>
              <a:t>sim(broască, ușă)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</a:pPr>
            <a:r>
              <a:rPr lang="en-US" sz="2600" dirty="0"/>
              <a:t>   </a:t>
            </a:r>
            <a:r>
              <a:rPr lang="ro-RO" sz="2600" dirty="0"/>
              <a:t>sim(</a:t>
            </a:r>
            <a:r>
              <a:rPr lang="en-US" sz="2600" dirty="0"/>
              <a:t>[</a:t>
            </a:r>
            <a:r>
              <a:rPr lang="ro-RO" sz="2600" dirty="0"/>
              <a:t>2</a:t>
            </a:r>
            <a:r>
              <a:rPr lang="en-US" sz="2600" dirty="0"/>
              <a:t>,</a:t>
            </a:r>
            <a:r>
              <a:rPr lang="ro-RO" sz="2600" dirty="0"/>
              <a:t>2</a:t>
            </a:r>
            <a:r>
              <a:rPr lang="en-US" sz="2600" dirty="0"/>
              <a:t>], [</a:t>
            </a:r>
            <a:r>
              <a:rPr lang="ro-RO" sz="2600" dirty="0"/>
              <a:t>0</a:t>
            </a:r>
            <a:r>
              <a:rPr lang="en-US" sz="2600" dirty="0"/>
              <a:t>,</a:t>
            </a:r>
            <a:r>
              <a:rPr lang="ro-RO" sz="2600" dirty="0"/>
              <a:t>4</a:t>
            </a:r>
            <a:r>
              <a:rPr lang="en-US" sz="2600" dirty="0"/>
              <a:t>]) = </a:t>
            </a:r>
          </a:p>
          <a:p>
            <a:pPr marL="0" indent="0">
              <a:buNone/>
            </a:pPr>
            <a:r>
              <a:rPr lang="en-US" sz="2600" dirty="0"/>
              <a:t>   </a:t>
            </a:r>
            <a:r>
              <a:rPr lang="ro-RO" sz="2600" dirty="0"/>
              <a:t>(2</a:t>
            </a:r>
            <a:r>
              <a:rPr lang="en-US" sz="2600" dirty="0"/>
              <a:t>*</a:t>
            </a:r>
            <a:r>
              <a:rPr lang="ro-RO" sz="2600" dirty="0"/>
              <a:t>0</a:t>
            </a:r>
            <a:r>
              <a:rPr lang="en-US" sz="2600" dirty="0"/>
              <a:t> + </a:t>
            </a:r>
            <a:r>
              <a:rPr lang="ro-RO" sz="2600" dirty="0"/>
              <a:t>2</a:t>
            </a:r>
            <a:r>
              <a:rPr lang="en-US" sz="2600" dirty="0"/>
              <a:t>*</a:t>
            </a:r>
            <a:r>
              <a:rPr lang="ro-RO" sz="2600" dirty="0"/>
              <a:t>4) / </a:t>
            </a:r>
            <a:r>
              <a:rPr lang="en-US" sz="2600" dirty="0"/>
              <a:t>(</a:t>
            </a:r>
            <a:r>
              <a:rPr lang="ro-RO" sz="2600" dirty="0">
                <a:sym typeface="Symbol" panose="05050102010706020507" pitchFamily="18" charset="2"/>
              </a:rPr>
              <a:t></a:t>
            </a:r>
            <a:r>
              <a:rPr lang="en-US" sz="2600" dirty="0">
                <a:sym typeface="Symbol" panose="05050102010706020507" pitchFamily="18" charset="2"/>
              </a:rPr>
              <a:t>8 * </a:t>
            </a:r>
            <a:r>
              <a:rPr lang="ro-RO" sz="2600" dirty="0">
                <a:sym typeface="Symbol" panose="05050102010706020507" pitchFamily="18" charset="2"/>
              </a:rPr>
              <a:t></a:t>
            </a:r>
            <a:r>
              <a:rPr lang="en-US" sz="2600" dirty="0">
                <a:sym typeface="Symbol" panose="05050102010706020507" pitchFamily="18" charset="2"/>
              </a:rPr>
              <a:t>16)</a:t>
            </a:r>
            <a:r>
              <a:rPr lang="en-US" sz="2600" dirty="0"/>
              <a:t> = </a:t>
            </a:r>
            <a:endParaRPr lang="ro-RO" sz="2600" dirty="0"/>
          </a:p>
          <a:p>
            <a:pPr marL="0" indent="0">
              <a:buNone/>
            </a:pPr>
            <a:r>
              <a:rPr lang="en-US" sz="2600" dirty="0"/>
              <a:t>   0.7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44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D69976-0AB8-2FAA-29A3-17B4A7EE6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3012338"/>
              </p:ext>
            </p:extLst>
          </p:nvPr>
        </p:nvGraphicFramePr>
        <p:xfrm>
          <a:off x="783701" y="2280761"/>
          <a:ext cx="540060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278423"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broască 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ușă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broască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255613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66D0BAD5-EAE3-BAA1-D135-6DEFA0555112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8D78F2D2-B268-6F95-6A0C-365D53A79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24DB68F5-69E5-0A91-5F61-E8967A5C0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FDE96D8E-AA2B-D02D-8ACC-E1AD2457D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D6C619D-13D1-7B3E-086E-B43C9315EA1C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E63746-0661-A4BD-3855-FF5617BBB6BC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F7F52037-7622-F508-BD13-6D2A6D94E74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0C5DA064-8DA9-EC49-D810-4A2DF7AE5B7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9ABA7B9-3AE7-F83C-27DF-A9D3BC2B95E5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86B999-4132-836A-CABF-0A847B5C9314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pic>
        <p:nvPicPr>
          <p:cNvPr id="9" name="Picture 8" descr="Frog Clipart Images – Browse 16,575 ...">
            <a:extLst>
              <a:ext uri="{FF2B5EF4-FFF2-40B4-BE49-F238E27FC236}">
                <a16:creationId xmlns:a16="http://schemas.microsoft.com/office/drawing/2014/main" id="{7B4DD1BA-DFC5-AD1E-EDCB-034CC11B8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258" y="473287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055665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ro-RO" sz="2600" dirty="0"/>
              <a:t>broască = 1</a:t>
            </a:r>
            <a:r>
              <a:rPr lang="en-US" sz="2600" dirty="0"/>
              <a:t>.0</a:t>
            </a:r>
            <a:r>
              <a:rPr lang="ro-RO" sz="2600" dirty="0"/>
              <a:t> * broască + </a:t>
            </a:r>
            <a:r>
              <a:rPr lang="en-US" sz="2600" dirty="0"/>
              <a:t>0.7</a:t>
            </a:r>
            <a:r>
              <a:rPr lang="ro-RO" sz="2600" dirty="0"/>
              <a:t> * ușă</a:t>
            </a:r>
            <a:endParaRPr lang="en-US" sz="2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45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D69976-0AB8-2FAA-29A3-17B4A7EE6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1014085"/>
              </p:ext>
            </p:extLst>
          </p:nvPr>
        </p:nvGraphicFramePr>
        <p:xfrm>
          <a:off x="783701" y="2280761"/>
          <a:ext cx="540060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278423"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broască 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ușă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broască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ușă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0.7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409009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46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D69976-0AB8-2FAA-29A3-17B4A7EE6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547332"/>
              </p:ext>
            </p:extLst>
          </p:nvPr>
        </p:nvGraphicFramePr>
        <p:xfrm>
          <a:off x="783701" y="2280761"/>
          <a:ext cx="540060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278423"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Broască 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Maimuță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Broască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Maimuță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66D0BAD5-EAE3-BAA1-D135-6DEFA0555112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8D78F2D2-B268-6F95-6A0C-365D53A79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24DB68F5-69E5-0A91-5F61-E8967A5C0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FDE96D8E-AA2B-D02D-8ACC-E1AD2457D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D6C619D-13D1-7B3E-086E-B43C9315EA1C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E63746-0661-A4BD-3855-FF5617BBB6BC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F7F52037-7622-F508-BD13-6D2A6D94E74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0C5DA064-8DA9-EC49-D810-4A2DF7AE5B7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9ABA7B9-3AE7-F83C-27DF-A9D3BC2B95E5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86B999-4132-836A-CABF-0A847B5C9314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pic>
        <p:nvPicPr>
          <p:cNvPr id="9" name="Picture 8" descr="Frog Clipart Images – Browse 16,575 ...">
            <a:extLst>
              <a:ext uri="{FF2B5EF4-FFF2-40B4-BE49-F238E27FC236}">
                <a16:creationId xmlns:a16="http://schemas.microsoft.com/office/drawing/2014/main" id="{7B4DD1BA-DFC5-AD1E-EDCB-034CC11B8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258" y="473287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Monkey Clipart Images - Free Download on Freepik">
            <a:extLst>
              <a:ext uri="{FF2B5EF4-FFF2-40B4-BE49-F238E27FC236}">
                <a16:creationId xmlns:a16="http://schemas.microsoft.com/office/drawing/2014/main" id="{845431A5-48E2-4DCE-4308-7D3568BC3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1786" y="4264619"/>
            <a:ext cx="405995" cy="36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153710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ro-RO" sz="2600" dirty="0"/>
              <a:t>sim(broască, broască) = 1</a:t>
            </a:r>
          </a:p>
          <a:p>
            <a:r>
              <a:rPr lang="ro-RO" sz="2600" dirty="0"/>
              <a:t>sim(broască, maimuță)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ro-RO" sz="2600" dirty="0"/>
              <a:t>sim(</a:t>
            </a:r>
            <a:r>
              <a:rPr lang="en-US" sz="2600" dirty="0"/>
              <a:t>[</a:t>
            </a:r>
            <a:r>
              <a:rPr lang="ro-RO" sz="2600" dirty="0"/>
              <a:t>2</a:t>
            </a:r>
            <a:r>
              <a:rPr lang="en-US" sz="2600" dirty="0"/>
              <a:t>,</a:t>
            </a:r>
            <a:r>
              <a:rPr lang="ro-RO" sz="2600" dirty="0"/>
              <a:t>2</a:t>
            </a:r>
            <a:r>
              <a:rPr lang="en-US" sz="2600" dirty="0"/>
              <a:t>], [2,</a:t>
            </a:r>
            <a:r>
              <a:rPr lang="ro-RO" sz="2600" dirty="0"/>
              <a:t>3</a:t>
            </a:r>
            <a:r>
              <a:rPr lang="en-US" sz="2600" dirty="0"/>
              <a:t>]) =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ro-RO" sz="2600" dirty="0"/>
              <a:t>(2</a:t>
            </a:r>
            <a:r>
              <a:rPr lang="en-US" sz="2600" dirty="0"/>
              <a:t>*2 + </a:t>
            </a:r>
            <a:r>
              <a:rPr lang="ro-RO" sz="2600" dirty="0"/>
              <a:t>2</a:t>
            </a:r>
            <a:r>
              <a:rPr lang="en-US" sz="2600" dirty="0"/>
              <a:t>*</a:t>
            </a:r>
            <a:r>
              <a:rPr lang="ro-RO" sz="2600" dirty="0"/>
              <a:t>3) / </a:t>
            </a:r>
            <a:r>
              <a:rPr lang="en-US" sz="2600" dirty="0"/>
              <a:t>(</a:t>
            </a:r>
            <a:r>
              <a:rPr lang="ro-RO" sz="2600" dirty="0">
                <a:sym typeface="Symbol" panose="05050102010706020507" pitchFamily="18" charset="2"/>
              </a:rPr>
              <a:t></a:t>
            </a:r>
            <a:r>
              <a:rPr lang="en-US" sz="2600" dirty="0">
                <a:sym typeface="Symbol" panose="05050102010706020507" pitchFamily="18" charset="2"/>
              </a:rPr>
              <a:t>8 * </a:t>
            </a:r>
            <a:r>
              <a:rPr lang="ro-RO" sz="2600" dirty="0">
                <a:sym typeface="Symbol" panose="05050102010706020507" pitchFamily="18" charset="2"/>
              </a:rPr>
              <a:t></a:t>
            </a:r>
            <a:r>
              <a:rPr lang="en-US" sz="2600" dirty="0">
                <a:sym typeface="Symbol" panose="05050102010706020507" pitchFamily="18" charset="2"/>
              </a:rPr>
              <a:t>13)</a:t>
            </a:r>
            <a:r>
              <a:rPr lang="en-US" sz="2600" dirty="0"/>
              <a:t> = </a:t>
            </a:r>
            <a:endParaRPr lang="ro-RO" sz="2600" dirty="0"/>
          </a:p>
          <a:p>
            <a:pPr marL="0" indent="0">
              <a:buNone/>
            </a:pPr>
            <a:r>
              <a:rPr lang="ro-RO" sz="2600" dirty="0"/>
              <a:t>	12 /</a:t>
            </a:r>
            <a:r>
              <a:rPr lang="ro-RO" sz="2600" dirty="0">
                <a:sym typeface="Symbol" panose="05050102010706020507" pitchFamily="18" charset="2"/>
              </a:rPr>
              <a:t>2 = </a:t>
            </a:r>
            <a:r>
              <a:rPr lang="en-US" sz="2600" dirty="0">
                <a:sym typeface="Symbol" panose="05050102010706020507" pitchFamily="18" charset="2"/>
              </a:rPr>
              <a:t>0.9</a:t>
            </a:r>
            <a:endParaRPr lang="en-US" sz="2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47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D69976-0AB8-2FAA-29A3-17B4A7EE6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574587"/>
              </p:ext>
            </p:extLst>
          </p:nvPr>
        </p:nvGraphicFramePr>
        <p:xfrm>
          <a:off x="783701" y="2280761"/>
          <a:ext cx="540060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278423"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Broască 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Maimuță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Broască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Maimuță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66D0BAD5-EAE3-BAA1-D135-6DEFA0555112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8D78F2D2-B268-6F95-6A0C-365D53A79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24DB68F5-69E5-0A91-5F61-E8967A5C0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FDE96D8E-AA2B-D02D-8ACC-E1AD2457D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D6C619D-13D1-7B3E-086E-B43C9315EA1C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E63746-0661-A4BD-3855-FF5617BBB6BC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F7F52037-7622-F508-BD13-6D2A6D94E74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0C5DA064-8DA9-EC49-D810-4A2DF7AE5B7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9ABA7B9-3AE7-F83C-27DF-A9D3BC2B95E5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86B999-4132-836A-CABF-0A847B5C9314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pic>
        <p:nvPicPr>
          <p:cNvPr id="9" name="Picture 8" descr="Frog Clipart Images – Browse 16,575 ...">
            <a:extLst>
              <a:ext uri="{FF2B5EF4-FFF2-40B4-BE49-F238E27FC236}">
                <a16:creationId xmlns:a16="http://schemas.microsoft.com/office/drawing/2014/main" id="{7B4DD1BA-DFC5-AD1E-EDCB-034CC11B8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258" y="473287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Monkey Clipart Images - Free Download on Freepik">
            <a:extLst>
              <a:ext uri="{FF2B5EF4-FFF2-40B4-BE49-F238E27FC236}">
                <a16:creationId xmlns:a16="http://schemas.microsoft.com/office/drawing/2014/main" id="{14EE8B84-0055-8BB8-F92E-E0F813E48D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1001" y="4301899"/>
            <a:ext cx="405995" cy="36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32834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ro-RO" sz="2600" dirty="0"/>
              <a:t>sim(broască, broască) = 1</a:t>
            </a:r>
          </a:p>
          <a:p>
            <a:r>
              <a:rPr lang="ro-RO" sz="2600" dirty="0"/>
              <a:t>sim(broască, maimuță)</a:t>
            </a:r>
            <a:r>
              <a:rPr lang="en-US" sz="2600" dirty="0"/>
              <a:t> </a:t>
            </a:r>
            <a:r>
              <a:rPr lang="ro-RO" sz="2600" dirty="0"/>
              <a:t>= </a:t>
            </a:r>
            <a:endParaRPr lang="en-US" sz="2600" dirty="0"/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ro-RO" sz="2600" dirty="0"/>
              <a:t>sim(</a:t>
            </a:r>
            <a:r>
              <a:rPr lang="en-US" sz="2600" dirty="0"/>
              <a:t>[</a:t>
            </a:r>
            <a:r>
              <a:rPr lang="ro-RO" sz="2600" dirty="0"/>
              <a:t>2</a:t>
            </a:r>
            <a:r>
              <a:rPr lang="en-US" sz="2600" dirty="0"/>
              <a:t>,</a:t>
            </a:r>
            <a:r>
              <a:rPr lang="ro-RO" sz="2600" dirty="0"/>
              <a:t>2</a:t>
            </a:r>
            <a:r>
              <a:rPr lang="en-US" sz="2600" dirty="0"/>
              <a:t>], [2,</a:t>
            </a:r>
            <a:r>
              <a:rPr lang="ro-RO" sz="2600" dirty="0"/>
              <a:t>3</a:t>
            </a:r>
            <a:r>
              <a:rPr lang="en-US" sz="2600" dirty="0"/>
              <a:t>]) = </a:t>
            </a:r>
          </a:p>
          <a:p>
            <a:pPr marL="0" indent="0">
              <a:buNone/>
            </a:pPr>
            <a:r>
              <a:rPr lang="en-US" sz="2600" dirty="0"/>
              <a:t>	</a:t>
            </a:r>
            <a:r>
              <a:rPr lang="ro-RO" sz="2600" dirty="0"/>
              <a:t>(2</a:t>
            </a:r>
            <a:r>
              <a:rPr lang="en-US" sz="2600" dirty="0"/>
              <a:t>*2 + </a:t>
            </a:r>
            <a:r>
              <a:rPr lang="ro-RO" sz="2600" dirty="0"/>
              <a:t>2</a:t>
            </a:r>
            <a:r>
              <a:rPr lang="en-US" sz="2600" dirty="0"/>
              <a:t>*</a:t>
            </a:r>
            <a:r>
              <a:rPr lang="ro-RO" sz="2600" dirty="0"/>
              <a:t>3) / </a:t>
            </a:r>
            <a:r>
              <a:rPr lang="en-US" sz="2600" dirty="0"/>
              <a:t>(</a:t>
            </a:r>
            <a:r>
              <a:rPr lang="ro-RO" sz="2600" dirty="0">
                <a:sym typeface="Symbol" panose="05050102010706020507" pitchFamily="18" charset="2"/>
              </a:rPr>
              <a:t></a:t>
            </a:r>
            <a:r>
              <a:rPr lang="en-US" sz="2600" dirty="0">
                <a:sym typeface="Symbol" panose="05050102010706020507" pitchFamily="18" charset="2"/>
              </a:rPr>
              <a:t>8 * </a:t>
            </a:r>
            <a:r>
              <a:rPr lang="ro-RO" sz="2600" dirty="0">
                <a:sym typeface="Symbol" panose="05050102010706020507" pitchFamily="18" charset="2"/>
              </a:rPr>
              <a:t></a:t>
            </a:r>
            <a:r>
              <a:rPr lang="en-US" sz="2600" dirty="0">
                <a:sym typeface="Symbol" panose="05050102010706020507" pitchFamily="18" charset="2"/>
              </a:rPr>
              <a:t>13)</a:t>
            </a:r>
            <a:r>
              <a:rPr lang="en-US" sz="2600" dirty="0"/>
              <a:t> = </a:t>
            </a:r>
            <a:endParaRPr lang="ro-RO" sz="2600" dirty="0"/>
          </a:p>
          <a:p>
            <a:pPr marL="0" indent="0">
              <a:buNone/>
            </a:pPr>
            <a:r>
              <a:rPr lang="ro-RO" sz="2600" dirty="0"/>
              <a:t>	12 /</a:t>
            </a:r>
            <a:r>
              <a:rPr lang="ro-RO" sz="2600" dirty="0">
                <a:sym typeface="Symbol" panose="05050102010706020507" pitchFamily="18" charset="2"/>
              </a:rPr>
              <a:t>2 = </a:t>
            </a:r>
            <a:r>
              <a:rPr lang="en-US" sz="2600" dirty="0">
                <a:sym typeface="Symbol" panose="05050102010706020507" pitchFamily="18" charset="2"/>
              </a:rPr>
              <a:t>0.9</a:t>
            </a:r>
            <a:endParaRPr lang="en-US" sz="2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48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D69976-0AB8-2FAA-29A3-17B4A7EE6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964848"/>
              </p:ext>
            </p:extLst>
          </p:nvPr>
        </p:nvGraphicFramePr>
        <p:xfrm>
          <a:off x="783701" y="2280761"/>
          <a:ext cx="540060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278423"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Broască 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Maimuță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Broască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Maimuță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</a:tbl>
          </a:graphicData>
        </a:graphic>
      </p:graphicFrame>
      <p:graphicFrame>
        <p:nvGraphicFramePr>
          <p:cNvPr id="7" name="Content Placeholder 15">
            <a:extLst>
              <a:ext uri="{FF2B5EF4-FFF2-40B4-BE49-F238E27FC236}">
                <a16:creationId xmlns:a16="http://schemas.microsoft.com/office/drawing/2014/main" id="{66D0BAD5-EAE3-BAA1-D135-6DEFA0555112}"/>
              </a:ext>
            </a:extLst>
          </p:cNvPr>
          <p:cNvGraphicFramePr>
            <a:graphicFrameLocks/>
          </p:cNvGraphicFramePr>
          <p:nvPr/>
        </p:nvGraphicFramePr>
        <p:xfrm>
          <a:off x="6184302" y="3861048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8" name="Picture 4" descr="Door Clip Art Free PNG Image｜Illustoon">
            <a:extLst>
              <a:ext uri="{FF2B5EF4-FFF2-40B4-BE49-F238E27FC236}">
                <a16:creationId xmlns:a16="http://schemas.microsoft.com/office/drawing/2014/main" id="{8D78F2D2-B268-6F95-6A0C-365D53A793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5961" y="361299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0" descr="Fish Clip Art 18 Colorful Fish Included ...">
            <a:extLst>
              <a:ext uri="{FF2B5EF4-FFF2-40B4-BE49-F238E27FC236}">
                <a16:creationId xmlns:a16="http://schemas.microsoft.com/office/drawing/2014/main" id="{24DB68F5-69E5-0A91-5F61-E8967A5C02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4278" y="6034227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4" descr="100,000 Cat clipart Vector Images ...">
            <a:extLst>
              <a:ext uri="{FF2B5EF4-FFF2-40B4-BE49-F238E27FC236}">
                <a16:creationId xmlns:a16="http://schemas.microsoft.com/office/drawing/2014/main" id="{FDE96D8E-AA2B-D02D-8ACC-E1AD2457D9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7" y="537295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D6C619D-13D1-7B3E-086E-B43C9315EA1C}"/>
              </a:ext>
            </a:extLst>
          </p:cNvPr>
          <p:cNvGrpSpPr/>
          <p:nvPr/>
        </p:nvGrpSpPr>
        <p:grpSpPr>
          <a:xfrm>
            <a:off x="5714494" y="3510176"/>
            <a:ext cx="3322002" cy="3169123"/>
            <a:chOff x="1077855" y="3201195"/>
            <a:chExt cx="3322002" cy="316912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6E63746-0661-A4BD-3855-FF5617BBB6BC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F7F52037-7622-F508-BD13-6D2A6D94E748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0C5DA064-8DA9-EC49-D810-4A2DF7AE5B7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9ABA7B9-3AE7-F83C-27DF-A9D3BC2B95E5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B86B999-4132-836A-CABF-0A847B5C9314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pic>
        <p:nvPicPr>
          <p:cNvPr id="9" name="Picture 8" descr="Frog Clipart Images – Browse 16,575 ...">
            <a:extLst>
              <a:ext uri="{FF2B5EF4-FFF2-40B4-BE49-F238E27FC236}">
                <a16:creationId xmlns:a16="http://schemas.microsoft.com/office/drawing/2014/main" id="{7B4DD1BA-DFC5-AD1E-EDCB-034CC11B8F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258" y="473287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Monkey Clipart Images - Free Download on Freepik">
            <a:extLst>
              <a:ext uri="{FF2B5EF4-FFF2-40B4-BE49-F238E27FC236}">
                <a16:creationId xmlns:a16="http://schemas.microsoft.com/office/drawing/2014/main" id="{9AE0E124-D96F-A332-D011-4238F4AB95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0520" y="4285884"/>
            <a:ext cx="405995" cy="36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623004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endParaRPr lang="ro-RO" dirty="0"/>
          </a:p>
          <a:p>
            <a:endParaRPr lang="ro-RO" dirty="0"/>
          </a:p>
          <a:p>
            <a:endParaRPr lang="ro-RO" dirty="0"/>
          </a:p>
          <a:p>
            <a:r>
              <a:rPr lang="ro-RO" dirty="0"/>
              <a:t>broască = 1</a:t>
            </a:r>
            <a:r>
              <a:rPr lang="en-US" dirty="0"/>
              <a:t>.0</a:t>
            </a:r>
            <a:r>
              <a:rPr lang="ro-RO" dirty="0"/>
              <a:t> * broască +</a:t>
            </a:r>
            <a:r>
              <a:rPr lang="en-US" dirty="0"/>
              <a:t> 0.9 </a:t>
            </a:r>
            <a:r>
              <a:rPr lang="ro-RO" dirty="0"/>
              <a:t>* maimuță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49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AD69976-0AB8-2FAA-29A3-17B4A7EE6C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9052209"/>
              </p:ext>
            </p:extLst>
          </p:nvPr>
        </p:nvGraphicFramePr>
        <p:xfrm>
          <a:off x="783701" y="2280761"/>
          <a:ext cx="540060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201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74600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854393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278423">
                <a:tc>
                  <a:txBody>
                    <a:bodyPr/>
                    <a:lstStyle/>
                    <a:p>
                      <a:pPr algn="ctr"/>
                      <a:endParaRPr lang="en-US" sz="1800" b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broască 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800" b="0" dirty="0">
                          <a:solidFill>
                            <a:schemeClr val="tx1"/>
                          </a:solidFill>
                        </a:rPr>
                        <a:t>Maimuță</a:t>
                      </a:r>
                      <a:endParaRPr lang="en-US" sz="18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Broască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48670"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Maimuță</a:t>
                      </a:r>
                      <a:endParaRPr lang="en-US" sz="18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.0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1294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886527-BF70-AE3F-B141-1CBFFD4B2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CCE98-A48D-A53D-30E2-4A129173F1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Procesarea</a:t>
            </a:r>
            <a:r>
              <a:rPr lang="en-US" dirty="0"/>
              <a:t> </a:t>
            </a:r>
            <a:r>
              <a:rPr lang="en-US" dirty="0" err="1"/>
              <a:t>textelor</a:t>
            </a:r>
            <a:r>
              <a:rPr lang="en-US" dirty="0"/>
              <a:t>/</a:t>
            </a:r>
            <a:r>
              <a:rPr lang="en-US" dirty="0" err="1"/>
              <a:t>limbajelor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B4970D-71A8-F1B8-E4DD-A67CBB848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  <a:p>
            <a:pPr lvl="1"/>
            <a:r>
              <a:rPr lang="en-US" b="1" dirty="0" err="1"/>
              <a:t>Tokenisation</a:t>
            </a:r>
            <a:endParaRPr lang="en-US" b="1" dirty="0"/>
          </a:p>
          <a:p>
            <a:pPr lvl="1"/>
            <a:r>
              <a:rPr lang="en-US" dirty="0"/>
              <a:t>Embeddings</a:t>
            </a:r>
          </a:p>
          <a:p>
            <a:pPr lvl="1"/>
            <a:r>
              <a:rPr lang="en-US" dirty="0"/>
              <a:t>Transformer &amp; Self-attention mechanism</a:t>
            </a:r>
          </a:p>
          <a:p>
            <a:pPr lvl="1"/>
            <a:r>
              <a:rPr lang="en-US" dirty="0"/>
              <a:t>Feed-forward network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033227-25BA-A893-019C-EEE125D1D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1ABB2E-2C6C-C86C-7DB2-7FDFCFE67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5</a:t>
            </a:fld>
            <a:endParaRPr lang="en-GB" altLang="en-US"/>
          </a:p>
        </p:txBody>
      </p:sp>
      <p:pic>
        <p:nvPicPr>
          <p:cNvPr id="1026" name="Picture 2" descr="Exploring-the-Technical-Architecture-Behind-Modern-Language-Models">
            <a:extLst>
              <a:ext uri="{FF2B5EF4-FFF2-40B4-BE49-F238E27FC236}">
                <a16:creationId xmlns:a16="http://schemas.microsoft.com/office/drawing/2014/main" id="{346F33AE-A425-B786-CB55-56682BF5A1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996952"/>
            <a:ext cx="3484190" cy="2891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5411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ro-RO" dirty="0"/>
          </a:p>
          <a:p>
            <a:pPr marL="457200" lvl="1" indent="0">
              <a:buNone/>
            </a:pPr>
            <a:r>
              <a:rPr lang="en-US" dirty="0"/>
              <a:t>b</a:t>
            </a:r>
            <a:r>
              <a:rPr lang="ro-RO" dirty="0"/>
              <a:t>roască = 1 * </a:t>
            </a:r>
            <a:r>
              <a:rPr lang="ro-RO" dirty="0">
                <a:solidFill>
                  <a:srgbClr val="0000FF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0.9</a:t>
            </a:r>
            <a:r>
              <a:rPr lang="ro-RO" dirty="0"/>
              <a:t> * maimuță</a:t>
            </a:r>
          </a:p>
          <a:p>
            <a:pPr marL="457200" lvl="1" indent="0">
              <a:buNone/>
            </a:pPr>
            <a:r>
              <a:rPr lang="ro-RO" dirty="0"/>
              <a:t>broască = 1 * </a:t>
            </a:r>
            <a:r>
              <a:rPr lang="ro-RO" dirty="0">
                <a:solidFill>
                  <a:srgbClr val="FF6600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0.7</a:t>
            </a:r>
            <a:r>
              <a:rPr lang="ro-RO" dirty="0"/>
              <a:t> * ușă</a:t>
            </a:r>
          </a:p>
          <a:p>
            <a:pPr lvl="1"/>
            <a:endParaRPr lang="ro-RO" dirty="0"/>
          </a:p>
          <a:p>
            <a:pPr lvl="1"/>
            <a:endParaRPr lang="ro-RO" dirty="0"/>
          </a:p>
          <a:p>
            <a:pPr marL="457200" lvl="1" indent="0">
              <a:buNone/>
            </a:pPr>
            <a:r>
              <a:rPr lang="ro-RO" dirty="0"/>
              <a:t>broască = </a:t>
            </a:r>
            <a:r>
              <a:rPr lang="en-US" dirty="0"/>
              <a:t>?</a:t>
            </a:r>
            <a:r>
              <a:rPr lang="ro-RO" dirty="0"/>
              <a:t> * </a:t>
            </a:r>
            <a:r>
              <a:rPr lang="ro-RO" dirty="0">
                <a:solidFill>
                  <a:srgbClr val="0000FF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?</a:t>
            </a:r>
            <a:r>
              <a:rPr lang="ro-RO" dirty="0"/>
              <a:t> * maimuță</a:t>
            </a:r>
          </a:p>
          <a:p>
            <a:pPr marL="457200" lvl="1" indent="0">
              <a:buNone/>
            </a:pPr>
            <a:r>
              <a:rPr lang="ro-RO" dirty="0"/>
              <a:t>broască = </a:t>
            </a:r>
            <a:r>
              <a:rPr lang="en-US" dirty="0"/>
              <a:t>?</a:t>
            </a:r>
            <a:r>
              <a:rPr lang="ro-RO" dirty="0"/>
              <a:t> * </a:t>
            </a:r>
            <a:r>
              <a:rPr lang="ro-RO" dirty="0">
                <a:solidFill>
                  <a:srgbClr val="FF6600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?</a:t>
            </a:r>
            <a:r>
              <a:rPr lang="ro-RO" dirty="0"/>
              <a:t> * ușă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50</a:t>
            </a:fld>
            <a:endParaRPr lang="en-GB" alt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FB6CFBF-38FE-92A2-0698-DBD8A028E17F}"/>
              </a:ext>
            </a:extLst>
          </p:cNvPr>
          <p:cNvSpPr/>
          <p:nvPr/>
        </p:nvSpPr>
        <p:spPr bwMode="auto">
          <a:xfrm rot="5400000">
            <a:off x="3042022" y="3542506"/>
            <a:ext cx="864096" cy="72008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Cloud 7">
            <a:extLst>
              <a:ext uri="{FF2B5EF4-FFF2-40B4-BE49-F238E27FC236}">
                <a16:creationId xmlns:a16="http://schemas.microsoft.com/office/drawing/2014/main" id="{D2216892-551D-2A96-BE0A-1EF9D7A0EB0C}"/>
              </a:ext>
            </a:extLst>
          </p:cNvPr>
          <p:cNvSpPr/>
          <p:nvPr/>
        </p:nvSpPr>
        <p:spPr bwMode="auto">
          <a:xfrm>
            <a:off x="5309891" y="3370064"/>
            <a:ext cx="3384376" cy="936625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o-RO" dirty="0"/>
              <a:t>Normalizare</a:t>
            </a:r>
            <a:r>
              <a:rPr lang="en-US" dirty="0"/>
              <a:t> – de care?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9311803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ro-RO" dirty="0"/>
          </a:p>
          <a:p>
            <a:pPr marL="457200" lvl="1" indent="0">
              <a:buNone/>
            </a:pPr>
            <a:r>
              <a:rPr lang="en-US" dirty="0"/>
              <a:t>b</a:t>
            </a:r>
            <a:r>
              <a:rPr lang="ro-RO" dirty="0"/>
              <a:t>roască = 1 * </a:t>
            </a:r>
            <a:r>
              <a:rPr lang="ro-RO" dirty="0">
                <a:solidFill>
                  <a:srgbClr val="0000FF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0.9</a:t>
            </a:r>
            <a:r>
              <a:rPr lang="ro-RO" dirty="0"/>
              <a:t> * maimuță</a:t>
            </a:r>
          </a:p>
          <a:p>
            <a:pPr marL="457200" lvl="1" indent="0">
              <a:buNone/>
            </a:pPr>
            <a:r>
              <a:rPr lang="ro-RO" dirty="0"/>
              <a:t>broască = 1 * </a:t>
            </a:r>
            <a:r>
              <a:rPr lang="ro-RO" dirty="0">
                <a:solidFill>
                  <a:srgbClr val="FF6600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0.7</a:t>
            </a:r>
            <a:r>
              <a:rPr lang="ro-RO" dirty="0"/>
              <a:t> * ușă</a:t>
            </a:r>
          </a:p>
          <a:p>
            <a:pPr lvl="1"/>
            <a:endParaRPr lang="ro-RO" dirty="0"/>
          </a:p>
          <a:p>
            <a:pPr lvl="1"/>
            <a:endParaRPr lang="ro-RO" dirty="0"/>
          </a:p>
          <a:p>
            <a:pPr marL="457200" lvl="1" indent="0">
              <a:buNone/>
            </a:pPr>
            <a:r>
              <a:rPr lang="ro-RO" dirty="0"/>
              <a:t>broască = </a:t>
            </a:r>
            <a:r>
              <a:rPr lang="en-US" dirty="0"/>
              <a:t>0.52</a:t>
            </a:r>
            <a:r>
              <a:rPr lang="ro-RO" dirty="0"/>
              <a:t> * </a:t>
            </a:r>
            <a:r>
              <a:rPr lang="ro-RO" dirty="0">
                <a:solidFill>
                  <a:srgbClr val="0000FF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0.48</a:t>
            </a:r>
            <a:r>
              <a:rPr lang="ro-RO" dirty="0"/>
              <a:t> * maimuță</a:t>
            </a:r>
          </a:p>
          <a:p>
            <a:pPr marL="457200" lvl="1" indent="0">
              <a:buNone/>
            </a:pPr>
            <a:r>
              <a:rPr lang="ro-RO" dirty="0"/>
              <a:t>broască = 0.</a:t>
            </a:r>
            <a:r>
              <a:rPr lang="en-US" dirty="0"/>
              <a:t>57</a:t>
            </a:r>
            <a:r>
              <a:rPr lang="ro-RO" dirty="0"/>
              <a:t> * </a:t>
            </a:r>
            <a:r>
              <a:rPr lang="ro-RO" dirty="0">
                <a:solidFill>
                  <a:srgbClr val="FF6600"/>
                </a:solidFill>
              </a:rPr>
              <a:t>broască</a:t>
            </a:r>
            <a:r>
              <a:rPr lang="ro-RO" dirty="0"/>
              <a:t> + 0.</a:t>
            </a:r>
            <a:r>
              <a:rPr lang="en-US" dirty="0"/>
              <a:t>43</a:t>
            </a:r>
            <a:r>
              <a:rPr lang="ro-RO" dirty="0"/>
              <a:t> * ușă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51</a:t>
            </a:fld>
            <a:endParaRPr lang="en-GB" alt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FB6CFBF-38FE-92A2-0698-DBD8A028E17F}"/>
              </a:ext>
            </a:extLst>
          </p:cNvPr>
          <p:cNvSpPr/>
          <p:nvPr/>
        </p:nvSpPr>
        <p:spPr bwMode="auto">
          <a:xfrm rot="5400000">
            <a:off x="3042022" y="3542506"/>
            <a:ext cx="864096" cy="72008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" name="Cloud 7">
            <a:extLst>
              <a:ext uri="{FF2B5EF4-FFF2-40B4-BE49-F238E27FC236}">
                <a16:creationId xmlns:a16="http://schemas.microsoft.com/office/drawing/2014/main" id="{D2216892-551D-2A96-BE0A-1EF9D7A0EB0C}"/>
              </a:ext>
            </a:extLst>
          </p:cNvPr>
          <p:cNvSpPr/>
          <p:nvPr/>
        </p:nvSpPr>
        <p:spPr bwMode="auto">
          <a:xfrm>
            <a:off x="5309891" y="3370064"/>
            <a:ext cx="3384376" cy="936625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ro-RO" dirty="0"/>
              <a:t>Normalizare - softmax</a:t>
            </a:r>
          </a:p>
        </p:txBody>
      </p:sp>
    </p:spTree>
    <p:extLst>
      <p:ext uri="{BB962C8B-B14F-4D97-AF65-F5344CB8AC3E}">
        <p14:creationId xmlns:p14="http://schemas.microsoft.com/office/powerpoint/2010/main" val="366153806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ro-RO" dirty="0"/>
          </a:p>
          <a:p>
            <a:pPr marL="457200" lvl="1" indent="0">
              <a:buNone/>
            </a:pPr>
            <a:r>
              <a:rPr lang="en-US" dirty="0"/>
              <a:t>b</a:t>
            </a:r>
            <a:r>
              <a:rPr lang="ro-RO" dirty="0"/>
              <a:t>roască = 1 * </a:t>
            </a:r>
            <a:r>
              <a:rPr lang="ro-RO" dirty="0">
                <a:solidFill>
                  <a:srgbClr val="0000FF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0.9</a:t>
            </a:r>
            <a:r>
              <a:rPr lang="ro-RO" dirty="0"/>
              <a:t> * maimuță</a:t>
            </a:r>
          </a:p>
          <a:p>
            <a:pPr marL="457200" lvl="1" indent="0">
              <a:buNone/>
            </a:pPr>
            <a:r>
              <a:rPr lang="ro-RO" dirty="0"/>
              <a:t>broască = 1 * </a:t>
            </a:r>
            <a:r>
              <a:rPr lang="ro-RO" dirty="0">
                <a:solidFill>
                  <a:srgbClr val="FF6600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0.7</a:t>
            </a:r>
            <a:r>
              <a:rPr lang="ro-RO" dirty="0"/>
              <a:t> * ușă</a:t>
            </a:r>
          </a:p>
          <a:p>
            <a:pPr lvl="1"/>
            <a:endParaRPr lang="ro-RO" dirty="0"/>
          </a:p>
          <a:p>
            <a:pPr lvl="1"/>
            <a:endParaRPr lang="ro-RO" dirty="0"/>
          </a:p>
          <a:p>
            <a:pPr marL="457200" lvl="1" indent="0">
              <a:buNone/>
            </a:pPr>
            <a:r>
              <a:rPr lang="ro-RO" dirty="0"/>
              <a:t>broască = </a:t>
            </a:r>
            <a:r>
              <a:rPr lang="en-US" dirty="0"/>
              <a:t>0.52</a:t>
            </a:r>
            <a:r>
              <a:rPr lang="ro-RO" dirty="0"/>
              <a:t> * </a:t>
            </a:r>
            <a:r>
              <a:rPr lang="ro-RO" dirty="0">
                <a:solidFill>
                  <a:srgbClr val="0000FF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0.48</a:t>
            </a:r>
            <a:r>
              <a:rPr lang="ro-RO" dirty="0"/>
              <a:t> * maimuță</a:t>
            </a:r>
          </a:p>
          <a:p>
            <a:pPr marL="457200" lvl="1" indent="0">
              <a:buNone/>
            </a:pPr>
            <a:r>
              <a:rPr lang="ro-RO" dirty="0"/>
              <a:t>broască = 0.</a:t>
            </a:r>
            <a:r>
              <a:rPr lang="en-US" dirty="0"/>
              <a:t>57</a:t>
            </a:r>
            <a:r>
              <a:rPr lang="ro-RO" dirty="0"/>
              <a:t> * </a:t>
            </a:r>
            <a:r>
              <a:rPr lang="ro-RO" dirty="0">
                <a:solidFill>
                  <a:srgbClr val="FF6600"/>
                </a:solidFill>
              </a:rPr>
              <a:t>broască</a:t>
            </a:r>
            <a:r>
              <a:rPr lang="ro-RO" dirty="0"/>
              <a:t> + 0.</a:t>
            </a:r>
            <a:r>
              <a:rPr lang="en-US" dirty="0"/>
              <a:t>43</a:t>
            </a:r>
            <a:r>
              <a:rPr lang="ro-RO" dirty="0"/>
              <a:t> * ușă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ro-RO" dirty="0"/>
              <a:t>broască = 0.5</a:t>
            </a:r>
            <a:r>
              <a:rPr lang="en-US" dirty="0"/>
              <a:t>2</a:t>
            </a:r>
            <a:r>
              <a:rPr lang="ro-RO" dirty="0"/>
              <a:t> * </a:t>
            </a:r>
            <a:r>
              <a:rPr lang="en-US" dirty="0"/>
              <a:t>[</a:t>
            </a:r>
            <a:r>
              <a:rPr lang="en-US" dirty="0">
                <a:solidFill>
                  <a:srgbClr val="0000FF"/>
                </a:solidFill>
              </a:rPr>
              <a:t>2</a:t>
            </a:r>
            <a:r>
              <a:rPr lang="en-US" dirty="0"/>
              <a:t>,</a:t>
            </a:r>
            <a:r>
              <a:rPr lang="en-US" dirty="0">
                <a:solidFill>
                  <a:srgbClr val="FF6600"/>
                </a:solidFill>
              </a:rPr>
              <a:t>2</a:t>
            </a:r>
            <a:r>
              <a:rPr lang="en-US" dirty="0"/>
              <a:t>]</a:t>
            </a:r>
            <a:r>
              <a:rPr lang="ro-RO" dirty="0"/>
              <a:t> + 0.</a:t>
            </a:r>
            <a:r>
              <a:rPr lang="en-US" dirty="0"/>
              <a:t>48</a:t>
            </a:r>
            <a:r>
              <a:rPr lang="ro-RO" dirty="0"/>
              <a:t> * </a:t>
            </a:r>
            <a:r>
              <a:rPr lang="en-US" dirty="0"/>
              <a:t>[</a:t>
            </a:r>
            <a:r>
              <a:rPr lang="en-US" dirty="0">
                <a:solidFill>
                  <a:srgbClr val="0000FF"/>
                </a:solidFill>
              </a:rPr>
              <a:t>2</a:t>
            </a:r>
            <a:r>
              <a:rPr lang="en-US" dirty="0"/>
              <a:t>,</a:t>
            </a:r>
            <a:r>
              <a:rPr lang="ro-RO" dirty="0">
                <a:solidFill>
                  <a:srgbClr val="FF6600"/>
                </a:solidFill>
              </a:rPr>
              <a:t>3</a:t>
            </a:r>
            <a:r>
              <a:rPr lang="en-US" dirty="0"/>
              <a:t>]</a:t>
            </a:r>
            <a:r>
              <a:rPr lang="ro-RO" dirty="0"/>
              <a:t> </a:t>
            </a:r>
            <a:endParaRPr lang="en-US" dirty="0"/>
          </a:p>
          <a:p>
            <a:pPr marL="457200" lvl="1" indent="0">
              <a:buNone/>
            </a:pPr>
            <a:r>
              <a:rPr lang="ro-RO" dirty="0"/>
              <a:t>broască = 0.</a:t>
            </a:r>
            <a:r>
              <a:rPr lang="en-US" dirty="0"/>
              <a:t>57</a:t>
            </a:r>
            <a:r>
              <a:rPr lang="ro-RO" dirty="0"/>
              <a:t> * </a:t>
            </a:r>
            <a:r>
              <a:rPr lang="en-US" dirty="0"/>
              <a:t>[</a:t>
            </a:r>
            <a:r>
              <a:rPr lang="en-US" dirty="0">
                <a:solidFill>
                  <a:srgbClr val="0000FF"/>
                </a:solidFill>
              </a:rPr>
              <a:t>2</a:t>
            </a:r>
            <a:r>
              <a:rPr lang="en-US" dirty="0"/>
              <a:t>,</a:t>
            </a:r>
            <a:r>
              <a:rPr lang="en-US" dirty="0">
                <a:solidFill>
                  <a:srgbClr val="FF6600"/>
                </a:solidFill>
              </a:rPr>
              <a:t>2</a:t>
            </a:r>
            <a:r>
              <a:rPr lang="en-US" dirty="0"/>
              <a:t>]</a:t>
            </a:r>
            <a:r>
              <a:rPr lang="ro-RO" dirty="0"/>
              <a:t> + 0.</a:t>
            </a:r>
            <a:r>
              <a:rPr lang="en-US" dirty="0"/>
              <a:t>43</a:t>
            </a:r>
            <a:r>
              <a:rPr lang="ro-RO" dirty="0"/>
              <a:t> * </a:t>
            </a:r>
            <a:r>
              <a:rPr lang="en-US" dirty="0"/>
              <a:t>[</a:t>
            </a:r>
            <a:r>
              <a:rPr lang="en-US" dirty="0">
                <a:solidFill>
                  <a:srgbClr val="0000FF"/>
                </a:solidFill>
              </a:rPr>
              <a:t>0</a:t>
            </a:r>
            <a:r>
              <a:rPr lang="en-US" dirty="0"/>
              <a:t>,</a:t>
            </a:r>
            <a:r>
              <a:rPr lang="en-US" dirty="0">
                <a:solidFill>
                  <a:srgbClr val="FF6600"/>
                </a:solidFill>
              </a:rPr>
              <a:t>4</a:t>
            </a:r>
            <a:r>
              <a:rPr lang="en-US" dirty="0"/>
              <a:t>]</a:t>
            </a:r>
            <a:r>
              <a:rPr lang="ro-RO" dirty="0"/>
              <a:t>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52242" y="3779663"/>
            <a:ext cx="2133600" cy="188912"/>
          </a:xfrm>
        </p:spPr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52</a:t>
            </a:fld>
            <a:endParaRPr lang="en-GB" alt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FB6CFBF-38FE-92A2-0698-DBD8A028E17F}"/>
              </a:ext>
            </a:extLst>
          </p:cNvPr>
          <p:cNvSpPr/>
          <p:nvPr/>
        </p:nvSpPr>
        <p:spPr bwMode="auto">
          <a:xfrm rot="5400000">
            <a:off x="3042022" y="3542506"/>
            <a:ext cx="864096" cy="72008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DBD633DD-7D58-3DC2-CACB-E40FED3C1897}"/>
              </a:ext>
            </a:extLst>
          </p:cNvPr>
          <p:cNvSpPr/>
          <p:nvPr/>
        </p:nvSpPr>
        <p:spPr bwMode="auto">
          <a:xfrm>
            <a:off x="3834111" y="-17264"/>
            <a:ext cx="5526805" cy="4193149"/>
          </a:xfrm>
          <a:prstGeom prst="cloud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graphicFrame>
        <p:nvGraphicFramePr>
          <p:cNvPr id="20" name="Content Placeholder 15">
            <a:extLst>
              <a:ext uri="{FF2B5EF4-FFF2-40B4-BE49-F238E27FC236}">
                <a16:creationId xmlns:a16="http://schemas.microsoft.com/office/drawing/2014/main" id="{6D426737-48EE-5C43-5958-5DEC5F63548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9760352"/>
              </p:ext>
            </p:extLst>
          </p:nvPr>
        </p:nvGraphicFramePr>
        <p:xfrm>
          <a:off x="5340518" y="759629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21" name="Picture 4" descr="Door Clip Art Free PNG Image｜Illustoon">
            <a:extLst>
              <a:ext uri="{FF2B5EF4-FFF2-40B4-BE49-F238E27FC236}">
                <a16:creationId xmlns:a16="http://schemas.microsoft.com/office/drawing/2014/main" id="{EB1A14CC-D21B-2919-EA15-A05611137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177" y="511572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0" descr="Fish Clip Art 18 Colorful Fish Included ...">
            <a:extLst>
              <a:ext uri="{FF2B5EF4-FFF2-40B4-BE49-F238E27FC236}">
                <a16:creationId xmlns:a16="http://schemas.microsoft.com/office/drawing/2014/main" id="{1E9E6466-4963-BCED-377F-07856FE64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494" y="2932808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4" descr="100,000 Cat clipart Vector Images ...">
            <a:extLst>
              <a:ext uri="{FF2B5EF4-FFF2-40B4-BE49-F238E27FC236}">
                <a16:creationId xmlns:a16="http://schemas.microsoft.com/office/drawing/2014/main" id="{EEE4B0D8-81FF-C4C1-E80F-073E2AD669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4873" y="2271532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5834B094-D9BC-2430-5596-B0C00FD59EC6}"/>
              </a:ext>
            </a:extLst>
          </p:cNvPr>
          <p:cNvGrpSpPr/>
          <p:nvPr/>
        </p:nvGrpSpPr>
        <p:grpSpPr>
          <a:xfrm>
            <a:off x="4870710" y="408757"/>
            <a:ext cx="3322002" cy="3169123"/>
            <a:chOff x="1077855" y="3201195"/>
            <a:chExt cx="3322002" cy="316912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BC63B44-98A8-20E4-2A4B-BF1027BB35FA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921E664F-3D78-3F98-E89F-414718C63EA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976DA88F-947D-1A1B-5DE7-B89BCFBC779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A94B8B6-A5D7-1686-D633-7C12D9B3F7B2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F2C7C19-B4CC-E798-09F2-641BB956024B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pic>
        <p:nvPicPr>
          <p:cNvPr id="30" name="Picture 29" descr="Frog Clipart Images – Browse 16,575 ...">
            <a:extLst>
              <a:ext uri="{FF2B5EF4-FFF2-40B4-BE49-F238E27FC236}">
                <a16:creationId xmlns:a16="http://schemas.microsoft.com/office/drawing/2014/main" id="{2B1D85BE-779F-DC46-3CC8-8BB233553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474" y="1631452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593C99-1281-1040-66B0-734BDF94882F}"/>
              </a:ext>
            </a:extLst>
          </p:cNvPr>
          <p:cNvCxnSpPr>
            <a:cxnSpLocks/>
          </p:cNvCxnSpPr>
          <p:nvPr/>
        </p:nvCxnSpPr>
        <p:spPr bwMode="auto">
          <a:xfrm flipH="1">
            <a:off x="4355976" y="1916832"/>
            <a:ext cx="2069431" cy="374441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B9CA6A-EE88-271D-15DB-FF6C531B003A}"/>
              </a:ext>
            </a:extLst>
          </p:cNvPr>
          <p:cNvCxnSpPr>
            <a:cxnSpLocks/>
          </p:cNvCxnSpPr>
          <p:nvPr/>
        </p:nvCxnSpPr>
        <p:spPr bwMode="auto">
          <a:xfrm flipH="1">
            <a:off x="6425407" y="1418364"/>
            <a:ext cx="216107" cy="424266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pic>
        <p:nvPicPr>
          <p:cNvPr id="11" name="Picture 2" descr="Monkey Clipart Images - Free Download on Freepik">
            <a:extLst>
              <a:ext uri="{FF2B5EF4-FFF2-40B4-BE49-F238E27FC236}">
                <a16:creationId xmlns:a16="http://schemas.microsoft.com/office/drawing/2014/main" id="{46E7F881-13EA-BC78-EC48-BD9B1A32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5407" y="1139322"/>
            <a:ext cx="405995" cy="36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19019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Contextul</a:t>
            </a:r>
            <a:r>
              <a:rPr lang="en-US" sz="2000" dirty="0"/>
              <a:t> </a:t>
            </a:r>
            <a:r>
              <a:rPr lang="en-US" sz="2000" dirty="0" err="1"/>
              <a:t>cuvintelor</a:t>
            </a:r>
            <a:r>
              <a:rPr lang="ro-RO" sz="2000" dirty="0"/>
              <a:t> – matricea de afinitate</a:t>
            </a:r>
            <a:endParaRPr lang="en-US" sz="2000" dirty="0"/>
          </a:p>
          <a:p>
            <a:pPr lvl="1"/>
            <a:r>
              <a:rPr lang="en-US" sz="1800" i="1" dirty="0"/>
              <a:t>O </a:t>
            </a:r>
            <a:r>
              <a:rPr lang="ro-RO" sz="1800" b="1" i="1" dirty="0">
                <a:solidFill>
                  <a:srgbClr val="0000FF"/>
                </a:solidFill>
              </a:rPr>
              <a:t>broască</a:t>
            </a:r>
            <a:r>
              <a:rPr lang="ro-RO" sz="1800" i="1" dirty="0"/>
              <a:t> </a:t>
            </a:r>
            <a:r>
              <a:rPr lang="en-US" sz="1800" i="1" dirty="0"/>
              <a:t>s-a </a:t>
            </a:r>
            <a:r>
              <a:rPr lang="ro-RO" sz="1800" i="1" dirty="0"/>
              <a:t>întâlnit cu o </a:t>
            </a:r>
            <a:r>
              <a:rPr lang="ro-RO" sz="1800" i="1" dirty="0">
                <a:solidFill>
                  <a:srgbClr val="FF6600"/>
                </a:solidFill>
              </a:rPr>
              <a:t>mai</a:t>
            </a:r>
            <a:r>
              <a:rPr lang="ro-RO" sz="1800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sz="1800" i="1" dirty="0"/>
              <a:t>S-a stricat </a:t>
            </a:r>
            <a:r>
              <a:rPr lang="ro-RO" sz="1800" b="1" i="1" dirty="0">
                <a:solidFill>
                  <a:srgbClr val="FF6600"/>
                </a:solidFill>
              </a:rPr>
              <a:t>broasca</a:t>
            </a:r>
            <a:r>
              <a:rPr lang="ro-RO" sz="1800" i="1" dirty="0"/>
              <a:t> de la </a:t>
            </a:r>
            <a:r>
              <a:rPr lang="ro-RO" sz="1800" i="1" dirty="0">
                <a:solidFill>
                  <a:srgbClr val="FF6600"/>
                </a:solidFill>
              </a:rPr>
              <a:t>ușă</a:t>
            </a:r>
            <a:endParaRPr lang="ro-RO" sz="1800" dirty="0"/>
          </a:p>
          <a:p>
            <a:pPr marL="457200" lvl="1" indent="0">
              <a:buNone/>
            </a:pPr>
            <a:r>
              <a:rPr lang="en-US" sz="1800" dirty="0"/>
              <a:t>b</a:t>
            </a:r>
            <a:r>
              <a:rPr lang="ro-RO" sz="1800" dirty="0"/>
              <a:t>roască = 1 * </a:t>
            </a:r>
            <a:r>
              <a:rPr lang="ro-RO" sz="1800" dirty="0">
                <a:solidFill>
                  <a:srgbClr val="0000FF"/>
                </a:solidFill>
              </a:rPr>
              <a:t>broască</a:t>
            </a:r>
            <a:r>
              <a:rPr lang="ro-RO" sz="1800" dirty="0"/>
              <a:t> + </a:t>
            </a:r>
            <a:r>
              <a:rPr lang="en-US" sz="1800" dirty="0"/>
              <a:t>0.9</a:t>
            </a:r>
            <a:r>
              <a:rPr lang="ro-RO" sz="1800" dirty="0"/>
              <a:t> * maimuță</a:t>
            </a:r>
          </a:p>
          <a:p>
            <a:pPr marL="457200" lvl="1" indent="0">
              <a:buNone/>
            </a:pPr>
            <a:r>
              <a:rPr lang="ro-RO" sz="1800" dirty="0"/>
              <a:t>broască = 1 * </a:t>
            </a:r>
            <a:r>
              <a:rPr lang="ro-RO" sz="1800" dirty="0">
                <a:solidFill>
                  <a:srgbClr val="FF6600"/>
                </a:solidFill>
              </a:rPr>
              <a:t>broască</a:t>
            </a:r>
            <a:r>
              <a:rPr lang="ro-RO" sz="1800" dirty="0"/>
              <a:t> + </a:t>
            </a:r>
            <a:r>
              <a:rPr lang="en-US" sz="1800" dirty="0"/>
              <a:t>0.7</a:t>
            </a:r>
            <a:r>
              <a:rPr lang="ro-RO" sz="1800" dirty="0"/>
              <a:t> * ușă</a:t>
            </a:r>
          </a:p>
          <a:p>
            <a:pPr lvl="1"/>
            <a:endParaRPr lang="ro-RO" sz="1800" dirty="0"/>
          </a:p>
          <a:p>
            <a:pPr lvl="1"/>
            <a:endParaRPr lang="ro-RO" sz="1800" dirty="0"/>
          </a:p>
          <a:p>
            <a:pPr marL="457200" lvl="1" indent="0">
              <a:buNone/>
            </a:pPr>
            <a:r>
              <a:rPr lang="ro-RO" sz="1800" dirty="0"/>
              <a:t>broască = </a:t>
            </a:r>
            <a:r>
              <a:rPr lang="en-US" sz="1800" dirty="0"/>
              <a:t>0.52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0000FF"/>
                </a:solidFill>
              </a:rPr>
              <a:t>broască</a:t>
            </a:r>
            <a:r>
              <a:rPr lang="ro-RO" sz="1800" dirty="0"/>
              <a:t> + </a:t>
            </a:r>
            <a:r>
              <a:rPr lang="en-US" sz="1800" dirty="0"/>
              <a:t>0.48</a:t>
            </a:r>
            <a:r>
              <a:rPr lang="ro-RO" sz="1800" dirty="0"/>
              <a:t> * maimuță</a:t>
            </a:r>
          </a:p>
          <a:p>
            <a:pPr marL="457200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FF6600"/>
                </a:solidFill>
              </a:rPr>
              <a:t>broască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ușă</a:t>
            </a:r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r>
              <a:rPr lang="ro-RO" sz="1800" dirty="0"/>
              <a:t>broască = 0.5</a:t>
            </a:r>
            <a:r>
              <a:rPr lang="en-US" sz="1800" dirty="0"/>
              <a:t>2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2</a:t>
            </a:r>
            <a:r>
              <a:rPr lang="en-US" sz="1800" dirty="0"/>
              <a:t>,</a:t>
            </a:r>
            <a:r>
              <a:rPr lang="en-US" sz="1800" dirty="0">
                <a:solidFill>
                  <a:srgbClr val="FF6600"/>
                </a:solidFill>
              </a:rPr>
              <a:t>2</a:t>
            </a:r>
            <a:r>
              <a:rPr lang="en-US" sz="1800" dirty="0"/>
              <a:t>]</a:t>
            </a:r>
            <a:r>
              <a:rPr lang="ro-RO" sz="1800" dirty="0"/>
              <a:t> + 0.</a:t>
            </a:r>
            <a:r>
              <a:rPr lang="en-US" sz="1800" dirty="0"/>
              <a:t>48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2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3</a:t>
            </a:r>
            <a:r>
              <a:rPr lang="en-US" sz="1800" dirty="0"/>
              <a:t>]</a:t>
            </a:r>
            <a:r>
              <a:rPr lang="ro-RO" sz="1800" dirty="0"/>
              <a:t> </a:t>
            </a:r>
            <a:endParaRPr lang="en-US" sz="1800" dirty="0"/>
          </a:p>
          <a:p>
            <a:pPr marL="457200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2</a:t>
            </a:r>
            <a:r>
              <a:rPr lang="en-US" sz="1800" dirty="0"/>
              <a:t>,</a:t>
            </a:r>
            <a:r>
              <a:rPr lang="en-US" sz="1800" dirty="0">
                <a:solidFill>
                  <a:srgbClr val="FF6600"/>
                </a:solidFill>
              </a:rPr>
              <a:t>2</a:t>
            </a:r>
            <a:r>
              <a:rPr lang="en-US" sz="1800" dirty="0"/>
              <a:t>]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0</a:t>
            </a:r>
            <a:r>
              <a:rPr lang="en-US" sz="1800" dirty="0"/>
              <a:t>,</a:t>
            </a:r>
            <a:r>
              <a:rPr lang="en-US" sz="1800" dirty="0">
                <a:solidFill>
                  <a:srgbClr val="FF6600"/>
                </a:solidFill>
              </a:rPr>
              <a:t>4</a:t>
            </a:r>
            <a:r>
              <a:rPr lang="en-US" sz="1800" dirty="0"/>
              <a:t>]</a:t>
            </a:r>
            <a:r>
              <a:rPr lang="ro-RO" sz="1800" dirty="0"/>
              <a:t>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ro-RO" sz="2400" dirty="0"/>
              <a:t>broască = </a:t>
            </a:r>
            <a:r>
              <a:rPr lang="en-US" sz="2400" dirty="0"/>
              <a:t>[</a:t>
            </a:r>
            <a:r>
              <a:rPr lang="en-US" sz="2400" dirty="0">
                <a:solidFill>
                  <a:srgbClr val="0000FF"/>
                </a:solidFill>
              </a:rPr>
              <a:t>2.00</a:t>
            </a:r>
            <a:r>
              <a:rPr lang="en-US" sz="2400" dirty="0"/>
              <a:t>,</a:t>
            </a:r>
            <a:r>
              <a:rPr lang="ro-RO" dirty="0">
                <a:solidFill>
                  <a:srgbClr val="FF6600"/>
                </a:solidFill>
              </a:rPr>
              <a:t>2.</a:t>
            </a:r>
            <a:r>
              <a:rPr lang="en-US" dirty="0">
                <a:solidFill>
                  <a:srgbClr val="FF6600"/>
                </a:solidFill>
              </a:rPr>
              <a:t>48</a:t>
            </a:r>
            <a:r>
              <a:rPr lang="en-US" sz="2400" dirty="0"/>
              <a:t>]</a:t>
            </a:r>
            <a:r>
              <a:rPr lang="ro-RO" sz="2400" dirty="0"/>
              <a:t> </a:t>
            </a:r>
            <a:endParaRPr lang="en-US" sz="2400" dirty="0"/>
          </a:p>
          <a:p>
            <a:pPr marL="457200" lvl="1" indent="0">
              <a:buNone/>
            </a:pPr>
            <a:r>
              <a:rPr lang="ro-RO" sz="2400" dirty="0"/>
              <a:t>broască = </a:t>
            </a:r>
            <a:r>
              <a:rPr lang="en-US" sz="2400" dirty="0"/>
              <a:t>[</a:t>
            </a:r>
            <a:r>
              <a:rPr lang="en-US" sz="2400" dirty="0">
                <a:solidFill>
                  <a:srgbClr val="0000FF"/>
                </a:solidFill>
              </a:rPr>
              <a:t>1.14</a:t>
            </a:r>
            <a:r>
              <a:rPr lang="en-US" sz="2400" dirty="0"/>
              <a:t>,</a:t>
            </a:r>
            <a:r>
              <a:rPr lang="en-US" dirty="0">
                <a:solidFill>
                  <a:srgbClr val="FF6600"/>
                </a:solidFill>
              </a:rPr>
              <a:t>2.86</a:t>
            </a:r>
            <a:r>
              <a:rPr lang="en-US" sz="2400" dirty="0"/>
              <a:t>]</a:t>
            </a:r>
            <a:endParaRPr lang="ro-RO" sz="2400" dirty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52242" y="3779663"/>
            <a:ext cx="2133600" cy="188912"/>
          </a:xfrm>
        </p:spPr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53</a:t>
            </a:fld>
            <a:endParaRPr lang="en-GB" alt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FB6CFBF-38FE-92A2-0698-DBD8A028E17F}"/>
              </a:ext>
            </a:extLst>
          </p:cNvPr>
          <p:cNvSpPr/>
          <p:nvPr/>
        </p:nvSpPr>
        <p:spPr bwMode="auto">
          <a:xfrm rot="5400000">
            <a:off x="2906354" y="2999170"/>
            <a:ext cx="475955" cy="383706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DBD633DD-7D58-3DC2-CACB-E40FED3C1897}"/>
              </a:ext>
            </a:extLst>
          </p:cNvPr>
          <p:cNvSpPr/>
          <p:nvPr/>
        </p:nvSpPr>
        <p:spPr bwMode="auto">
          <a:xfrm>
            <a:off x="3834111" y="-17264"/>
            <a:ext cx="5526805" cy="4193149"/>
          </a:xfrm>
          <a:prstGeom prst="cloud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graphicFrame>
        <p:nvGraphicFramePr>
          <p:cNvPr id="20" name="Content Placeholder 15">
            <a:extLst>
              <a:ext uri="{FF2B5EF4-FFF2-40B4-BE49-F238E27FC236}">
                <a16:creationId xmlns:a16="http://schemas.microsoft.com/office/drawing/2014/main" id="{6D426737-48EE-5C43-5958-5DEC5F63548A}"/>
              </a:ext>
            </a:extLst>
          </p:cNvPr>
          <p:cNvGraphicFramePr>
            <a:graphicFrameLocks/>
          </p:cNvGraphicFramePr>
          <p:nvPr/>
        </p:nvGraphicFramePr>
        <p:xfrm>
          <a:off x="5340518" y="759629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21" name="Picture 4" descr="Door Clip Art Free PNG Image｜Illustoon">
            <a:extLst>
              <a:ext uri="{FF2B5EF4-FFF2-40B4-BE49-F238E27FC236}">
                <a16:creationId xmlns:a16="http://schemas.microsoft.com/office/drawing/2014/main" id="{EB1A14CC-D21B-2919-EA15-A05611137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177" y="511572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0" descr="Fish Clip Art 18 Colorful Fish Included ...">
            <a:extLst>
              <a:ext uri="{FF2B5EF4-FFF2-40B4-BE49-F238E27FC236}">
                <a16:creationId xmlns:a16="http://schemas.microsoft.com/office/drawing/2014/main" id="{1E9E6466-4963-BCED-377F-07856FE64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494" y="2932808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4" descr="100,000 Cat clipart Vector Images ...">
            <a:extLst>
              <a:ext uri="{FF2B5EF4-FFF2-40B4-BE49-F238E27FC236}">
                <a16:creationId xmlns:a16="http://schemas.microsoft.com/office/drawing/2014/main" id="{EEE4B0D8-81FF-C4C1-E80F-073E2AD669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4873" y="2271532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5834B094-D9BC-2430-5596-B0C00FD59EC6}"/>
              </a:ext>
            </a:extLst>
          </p:cNvPr>
          <p:cNvGrpSpPr/>
          <p:nvPr/>
        </p:nvGrpSpPr>
        <p:grpSpPr>
          <a:xfrm>
            <a:off x="4870710" y="408757"/>
            <a:ext cx="3322002" cy="3169123"/>
            <a:chOff x="1077855" y="3201195"/>
            <a:chExt cx="3322002" cy="316912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BC63B44-98A8-20E4-2A4B-BF1027BB35FA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921E664F-3D78-3F98-E89F-414718C63EA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976DA88F-947D-1A1B-5DE7-B89BCFBC779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A94B8B6-A5D7-1686-D633-7C12D9B3F7B2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F2C7C19-B4CC-E798-09F2-641BB956024B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pic>
        <p:nvPicPr>
          <p:cNvPr id="30" name="Picture 29" descr="Frog Clipart Images – Browse 16,575 ...">
            <a:extLst>
              <a:ext uri="{FF2B5EF4-FFF2-40B4-BE49-F238E27FC236}">
                <a16:creationId xmlns:a16="http://schemas.microsoft.com/office/drawing/2014/main" id="{2B1D85BE-779F-DC46-3CC8-8BB233553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5601" y="159322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33B6959F-FD01-C45D-81F7-45928F878757}"/>
              </a:ext>
            </a:extLst>
          </p:cNvPr>
          <p:cNvSpPr/>
          <p:nvPr/>
        </p:nvSpPr>
        <p:spPr bwMode="auto">
          <a:xfrm rot="5400000">
            <a:off x="2897057" y="4222010"/>
            <a:ext cx="475955" cy="383706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pic>
        <p:nvPicPr>
          <p:cNvPr id="9" name="Picture 8" descr="Frog Clipart Images – Browse 16,575 ...">
            <a:extLst>
              <a:ext uri="{FF2B5EF4-FFF2-40B4-BE49-F238E27FC236}">
                <a16:creationId xmlns:a16="http://schemas.microsoft.com/office/drawing/2014/main" id="{4D6CECA1-D3CF-51A1-EF21-B865ABBE50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FF66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6992" y="1593221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DCC5B71-1F37-2747-A64B-BBB76E917A4C}"/>
              </a:ext>
            </a:extLst>
          </p:cNvPr>
          <p:cNvCxnSpPr>
            <a:cxnSpLocks/>
          </p:cNvCxnSpPr>
          <p:nvPr/>
        </p:nvCxnSpPr>
        <p:spPr bwMode="auto">
          <a:xfrm flipV="1">
            <a:off x="4355976" y="1818460"/>
            <a:ext cx="2624475" cy="40588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8F60602-A434-8621-E56E-BF6BEE04C760}"/>
              </a:ext>
            </a:extLst>
          </p:cNvPr>
          <p:cNvCxnSpPr>
            <a:cxnSpLocks/>
          </p:cNvCxnSpPr>
          <p:nvPr/>
        </p:nvCxnSpPr>
        <p:spPr bwMode="auto">
          <a:xfrm flipV="1">
            <a:off x="1949971" y="1296114"/>
            <a:ext cx="3641020" cy="49085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pic>
        <p:nvPicPr>
          <p:cNvPr id="17" name="Picture 16" descr="Frog Clipart Images – Browse 16,575 ...">
            <a:extLst>
              <a:ext uri="{FF2B5EF4-FFF2-40B4-BE49-F238E27FC236}">
                <a16:creationId xmlns:a16="http://schemas.microsoft.com/office/drawing/2014/main" id="{E7E3D557-47C0-6AC6-ED77-3BAE546C4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0000FF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4143" y="1286942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18" descr="An Interior Door Lock Assembly and Key ...">
            <a:extLst>
              <a:ext uri="{FF2B5EF4-FFF2-40B4-BE49-F238E27FC236}">
                <a16:creationId xmlns:a16="http://schemas.microsoft.com/office/drawing/2014/main" id="{035662C5-E18C-EFA0-5DA7-4074560EDA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prstClr val="black"/>
              <a:srgbClr val="FF6600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277"/>
          <a:stretch/>
        </p:blipFill>
        <p:spPr bwMode="auto">
          <a:xfrm>
            <a:off x="5098879" y="903843"/>
            <a:ext cx="1082581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404A710-1330-4AAE-EE13-74A11AA03510}"/>
              </a:ext>
            </a:extLst>
          </p:cNvPr>
          <p:cNvSpPr txBox="1"/>
          <p:nvPr/>
        </p:nvSpPr>
        <p:spPr>
          <a:xfrm>
            <a:off x="9738650" y="415484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2" descr="Monkey Clipart Images - Free Download on Freepik">
            <a:extLst>
              <a:ext uri="{FF2B5EF4-FFF2-40B4-BE49-F238E27FC236}">
                <a16:creationId xmlns:a16="http://schemas.microsoft.com/office/drawing/2014/main" id="{AC6815BC-2AD7-C7F1-50A4-F15506BEEA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8351" y="1151652"/>
            <a:ext cx="405995" cy="36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470D403-D364-5005-1746-B3AF66ECEF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9035568"/>
              </p:ext>
            </p:extLst>
          </p:nvPr>
        </p:nvGraphicFramePr>
        <p:xfrm>
          <a:off x="5471632" y="5374352"/>
          <a:ext cx="3444794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8265">
                  <a:extLst>
                    <a:ext uri="{9D8B030D-6E8A-4147-A177-3AD203B41FA5}">
                      <a16:colId xmlns:a16="http://schemas.microsoft.com/office/drawing/2014/main" val="431653643"/>
                    </a:ext>
                  </a:extLst>
                </a:gridCol>
                <a:gridCol w="1113697">
                  <a:extLst>
                    <a:ext uri="{9D8B030D-6E8A-4147-A177-3AD203B41FA5}">
                      <a16:colId xmlns:a16="http://schemas.microsoft.com/office/drawing/2014/main" val="2453896913"/>
                    </a:ext>
                  </a:extLst>
                </a:gridCol>
                <a:gridCol w="1182832">
                  <a:extLst>
                    <a:ext uri="{9D8B030D-6E8A-4147-A177-3AD203B41FA5}">
                      <a16:colId xmlns:a16="http://schemas.microsoft.com/office/drawing/2014/main" val="2777571525"/>
                    </a:ext>
                  </a:extLst>
                </a:gridCol>
              </a:tblGrid>
              <a:tr h="331789">
                <a:tc>
                  <a:txBody>
                    <a:bodyPr/>
                    <a:lstStyle/>
                    <a:p>
                      <a:pPr algn="ctr"/>
                      <a:endParaRPr lang="en-US" sz="1600" b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600" b="0" dirty="0">
                          <a:solidFill>
                            <a:schemeClr val="tx1"/>
                          </a:solidFill>
                        </a:rPr>
                        <a:t>Broască 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1600" b="0" dirty="0">
                          <a:solidFill>
                            <a:schemeClr val="tx1"/>
                          </a:solidFill>
                        </a:rPr>
                        <a:t>Maimuță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9517029"/>
                  </a:ext>
                </a:extLst>
              </a:tr>
              <a:tr h="331789">
                <a:tc>
                  <a:txBody>
                    <a:bodyPr/>
                    <a:lstStyle/>
                    <a:p>
                      <a:pPr algn="ctr"/>
                      <a:r>
                        <a:rPr lang="ro-RO" sz="16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Broască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0.48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0562225"/>
                  </a:ext>
                </a:extLst>
              </a:tr>
              <a:tr h="331789">
                <a:tc>
                  <a:txBody>
                    <a:bodyPr/>
                    <a:lstStyle/>
                    <a:p>
                      <a:pPr algn="ctr"/>
                      <a:r>
                        <a:rPr lang="ro-RO" sz="16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Maimuță</a:t>
                      </a:r>
                      <a:endParaRPr lang="en-US" sz="16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6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o-RO" sz="16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0.</a:t>
                      </a:r>
                      <a:r>
                        <a:rPr lang="en-US" sz="16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52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2641638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CC0540E6-8BA7-D335-ACA0-9FD12520D149}"/>
              </a:ext>
            </a:extLst>
          </p:cNvPr>
          <p:cNvSpPr txBox="1"/>
          <p:nvPr/>
        </p:nvSpPr>
        <p:spPr>
          <a:xfrm>
            <a:off x="6601766" y="4940809"/>
            <a:ext cx="178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>
                <a:solidFill>
                  <a:srgbClr val="33CCFF"/>
                </a:solidFill>
              </a:rPr>
              <a:t>V (Values)</a:t>
            </a:r>
            <a:endParaRPr lang="en-US" b="1" dirty="0">
              <a:solidFill>
                <a:srgbClr val="33CC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65017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F3C77-B284-CA3E-19E6-7A6BB502E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3736F-CFEC-32B6-8173-0BD62DF2F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304D84-6170-2F9F-DD2C-412AF2372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7767184"/>
            <a:ext cx="2133600" cy="188912"/>
          </a:xfrm>
        </p:spPr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54</a:t>
            </a:fld>
            <a:endParaRPr lang="en-GB" alt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C69B180-DC4A-F9CC-C308-711ED423D2B6}"/>
              </a:ext>
            </a:extLst>
          </p:cNvPr>
          <p:cNvGrpSpPr/>
          <p:nvPr/>
        </p:nvGrpSpPr>
        <p:grpSpPr>
          <a:xfrm>
            <a:off x="235729" y="3239451"/>
            <a:ext cx="2873988" cy="2573958"/>
            <a:chOff x="1057034" y="1996664"/>
            <a:chExt cx="5235200" cy="4475777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6295A12-8551-EDC2-1F5F-B55C8CE08A2C}"/>
                </a:ext>
              </a:extLst>
            </p:cNvPr>
            <p:cNvGrpSpPr/>
            <p:nvPr/>
          </p:nvGrpSpPr>
          <p:grpSpPr>
            <a:xfrm>
              <a:off x="1057034" y="1996664"/>
              <a:ext cx="5235200" cy="4475777"/>
              <a:chOff x="1057034" y="1996664"/>
              <a:chExt cx="5235200" cy="4475777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12D678F-4C30-60D4-9094-BDF053DC1A12}"/>
                  </a:ext>
                </a:extLst>
              </p:cNvPr>
              <p:cNvGrpSpPr/>
              <p:nvPr/>
            </p:nvGrpSpPr>
            <p:grpSpPr>
              <a:xfrm>
                <a:off x="1547664" y="2132856"/>
                <a:ext cx="4392488" cy="3816424"/>
                <a:chOff x="1547664" y="2132856"/>
                <a:chExt cx="4392488" cy="3816424"/>
              </a:xfrm>
            </p:grpSpPr>
            <p:cxnSp>
              <p:nvCxnSpPr>
                <p:cNvPr id="7" name="Straight Arrow Connector 6">
                  <a:extLst>
                    <a:ext uri="{FF2B5EF4-FFF2-40B4-BE49-F238E27FC236}">
                      <a16:creationId xmlns:a16="http://schemas.microsoft.com/office/drawing/2014/main" id="{16A9A178-D12D-986B-0603-71CAA47CB81D}"/>
                    </a:ext>
                  </a:extLst>
                </p:cNvPr>
                <p:cNvCxnSpPr/>
                <p:nvPr/>
              </p:nvCxnSpPr>
              <p:spPr bwMode="auto">
                <a:xfrm>
                  <a:off x="1547664" y="5949280"/>
                  <a:ext cx="439248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9" name="Straight Arrow Connector 8">
                  <a:extLst>
                    <a:ext uri="{FF2B5EF4-FFF2-40B4-BE49-F238E27FC236}">
                      <a16:creationId xmlns:a16="http://schemas.microsoft.com/office/drawing/2014/main" id="{C76DFB25-C81A-FF57-6B1E-FC07B9E72DCE}"/>
                    </a:ext>
                  </a:extLst>
                </p:cNvPr>
                <p:cNvCxnSpPr/>
                <p:nvPr/>
              </p:nvCxnSpPr>
              <p:spPr bwMode="auto">
                <a:xfrm flipV="1">
                  <a:off x="1547664" y="2132856"/>
                  <a:ext cx="0" cy="3816424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9074F81-0B4D-4272-7F50-A4231F36A51C}"/>
                  </a:ext>
                </a:extLst>
              </p:cNvPr>
              <p:cNvSpPr txBox="1"/>
              <p:nvPr/>
            </p:nvSpPr>
            <p:spPr>
              <a:xfrm rot="16200000">
                <a:off x="-377320" y="3431018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31F841D-A40D-50FA-5035-02DB67B80E49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3F148D-5589-5FF0-CFF0-DC17EF4AB0C3}"/>
                </a:ext>
              </a:extLst>
            </p:cNvPr>
            <p:cNvSpPr/>
            <p:nvPr/>
          </p:nvSpPr>
          <p:spPr bwMode="auto">
            <a:xfrm>
              <a:off x="1547664" y="2420887"/>
              <a:ext cx="4080571" cy="3528390"/>
            </a:xfrm>
            <a:prstGeom prst="rect">
              <a:avLst/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pic>
          <p:nvPicPr>
            <p:cNvPr id="1028" name="Picture 4" descr="Door Clip Art Free PNG Image｜Illustoon">
              <a:extLst>
                <a:ext uri="{FF2B5EF4-FFF2-40B4-BE49-F238E27FC236}">
                  <a16:creationId xmlns:a16="http://schemas.microsoft.com/office/drawing/2014/main" id="{1A1B4B12-2B74-7920-C0DA-308AD9569F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841" y="256152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6DFEB4C-7FBC-8414-0F11-7088C6A60651}"/>
                </a:ext>
              </a:extLst>
            </p:cNvPr>
            <p:cNvGrpSpPr/>
            <p:nvPr/>
          </p:nvGrpSpPr>
          <p:grpSpPr>
            <a:xfrm>
              <a:off x="3300011" y="4327548"/>
              <a:ext cx="567626" cy="648032"/>
              <a:chOff x="5697809" y="3413701"/>
              <a:chExt cx="2086313" cy="1860841"/>
            </a:xfrm>
          </p:grpSpPr>
          <p:pic>
            <p:nvPicPr>
              <p:cNvPr id="17" name="Picture 8" descr="Frog Clipart Images – Browse 16,575 ...">
                <a:extLst>
                  <a:ext uri="{FF2B5EF4-FFF2-40B4-BE49-F238E27FC236}">
                    <a16:creationId xmlns:a16="http://schemas.microsoft.com/office/drawing/2014/main" id="{FC74EA48-2C06-016B-EE33-326DFA4A3A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8" descr="Frog Clipart Images – Browse 16,575 ...">
                <a:extLst>
                  <a:ext uri="{FF2B5EF4-FFF2-40B4-BE49-F238E27FC236}">
                    <a16:creationId xmlns:a16="http://schemas.microsoft.com/office/drawing/2014/main" id="{315B8F69-2957-4979-31D3-1DC3784E2C4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49173BA-83D5-BDAD-BDBC-B6A037F41CE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61596" y="3003880"/>
              <a:ext cx="908477" cy="14144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50" name="Picture 2" descr="Monkey Clipart Images - Free Download on Freepik">
              <a:extLst>
                <a:ext uri="{FF2B5EF4-FFF2-40B4-BE49-F238E27FC236}">
                  <a16:creationId xmlns:a16="http://schemas.microsoft.com/office/drawing/2014/main" id="{AB1B0E15-EAF9-0C33-B4EF-D3F859EC56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685" y="3408431"/>
              <a:ext cx="739552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AC467FE-87B3-1E0C-D1BB-8EE3CF3A1798}"/>
                </a:ext>
              </a:extLst>
            </p:cNvPr>
            <p:cNvCxnSpPr>
              <a:cxnSpLocks/>
              <a:stCxn id="18" idx="3"/>
            </p:cNvCxnSpPr>
            <p:nvPr/>
          </p:nvCxnSpPr>
          <p:spPr bwMode="auto">
            <a:xfrm flipV="1">
              <a:off x="3797576" y="3895261"/>
              <a:ext cx="1264435" cy="75072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pic>
        <p:nvPicPr>
          <p:cNvPr id="3" name="Picture 6" descr="Door Knob PNG, Vector, PSD, and Clipart ...">
            <a:extLst>
              <a:ext uri="{FF2B5EF4-FFF2-40B4-BE49-F238E27FC236}">
                <a16:creationId xmlns:a16="http://schemas.microsoft.com/office/drawing/2014/main" id="{71276E4F-239C-872C-C3B5-0D398C60B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070" y="4307734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Frog Clipart Images – Browse 16,575 ...">
            <a:extLst>
              <a:ext uri="{FF2B5EF4-FFF2-40B4-BE49-F238E27FC236}">
                <a16:creationId xmlns:a16="http://schemas.microsoft.com/office/drawing/2014/main" id="{13BA94B8-A8F3-7DFF-2C56-48797ADAF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73" y="4395170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9C4D94E-9D46-0A44-CB17-AC6AC07BDCBA}"/>
              </a:ext>
            </a:extLst>
          </p:cNvPr>
          <p:cNvSpPr txBox="1"/>
          <p:nvPr/>
        </p:nvSpPr>
        <p:spPr>
          <a:xfrm>
            <a:off x="392976" y="1230470"/>
            <a:ext cx="69703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/>
              <a:t>Un alt </a:t>
            </a:r>
            <a:r>
              <a:rPr lang="en-US" dirty="0" err="1"/>
              <a:t>exemplu</a:t>
            </a:r>
            <a:r>
              <a:rPr lang="en-US" dirty="0"/>
              <a:t>:</a:t>
            </a:r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ro-RO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4289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F3C77-B284-CA3E-19E6-7A6BB502E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3736F-CFEC-32B6-8173-0BD62DF2F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304D84-6170-2F9F-DD2C-412AF2372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7767184"/>
            <a:ext cx="2133600" cy="188912"/>
          </a:xfrm>
        </p:spPr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55</a:t>
            </a:fld>
            <a:endParaRPr lang="en-GB" alt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C69B180-DC4A-F9CC-C308-711ED423D2B6}"/>
              </a:ext>
            </a:extLst>
          </p:cNvPr>
          <p:cNvGrpSpPr/>
          <p:nvPr/>
        </p:nvGrpSpPr>
        <p:grpSpPr>
          <a:xfrm>
            <a:off x="235729" y="3239451"/>
            <a:ext cx="2873988" cy="2573958"/>
            <a:chOff x="1057034" y="1996664"/>
            <a:chExt cx="5235200" cy="4475777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6295A12-8551-EDC2-1F5F-B55C8CE08A2C}"/>
                </a:ext>
              </a:extLst>
            </p:cNvPr>
            <p:cNvGrpSpPr/>
            <p:nvPr/>
          </p:nvGrpSpPr>
          <p:grpSpPr>
            <a:xfrm>
              <a:off x="1057034" y="1996664"/>
              <a:ext cx="5235200" cy="4475777"/>
              <a:chOff x="1057034" y="1996664"/>
              <a:chExt cx="5235200" cy="4475777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12D678F-4C30-60D4-9094-BDF053DC1A12}"/>
                  </a:ext>
                </a:extLst>
              </p:cNvPr>
              <p:cNvGrpSpPr/>
              <p:nvPr/>
            </p:nvGrpSpPr>
            <p:grpSpPr>
              <a:xfrm>
                <a:off x="1547664" y="2132856"/>
                <a:ext cx="4392488" cy="3816424"/>
                <a:chOff x="1547664" y="2132856"/>
                <a:chExt cx="4392488" cy="3816424"/>
              </a:xfrm>
            </p:grpSpPr>
            <p:cxnSp>
              <p:nvCxnSpPr>
                <p:cNvPr id="7" name="Straight Arrow Connector 6">
                  <a:extLst>
                    <a:ext uri="{FF2B5EF4-FFF2-40B4-BE49-F238E27FC236}">
                      <a16:creationId xmlns:a16="http://schemas.microsoft.com/office/drawing/2014/main" id="{16A9A178-D12D-986B-0603-71CAA47CB81D}"/>
                    </a:ext>
                  </a:extLst>
                </p:cNvPr>
                <p:cNvCxnSpPr/>
                <p:nvPr/>
              </p:nvCxnSpPr>
              <p:spPr bwMode="auto">
                <a:xfrm>
                  <a:off x="1547664" y="5949280"/>
                  <a:ext cx="439248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9" name="Straight Arrow Connector 8">
                  <a:extLst>
                    <a:ext uri="{FF2B5EF4-FFF2-40B4-BE49-F238E27FC236}">
                      <a16:creationId xmlns:a16="http://schemas.microsoft.com/office/drawing/2014/main" id="{C76DFB25-C81A-FF57-6B1E-FC07B9E72DCE}"/>
                    </a:ext>
                  </a:extLst>
                </p:cNvPr>
                <p:cNvCxnSpPr/>
                <p:nvPr/>
              </p:nvCxnSpPr>
              <p:spPr bwMode="auto">
                <a:xfrm flipV="1">
                  <a:off x="1547664" y="2132856"/>
                  <a:ext cx="0" cy="3816424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9074F81-0B4D-4272-7F50-A4231F36A51C}"/>
                  </a:ext>
                </a:extLst>
              </p:cNvPr>
              <p:cNvSpPr txBox="1"/>
              <p:nvPr/>
            </p:nvSpPr>
            <p:spPr>
              <a:xfrm rot="16200000">
                <a:off x="-377320" y="3431018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31F841D-A40D-50FA-5035-02DB67B80E49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3F148D-5589-5FF0-CFF0-DC17EF4AB0C3}"/>
                </a:ext>
              </a:extLst>
            </p:cNvPr>
            <p:cNvSpPr/>
            <p:nvPr/>
          </p:nvSpPr>
          <p:spPr bwMode="auto">
            <a:xfrm>
              <a:off x="1547664" y="2420887"/>
              <a:ext cx="4080571" cy="3528390"/>
            </a:xfrm>
            <a:prstGeom prst="rect">
              <a:avLst/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pic>
          <p:nvPicPr>
            <p:cNvPr id="1028" name="Picture 4" descr="Door Clip Art Free PNG Image｜Illustoon">
              <a:extLst>
                <a:ext uri="{FF2B5EF4-FFF2-40B4-BE49-F238E27FC236}">
                  <a16:creationId xmlns:a16="http://schemas.microsoft.com/office/drawing/2014/main" id="{1A1B4B12-2B74-7920-C0DA-308AD9569F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841" y="256152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6DFEB4C-7FBC-8414-0F11-7088C6A60651}"/>
                </a:ext>
              </a:extLst>
            </p:cNvPr>
            <p:cNvGrpSpPr/>
            <p:nvPr/>
          </p:nvGrpSpPr>
          <p:grpSpPr>
            <a:xfrm>
              <a:off x="3300011" y="4327548"/>
              <a:ext cx="567626" cy="648032"/>
              <a:chOff x="5697809" y="3413701"/>
              <a:chExt cx="2086313" cy="1860841"/>
            </a:xfrm>
          </p:grpSpPr>
          <p:pic>
            <p:nvPicPr>
              <p:cNvPr id="17" name="Picture 8" descr="Frog Clipart Images – Browse 16,575 ...">
                <a:extLst>
                  <a:ext uri="{FF2B5EF4-FFF2-40B4-BE49-F238E27FC236}">
                    <a16:creationId xmlns:a16="http://schemas.microsoft.com/office/drawing/2014/main" id="{FC74EA48-2C06-016B-EE33-326DFA4A3A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8" descr="Frog Clipart Images – Browse 16,575 ...">
                <a:extLst>
                  <a:ext uri="{FF2B5EF4-FFF2-40B4-BE49-F238E27FC236}">
                    <a16:creationId xmlns:a16="http://schemas.microsoft.com/office/drawing/2014/main" id="{315B8F69-2957-4979-31D3-1DC3784E2C4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49173BA-83D5-BDAD-BDBC-B6A037F41CE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61596" y="3003880"/>
              <a:ext cx="908477" cy="14144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50" name="Picture 2" descr="Monkey Clipart Images - Free Download on Freepik">
              <a:extLst>
                <a:ext uri="{FF2B5EF4-FFF2-40B4-BE49-F238E27FC236}">
                  <a16:creationId xmlns:a16="http://schemas.microsoft.com/office/drawing/2014/main" id="{AB1B0E15-EAF9-0C33-B4EF-D3F859EC56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685" y="3408431"/>
              <a:ext cx="739552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AC467FE-87B3-1E0C-D1BB-8EE3CF3A1798}"/>
                </a:ext>
              </a:extLst>
            </p:cNvPr>
            <p:cNvCxnSpPr>
              <a:cxnSpLocks/>
              <a:stCxn id="18" idx="3"/>
            </p:cNvCxnSpPr>
            <p:nvPr/>
          </p:nvCxnSpPr>
          <p:spPr bwMode="auto">
            <a:xfrm flipV="1">
              <a:off x="3797576" y="3895261"/>
              <a:ext cx="1264435" cy="75072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1041" name="Group 1040">
            <a:extLst>
              <a:ext uri="{FF2B5EF4-FFF2-40B4-BE49-F238E27FC236}">
                <a16:creationId xmlns:a16="http://schemas.microsoft.com/office/drawing/2014/main" id="{B31CDFEE-F1D9-57AB-C182-6A6D1812E23F}"/>
              </a:ext>
            </a:extLst>
          </p:cNvPr>
          <p:cNvGrpSpPr/>
          <p:nvPr/>
        </p:nvGrpSpPr>
        <p:grpSpPr>
          <a:xfrm>
            <a:off x="3461087" y="2225546"/>
            <a:ext cx="1971849" cy="3585431"/>
            <a:chOff x="4267703" y="1556792"/>
            <a:chExt cx="1971849" cy="3585431"/>
          </a:xfrm>
        </p:grpSpPr>
        <p:sp>
          <p:nvSpPr>
            <p:cNvPr id="1031" name="Parallelogram 1030">
              <a:extLst>
                <a:ext uri="{FF2B5EF4-FFF2-40B4-BE49-F238E27FC236}">
                  <a16:creationId xmlns:a16="http://schemas.microsoft.com/office/drawing/2014/main" id="{391514B5-0CB5-5C48-5CCE-3DDB2513BEA5}"/>
                </a:ext>
              </a:extLst>
            </p:cNvPr>
            <p:cNvSpPr/>
            <p:nvPr/>
          </p:nvSpPr>
          <p:spPr bwMode="auto">
            <a:xfrm>
              <a:off x="4304009" y="1748167"/>
              <a:ext cx="1935543" cy="3101780"/>
            </a:xfrm>
            <a:prstGeom prst="parallelogram">
              <a:avLst>
                <a:gd name="adj" fmla="val 35170"/>
              </a:avLst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F5D8C9A5-57A9-DAB7-025F-42A458CC4FE8}"/>
                </a:ext>
              </a:extLst>
            </p:cNvPr>
            <p:cNvGrpSpPr/>
            <p:nvPr/>
          </p:nvGrpSpPr>
          <p:grpSpPr>
            <a:xfrm>
              <a:off x="4267703" y="1556792"/>
              <a:ext cx="1824790" cy="3585431"/>
              <a:chOff x="2968232" y="237845"/>
              <a:chExt cx="3324002" cy="6234596"/>
            </a:xfrm>
          </p:grpSpPr>
          <p:grpSp>
            <p:nvGrpSpPr>
              <p:cNvPr id="1024" name="Group 1023">
                <a:extLst>
                  <a:ext uri="{FF2B5EF4-FFF2-40B4-BE49-F238E27FC236}">
                    <a16:creationId xmlns:a16="http://schemas.microsoft.com/office/drawing/2014/main" id="{FE0803DE-F7CD-FA90-0035-E7AFAE4A13A3}"/>
                  </a:ext>
                </a:extLst>
              </p:cNvPr>
              <p:cNvGrpSpPr/>
              <p:nvPr/>
            </p:nvGrpSpPr>
            <p:grpSpPr>
              <a:xfrm>
                <a:off x="2968233" y="237845"/>
                <a:ext cx="2971919" cy="5711435"/>
                <a:chOff x="2968233" y="237845"/>
                <a:chExt cx="2971919" cy="5711435"/>
              </a:xfrm>
            </p:grpSpPr>
            <p:cxnSp>
              <p:nvCxnSpPr>
                <p:cNvPr id="1027" name="Straight Arrow Connector 1026">
                  <a:extLst>
                    <a:ext uri="{FF2B5EF4-FFF2-40B4-BE49-F238E27FC236}">
                      <a16:creationId xmlns:a16="http://schemas.microsoft.com/office/drawing/2014/main" id="{69CB612E-02C1-4B84-1C70-3E46A863A3F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2968233" y="5949280"/>
                  <a:ext cx="2971919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1029" name="Straight Arrow Connector 1028">
                  <a:extLst>
                    <a:ext uri="{FF2B5EF4-FFF2-40B4-BE49-F238E27FC236}">
                      <a16:creationId xmlns:a16="http://schemas.microsoft.com/office/drawing/2014/main" id="{19BEBB0D-CEF4-3956-066E-CF3358FAE5E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2994460" y="237845"/>
                  <a:ext cx="1315084" cy="5711435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1026" name="TextBox 1025">
                <a:extLst>
                  <a:ext uri="{FF2B5EF4-FFF2-40B4-BE49-F238E27FC236}">
                    <a16:creationId xmlns:a16="http://schemas.microsoft.com/office/drawing/2014/main" id="{38AC22DB-7A3E-B005-55DA-C0DF4095D845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pic>
          <p:nvPicPr>
            <p:cNvPr id="2073" name="Picture 4" descr="Door Clip Art Free PNG Image｜Illustoon">
              <a:extLst>
                <a:ext uri="{FF2B5EF4-FFF2-40B4-BE49-F238E27FC236}">
                  <a16:creationId xmlns:a16="http://schemas.microsoft.com/office/drawing/2014/main" id="{2EEDBA5E-ECED-A1CC-6AFA-E03AFC7EFE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1661" y="1840595"/>
              <a:ext cx="351387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74" name="Group 2073">
              <a:extLst>
                <a:ext uri="{FF2B5EF4-FFF2-40B4-BE49-F238E27FC236}">
                  <a16:creationId xmlns:a16="http://schemas.microsoft.com/office/drawing/2014/main" id="{8A0C3DE6-9ABA-606E-F006-D069355329BD}"/>
                </a:ext>
              </a:extLst>
            </p:cNvPr>
            <p:cNvGrpSpPr/>
            <p:nvPr/>
          </p:nvGrpSpPr>
          <p:grpSpPr>
            <a:xfrm>
              <a:off x="4881203" y="3547168"/>
              <a:ext cx="351684" cy="374504"/>
              <a:chOff x="5806024" y="1955694"/>
              <a:chExt cx="2354604" cy="1869977"/>
            </a:xfrm>
          </p:grpSpPr>
          <p:pic>
            <p:nvPicPr>
              <p:cNvPr id="2078" name="Picture 8" descr="Frog Clipart Images – Browse 16,575 ...">
                <a:extLst>
                  <a:ext uri="{FF2B5EF4-FFF2-40B4-BE49-F238E27FC236}">
                    <a16:creationId xmlns:a16="http://schemas.microsoft.com/office/drawing/2014/main" id="{F85A5D1B-1019-4EF5-E2D9-1F74E286083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1828" y="1996871"/>
                <a:ext cx="1828800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79" name="Picture 8" descr="Frog Clipart Images – Browse 16,575 ...">
                <a:extLst>
                  <a:ext uri="{FF2B5EF4-FFF2-40B4-BE49-F238E27FC236}">
                    <a16:creationId xmlns:a16="http://schemas.microsoft.com/office/drawing/2014/main" id="{EF4E5FA1-860B-B8BF-B46B-2CAE0B7DA64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06024" y="1955694"/>
                <a:ext cx="1828801" cy="18287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075" name="Straight Connector 2074">
              <a:extLst>
                <a:ext uri="{FF2B5EF4-FFF2-40B4-BE49-F238E27FC236}">
                  <a16:creationId xmlns:a16="http://schemas.microsoft.com/office/drawing/2014/main" id="{F82C15DB-1840-3280-1650-6AE1045F98A2}"/>
                </a:ext>
              </a:extLst>
            </p:cNvPr>
            <p:cNvCxnSpPr>
              <a:cxnSpLocks/>
              <a:stCxn id="2073" idx="2"/>
              <a:endCxn id="2079" idx="0"/>
            </p:cNvCxnSpPr>
            <p:nvPr/>
          </p:nvCxnSpPr>
          <p:spPr bwMode="auto">
            <a:xfrm flipH="1">
              <a:off x="5017778" y="2208696"/>
              <a:ext cx="119577" cy="1338472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76" name="Picture 2" descr="Monkey Clipart Images - Free Download on Freepik">
              <a:extLst>
                <a:ext uri="{FF2B5EF4-FFF2-40B4-BE49-F238E27FC236}">
                  <a16:creationId xmlns:a16="http://schemas.microsoft.com/office/drawing/2014/main" id="{FB87A732-7469-2613-E183-08BBA68445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9393" y="2406717"/>
              <a:ext cx="405995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77" name="Straight Connector 2076">
              <a:extLst>
                <a:ext uri="{FF2B5EF4-FFF2-40B4-BE49-F238E27FC236}">
                  <a16:creationId xmlns:a16="http://schemas.microsoft.com/office/drawing/2014/main" id="{F34A8E61-E60C-381E-5DB5-19CA4C820264}"/>
                </a:ext>
              </a:extLst>
            </p:cNvPr>
            <p:cNvCxnSpPr>
              <a:cxnSpLocks/>
              <a:stCxn id="2079" idx="3"/>
            </p:cNvCxnSpPr>
            <p:nvPr/>
          </p:nvCxnSpPr>
          <p:spPr bwMode="auto">
            <a:xfrm flipV="1">
              <a:off x="5154353" y="2703932"/>
              <a:ext cx="480572" cy="1026365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pic>
        <p:nvPicPr>
          <p:cNvPr id="3" name="Picture 6" descr="Door Knob PNG, Vector, PSD, and Clipart ...">
            <a:extLst>
              <a:ext uri="{FF2B5EF4-FFF2-40B4-BE49-F238E27FC236}">
                <a16:creationId xmlns:a16="http://schemas.microsoft.com/office/drawing/2014/main" id="{71276E4F-239C-872C-C3B5-0D398C60B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070" y="4307734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Frog Clipart Images – Browse 16,575 ...">
            <a:extLst>
              <a:ext uri="{FF2B5EF4-FFF2-40B4-BE49-F238E27FC236}">
                <a16:creationId xmlns:a16="http://schemas.microsoft.com/office/drawing/2014/main" id="{13BA94B8-A8F3-7DFF-2C56-48797ADAF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73" y="4395170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Door Knob PNG, Vector, PSD, and Clipart ...">
            <a:extLst>
              <a:ext uri="{FF2B5EF4-FFF2-40B4-BE49-F238E27FC236}">
                <a16:creationId xmlns:a16="http://schemas.microsoft.com/office/drawing/2014/main" id="{06342CC3-5436-B963-A1C9-CE57BCCE8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552" y="3849135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 descr="Frog Clipart Images – Browse 16,575 ...">
            <a:extLst>
              <a:ext uri="{FF2B5EF4-FFF2-40B4-BE49-F238E27FC236}">
                <a16:creationId xmlns:a16="http://schemas.microsoft.com/office/drawing/2014/main" id="{48DB4A34-A444-F4EA-90EA-376428BAF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8977" y="3983068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9C4D94E-9D46-0A44-CB17-AC6AC07BDCBA}"/>
              </a:ext>
            </a:extLst>
          </p:cNvPr>
          <p:cNvSpPr txBox="1"/>
          <p:nvPr/>
        </p:nvSpPr>
        <p:spPr>
          <a:xfrm>
            <a:off x="392976" y="1230470"/>
            <a:ext cx="69703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/>
              <a:t>Un alt </a:t>
            </a:r>
            <a:r>
              <a:rPr lang="en-US" dirty="0" err="1"/>
              <a:t>exemplu</a:t>
            </a:r>
            <a:r>
              <a:rPr lang="en-US" dirty="0"/>
              <a:t>:</a:t>
            </a:r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ro-RO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94005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F3C77-B284-CA3E-19E6-7A6BB502E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3736F-CFEC-32B6-8173-0BD62DF2F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304D84-6170-2F9F-DD2C-412AF2372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010400" y="7767184"/>
            <a:ext cx="2133600" cy="188912"/>
          </a:xfrm>
        </p:spPr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56</a:t>
            </a:fld>
            <a:endParaRPr lang="en-GB" alt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C69B180-DC4A-F9CC-C308-711ED423D2B6}"/>
              </a:ext>
            </a:extLst>
          </p:cNvPr>
          <p:cNvGrpSpPr/>
          <p:nvPr/>
        </p:nvGrpSpPr>
        <p:grpSpPr>
          <a:xfrm>
            <a:off x="235729" y="3239451"/>
            <a:ext cx="2873988" cy="2573958"/>
            <a:chOff x="1057034" y="1996664"/>
            <a:chExt cx="5235200" cy="4475777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6295A12-8551-EDC2-1F5F-B55C8CE08A2C}"/>
                </a:ext>
              </a:extLst>
            </p:cNvPr>
            <p:cNvGrpSpPr/>
            <p:nvPr/>
          </p:nvGrpSpPr>
          <p:grpSpPr>
            <a:xfrm>
              <a:off x="1057034" y="1996664"/>
              <a:ext cx="5235200" cy="4475777"/>
              <a:chOff x="1057034" y="1996664"/>
              <a:chExt cx="5235200" cy="4475777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12D678F-4C30-60D4-9094-BDF053DC1A12}"/>
                  </a:ext>
                </a:extLst>
              </p:cNvPr>
              <p:cNvGrpSpPr/>
              <p:nvPr/>
            </p:nvGrpSpPr>
            <p:grpSpPr>
              <a:xfrm>
                <a:off x="1547664" y="2132856"/>
                <a:ext cx="4392488" cy="3816424"/>
                <a:chOff x="1547664" y="2132856"/>
                <a:chExt cx="4392488" cy="3816424"/>
              </a:xfrm>
            </p:grpSpPr>
            <p:cxnSp>
              <p:nvCxnSpPr>
                <p:cNvPr id="7" name="Straight Arrow Connector 6">
                  <a:extLst>
                    <a:ext uri="{FF2B5EF4-FFF2-40B4-BE49-F238E27FC236}">
                      <a16:creationId xmlns:a16="http://schemas.microsoft.com/office/drawing/2014/main" id="{16A9A178-D12D-986B-0603-71CAA47CB81D}"/>
                    </a:ext>
                  </a:extLst>
                </p:cNvPr>
                <p:cNvCxnSpPr/>
                <p:nvPr/>
              </p:nvCxnSpPr>
              <p:spPr bwMode="auto">
                <a:xfrm>
                  <a:off x="1547664" y="5949280"/>
                  <a:ext cx="439248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9" name="Straight Arrow Connector 8">
                  <a:extLst>
                    <a:ext uri="{FF2B5EF4-FFF2-40B4-BE49-F238E27FC236}">
                      <a16:creationId xmlns:a16="http://schemas.microsoft.com/office/drawing/2014/main" id="{C76DFB25-C81A-FF57-6B1E-FC07B9E72DCE}"/>
                    </a:ext>
                  </a:extLst>
                </p:cNvPr>
                <p:cNvCxnSpPr/>
                <p:nvPr/>
              </p:nvCxnSpPr>
              <p:spPr bwMode="auto">
                <a:xfrm flipV="1">
                  <a:off x="1547664" y="2132856"/>
                  <a:ext cx="0" cy="3816424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9074F81-0B4D-4272-7F50-A4231F36A51C}"/>
                  </a:ext>
                </a:extLst>
              </p:cNvPr>
              <p:cNvSpPr txBox="1"/>
              <p:nvPr/>
            </p:nvSpPr>
            <p:spPr>
              <a:xfrm rot="16200000">
                <a:off x="-377320" y="3431018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31F841D-A40D-50FA-5035-02DB67B80E49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3F148D-5589-5FF0-CFF0-DC17EF4AB0C3}"/>
                </a:ext>
              </a:extLst>
            </p:cNvPr>
            <p:cNvSpPr/>
            <p:nvPr/>
          </p:nvSpPr>
          <p:spPr bwMode="auto">
            <a:xfrm>
              <a:off x="1547664" y="2420887"/>
              <a:ext cx="4080571" cy="3528390"/>
            </a:xfrm>
            <a:prstGeom prst="rect">
              <a:avLst/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pic>
          <p:nvPicPr>
            <p:cNvPr id="1028" name="Picture 4" descr="Door Clip Art Free PNG Image｜Illustoon">
              <a:extLst>
                <a:ext uri="{FF2B5EF4-FFF2-40B4-BE49-F238E27FC236}">
                  <a16:creationId xmlns:a16="http://schemas.microsoft.com/office/drawing/2014/main" id="{1A1B4B12-2B74-7920-C0DA-308AD9569F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841" y="256152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6DFEB4C-7FBC-8414-0F11-7088C6A60651}"/>
                </a:ext>
              </a:extLst>
            </p:cNvPr>
            <p:cNvGrpSpPr/>
            <p:nvPr/>
          </p:nvGrpSpPr>
          <p:grpSpPr>
            <a:xfrm>
              <a:off x="3300011" y="4327548"/>
              <a:ext cx="567626" cy="648032"/>
              <a:chOff x="5697809" y="3413701"/>
              <a:chExt cx="2086313" cy="1860841"/>
            </a:xfrm>
          </p:grpSpPr>
          <p:pic>
            <p:nvPicPr>
              <p:cNvPr id="17" name="Picture 8" descr="Frog Clipart Images – Browse 16,575 ...">
                <a:extLst>
                  <a:ext uri="{FF2B5EF4-FFF2-40B4-BE49-F238E27FC236}">
                    <a16:creationId xmlns:a16="http://schemas.microsoft.com/office/drawing/2014/main" id="{FC74EA48-2C06-016B-EE33-326DFA4A3A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8" descr="Frog Clipart Images – Browse 16,575 ...">
                <a:extLst>
                  <a:ext uri="{FF2B5EF4-FFF2-40B4-BE49-F238E27FC236}">
                    <a16:creationId xmlns:a16="http://schemas.microsoft.com/office/drawing/2014/main" id="{315B8F69-2957-4979-31D3-1DC3784E2C4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49173BA-83D5-BDAD-BDBC-B6A037F41CE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61596" y="3003880"/>
              <a:ext cx="908477" cy="14144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50" name="Picture 2" descr="Monkey Clipart Images - Free Download on Freepik">
              <a:extLst>
                <a:ext uri="{FF2B5EF4-FFF2-40B4-BE49-F238E27FC236}">
                  <a16:creationId xmlns:a16="http://schemas.microsoft.com/office/drawing/2014/main" id="{AB1B0E15-EAF9-0C33-B4EF-D3F859EC56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685" y="3408431"/>
              <a:ext cx="739552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AC467FE-87B3-1E0C-D1BB-8EE3CF3A1798}"/>
                </a:ext>
              </a:extLst>
            </p:cNvPr>
            <p:cNvCxnSpPr>
              <a:cxnSpLocks/>
              <a:stCxn id="18" idx="3"/>
            </p:cNvCxnSpPr>
            <p:nvPr/>
          </p:nvCxnSpPr>
          <p:spPr bwMode="auto">
            <a:xfrm flipV="1">
              <a:off x="3797576" y="3895261"/>
              <a:ext cx="1264435" cy="75072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E3CD1B9A-A57C-5E47-26B1-94D3D963BCFA}"/>
              </a:ext>
            </a:extLst>
          </p:cNvPr>
          <p:cNvGrpSpPr/>
          <p:nvPr/>
        </p:nvGrpSpPr>
        <p:grpSpPr>
          <a:xfrm>
            <a:off x="5736474" y="3901422"/>
            <a:ext cx="3158229" cy="2703119"/>
            <a:chOff x="5660509" y="2344486"/>
            <a:chExt cx="3158229" cy="2703119"/>
          </a:xfrm>
        </p:grpSpPr>
        <p:sp>
          <p:nvSpPr>
            <p:cNvPr id="1047" name="Parallelogram 1046">
              <a:extLst>
                <a:ext uri="{FF2B5EF4-FFF2-40B4-BE49-F238E27FC236}">
                  <a16:creationId xmlns:a16="http://schemas.microsoft.com/office/drawing/2014/main" id="{9C7E2B71-98D5-2345-6B56-B550A7BF33DC}"/>
                </a:ext>
              </a:extLst>
            </p:cNvPr>
            <p:cNvSpPr/>
            <p:nvPr/>
          </p:nvSpPr>
          <p:spPr bwMode="auto">
            <a:xfrm rot="4200000" flipH="1" flipV="1">
              <a:off x="5874141" y="2704997"/>
              <a:ext cx="2703119" cy="1982097"/>
            </a:xfrm>
            <a:prstGeom prst="parallelogram">
              <a:avLst>
                <a:gd name="adj" fmla="val 74882"/>
              </a:avLst>
            </a:prstGeom>
            <a:gradFill flip="none" rotWithShape="1">
              <a:gsLst>
                <a:gs pos="77000">
                  <a:srgbClr val="0000FF"/>
                </a:gs>
                <a:gs pos="27000">
                  <a:srgbClr val="FF6600"/>
                </a:gs>
              </a:gsLst>
              <a:lin ang="10800000" scaled="1"/>
              <a:tileRect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1052" name="Group 1051">
              <a:extLst>
                <a:ext uri="{FF2B5EF4-FFF2-40B4-BE49-F238E27FC236}">
                  <a16:creationId xmlns:a16="http://schemas.microsoft.com/office/drawing/2014/main" id="{EFD30A76-12C4-A354-900C-38B59C60D08D}"/>
                </a:ext>
              </a:extLst>
            </p:cNvPr>
            <p:cNvGrpSpPr/>
            <p:nvPr/>
          </p:nvGrpSpPr>
          <p:grpSpPr>
            <a:xfrm>
              <a:off x="5660509" y="2410409"/>
              <a:ext cx="3158229" cy="2278994"/>
              <a:chOff x="5660509" y="2410409"/>
              <a:chExt cx="3158229" cy="2278994"/>
            </a:xfrm>
          </p:grpSpPr>
          <p:grpSp>
            <p:nvGrpSpPr>
              <p:cNvPr id="2056" name="Group 2055">
                <a:extLst>
                  <a:ext uri="{FF2B5EF4-FFF2-40B4-BE49-F238E27FC236}">
                    <a16:creationId xmlns:a16="http://schemas.microsoft.com/office/drawing/2014/main" id="{625CA7B7-871B-18A8-3A59-4B7AFF096727}"/>
                  </a:ext>
                </a:extLst>
              </p:cNvPr>
              <p:cNvGrpSpPr/>
              <p:nvPr/>
            </p:nvGrpSpPr>
            <p:grpSpPr>
              <a:xfrm>
                <a:off x="5660509" y="2410409"/>
                <a:ext cx="3158229" cy="2278994"/>
                <a:chOff x="539266" y="1797830"/>
                <a:chExt cx="5752968" cy="3962872"/>
              </a:xfrm>
            </p:grpSpPr>
            <p:grpSp>
              <p:nvGrpSpPr>
                <p:cNvPr id="2065" name="Group 2064">
                  <a:extLst>
                    <a:ext uri="{FF2B5EF4-FFF2-40B4-BE49-F238E27FC236}">
                      <a16:creationId xmlns:a16="http://schemas.microsoft.com/office/drawing/2014/main" id="{2C4E0D57-8780-BD10-625B-4E87B860A520}"/>
                    </a:ext>
                  </a:extLst>
                </p:cNvPr>
                <p:cNvGrpSpPr/>
                <p:nvPr/>
              </p:nvGrpSpPr>
              <p:grpSpPr>
                <a:xfrm>
                  <a:off x="712524" y="2147981"/>
                  <a:ext cx="5579710" cy="3612721"/>
                  <a:chOff x="712524" y="2147981"/>
                  <a:chExt cx="5579710" cy="3612721"/>
                </a:xfrm>
              </p:grpSpPr>
              <p:cxnSp>
                <p:nvCxnSpPr>
                  <p:cNvPr id="2068" name="Straight Arrow Connector 2067">
                    <a:extLst>
                      <a:ext uri="{FF2B5EF4-FFF2-40B4-BE49-F238E27FC236}">
                        <a16:creationId xmlns:a16="http://schemas.microsoft.com/office/drawing/2014/main" id="{1D257BD3-C909-0A7D-6952-B137C25094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596759" y="4424695"/>
                    <a:ext cx="4695475" cy="1336007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0000FF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  <p:cxnSp>
                <p:nvCxnSpPr>
                  <p:cNvPr id="2069" name="Straight Arrow Connector 2068">
                    <a:extLst>
                      <a:ext uri="{FF2B5EF4-FFF2-40B4-BE49-F238E27FC236}">
                        <a16:creationId xmlns:a16="http://schemas.microsoft.com/office/drawing/2014/main" id="{1140345D-0117-FDC9-7599-336C47FB561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H="1" flipV="1">
                    <a:off x="712524" y="2147981"/>
                    <a:ext cx="849086" cy="2297534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FF6600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</p:grpSp>
            <p:sp>
              <p:nvSpPr>
                <p:cNvPr id="2066" name="TextBox 2065">
                  <a:extLst>
                    <a:ext uri="{FF2B5EF4-FFF2-40B4-BE49-F238E27FC236}">
                      <a16:creationId xmlns:a16="http://schemas.microsoft.com/office/drawing/2014/main" id="{27510E18-A713-FA91-8F16-9B2EAF218B58}"/>
                    </a:ext>
                  </a:extLst>
                </p:cNvPr>
                <p:cNvSpPr txBox="1"/>
                <p:nvPr/>
              </p:nvSpPr>
              <p:spPr>
                <a:xfrm rot="15025189">
                  <a:off x="-707364" y="3044460"/>
                  <a:ext cx="2997835" cy="5045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rgbClr val="FF6600"/>
                      </a:solidFill>
                    </a:rPr>
                    <a:t>Nivelul </a:t>
                  </a:r>
                  <a:r>
                    <a:rPr lang="en-US" sz="1200" dirty="0" err="1">
                      <a:solidFill>
                        <a:srgbClr val="FF6600"/>
                      </a:solidFill>
                    </a:rPr>
                    <a:t>tehnologic</a:t>
                  </a:r>
                  <a:endParaRPr lang="en-US" sz="1200" dirty="0">
                    <a:solidFill>
                      <a:srgbClr val="FF6600"/>
                    </a:solidFill>
                  </a:endParaRPr>
                </a:p>
              </p:txBody>
            </p:sp>
            <p:sp>
              <p:nvSpPr>
                <p:cNvPr id="2067" name="TextBox 2066">
                  <a:extLst>
                    <a:ext uri="{FF2B5EF4-FFF2-40B4-BE49-F238E27FC236}">
                      <a16:creationId xmlns:a16="http://schemas.microsoft.com/office/drawing/2014/main" id="{4521FD8B-47BC-E1D1-1CFE-2542495E90B8}"/>
                    </a:ext>
                  </a:extLst>
                </p:cNvPr>
                <p:cNvSpPr txBox="1"/>
                <p:nvPr/>
              </p:nvSpPr>
              <p:spPr>
                <a:xfrm rot="1019879">
                  <a:off x="2840028" y="5274436"/>
                  <a:ext cx="3324002" cy="48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 err="1">
                      <a:solidFill>
                        <a:srgbClr val="6060FF"/>
                      </a:solidFill>
                    </a:rPr>
                    <a:t>Caracterul</a:t>
                  </a:r>
                  <a:r>
                    <a:rPr lang="en-US" sz="1200" dirty="0">
                      <a:solidFill>
                        <a:srgbClr val="6060FF"/>
                      </a:solidFill>
                    </a:rPr>
                    <a:t> animalic</a:t>
                  </a:r>
                </a:p>
              </p:txBody>
            </p:sp>
          </p:grpSp>
          <p:pic>
            <p:nvPicPr>
              <p:cNvPr id="2058" name="Picture 4" descr="Door Clip Art Free PNG Image｜Illustoon">
                <a:extLst>
                  <a:ext uri="{FF2B5EF4-FFF2-40B4-BE49-F238E27FC236}">
                    <a16:creationId xmlns:a16="http://schemas.microsoft.com/office/drawing/2014/main" id="{D3EAD5B7-1BD2-12B3-443C-E51A662B558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02642" y="2799268"/>
                <a:ext cx="351387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059" name="Group 2058">
                <a:extLst>
                  <a:ext uri="{FF2B5EF4-FFF2-40B4-BE49-F238E27FC236}">
                    <a16:creationId xmlns:a16="http://schemas.microsoft.com/office/drawing/2014/main" id="{B6F67736-47B3-4084-159B-0EC5B0B6ED97}"/>
                  </a:ext>
                </a:extLst>
              </p:cNvPr>
              <p:cNvGrpSpPr/>
              <p:nvPr/>
            </p:nvGrpSpPr>
            <p:grpSpPr>
              <a:xfrm>
                <a:off x="6815316" y="3579353"/>
                <a:ext cx="351684" cy="374504"/>
                <a:chOff x="5806024" y="1955694"/>
                <a:chExt cx="2354604" cy="1869977"/>
              </a:xfrm>
            </p:grpSpPr>
            <p:pic>
              <p:nvPicPr>
                <p:cNvPr id="2063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D1ACA2CD-0D42-3B60-8E27-3CBDDF0D4F1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331828" y="1996871"/>
                  <a:ext cx="1828800" cy="18288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64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6F728603-76D9-AF60-DE4E-2B09A6ADD9B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duotone>
                    <a:prstClr val="black"/>
                    <a:srgbClr val="996633">
                      <a:tint val="45000"/>
                      <a:satMod val="400000"/>
                    </a:srgb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806024" y="1955694"/>
                  <a:ext cx="1828801" cy="18287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cxnSp>
            <p:nvCxnSpPr>
              <p:cNvPr id="2060" name="Straight Connector 2059">
                <a:extLst>
                  <a:ext uri="{FF2B5EF4-FFF2-40B4-BE49-F238E27FC236}">
                    <a16:creationId xmlns:a16="http://schemas.microsoft.com/office/drawing/2014/main" id="{4F36FDCA-028B-E92E-A9C8-86D8F8FA370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145940" y="3041918"/>
                <a:ext cx="747910" cy="630811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  <p:pic>
            <p:nvPicPr>
              <p:cNvPr id="2061" name="Picture 2" descr="Monkey Clipart Images - Free Download on Freepik">
                <a:extLst>
                  <a:ext uri="{FF2B5EF4-FFF2-40B4-BE49-F238E27FC236}">
                    <a16:creationId xmlns:a16="http://schemas.microsoft.com/office/drawing/2014/main" id="{53D271CF-3444-E635-BCE9-D5A21D88108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74202" y="3420633"/>
                <a:ext cx="405995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062" name="Straight Connector 2061">
                <a:extLst>
                  <a:ext uri="{FF2B5EF4-FFF2-40B4-BE49-F238E27FC236}">
                    <a16:creationId xmlns:a16="http://schemas.microsoft.com/office/drawing/2014/main" id="{8C9ED217-05FE-57C9-751D-E16BAE65E6DA}"/>
                  </a:ext>
                </a:extLst>
              </p:cNvPr>
              <p:cNvCxnSpPr>
                <a:cxnSpLocks/>
                <a:stCxn id="2064" idx="3"/>
              </p:cNvCxnSpPr>
              <p:nvPr/>
            </p:nvCxnSpPr>
            <p:spPr bwMode="auto">
              <a:xfrm flipV="1">
                <a:off x="7088466" y="3664589"/>
                <a:ext cx="980352" cy="97893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</p:grpSp>
      </p:grpSp>
      <p:grpSp>
        <p:nvGrpSpPr>
          <p:cNvPr id="1041" name="Group 1040">
            <a:extLst>
              <a:ext uri="{FF2B5EF4-FFF2-40B4-BE49-F238E27FC236}">
                <a16:creationId xmlns:a16="http://schemas.microsoft.com/office/drawing/2014/main" id="{B31CDFEE-F1D9-57AB-C182-6A6D1812E23F}"/>
              </a:ext>
            </a:extLst>
          </p:cNvPr>
          <p:cNvGrpSpPr/>
          <p:nvPr/>
        </p:nvGrpSpPr>
        <p:grpSpPr>
          <a:xfrm>
            <a:off x="3461087" y="1884639"/>
            <a:ext cx="1971849" cy="3926338"/>
            <a:chOff x="4267703" y="1215885"/>
            <a:chExt cx="1971849" cy="3926338"/>
          </a:xfrm>
        </p:grpSpPr>
        <p:sp>
          <p:nvSpPr>
            <p:cNvPr id="1031" name="Parallelogram 1030">
              <a:extLst>
                <a:ext uri="{FF2B5EF4-FFF2-40B4-BE49-F238E27FC236}">
                  <a16:creationId xmlns:a16="http://schemas.microsoft.com/office/drawing/2014/main" id="{391514B5-0CB5-5C48-5CCE-3DDB2513BEA5}"/>
                </a:ext>
              </a:extLst>
            </p:cNvPr>
            <p:cNvSpPr/>
            <p:nvPr/>
          </p:nvSpPr>
          <p:spPr bwMode="auto">
            <a:xfrm>
              <a:off x="4304009" y="1748167"/>
              <a:ext cx="1935543" cy="3101780"/>
            </a:xfrm>
            <a:prstGeom prst="parallelogram">
              <a:avLst>
                <a:gd name="adj" fmla="val 35170"/>
              </a:avLst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F5D8C9A5-57A9-DAB7-025F-42A458CC4FE8}"/>
                </a:ext>
              </a:extLst>
            </p:cNvPr>
            <p:cNvGrpSpPr/>
            <p:nvPr/>
          </p:nvGrpSpPr>
          <p:grpSpPr>
            <a:xfrm>
              <a:off x="4267703" y="1215885"/>
              <a:ext cx="1824790" cy="3926338"/>
              <a:chOff x="2968232" y="-354948"/>
              <a:chExt cx="3324002" cy="6827389"/>
            </a:xfrm>
          </p:grpSpPr>
          <p:grpSp>
            <p:nvGrpSpPr>
              <p:cNvPr id="1024" name="Group 1023">
                <a:extLst>
                  <a:ext uri="{FF2B5EF4-FFF2-40B4-BE49-F238E27FC236}">
                    <a16:creationId xmlns:a16="http://schemas.microsoft.com/office/drawing/2014/main" id="{FE0803DE-F7CD-FA90-0035-E7AFAE4A13A3}"/>
                  </a:ext>
                </a:extLst>
              </p:cNvPr>
              <p:cNvGrpSpPr/>
              <p:nvPr/>
            </p:nvGrpSpPr>
            <p:grpSpPr>
              <a:xfrm>
                <a:off x="2968233" y="237845"/>
                <a:ext cx="2971919" cy="5711435"/>
                <a:chOff x="2968233" y="237845"/>
                <a:chExt cx="2971919" cy="5711435"/>
              </a:xfrm>
            </p:grpSpPr>
            <p:cxnSp>
              <p:nvCxnSpPr>
                <p:cNvPr id="1027" name="Straight Arrow Connector 1026">
                  <a:extLst>
                    <a:ext uri="{FF2B5EF4-FFF2-40B4-BE49-F238E27FC236}">
                      <a16:creationId xmlns:a16="http://schemas.microsoft.com/office/drawing/2014/main" id="{69CB612E-02C1-4B84-1C70-3E46A863A3F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2968233" y="5949280"/>
                  <a:ext cx="2971919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1029" name="Straight Arrow Connector 1028">
                  <a:extLst>
                    <a:ext uri="{FF2B5EF4-FFF2-40B4-BE49-F238E27FC236}">
                      <a16:creationId xmlns:a16="http://schemas.microsoft.com/office/drawing/2014/main" id="{19BEBB0D-CEF4-3956-066E-CF3358FAE5E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2994460" y="237845"/>
                  <a:ext cx="1315084" cy="5711435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1025" name="TextBox 1024">
                <a:extLst>
                  <a:ext uri="{FF2B5EF4-FFF2-40B4-BE49-F238E27FC236}">
                    <a16:creationId xmlns:a16="http://schemas.microsoft.com/office/drawing/2014/main" id="{C399244C-8AFF-6403-F6F2-6C8DC772A367}"/>
                  </a:ext>
                </a:extLst>
              </p:cNvPr>
              <p:cNvSpPr txBox="1"/>
              <p:nvPr/>
            </p:nvSpPr>
            <p:spPr>
              <a:xfrm rot="16963703">
                <a:off x="2041347" y="1079406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1026" name="TextBox 1025">
                <a:extLst>
                  <a:ext uri="{FF2B5EF4-FFF2-40B4-BE49-F238E27FC236}">
                    <a16:creationId xmlns:a16="http://schemas.microsoft.com/office/drawing/2014/main" id="{38AC22DB-7A3E-B005-55DA-C0DF4095D845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pic>
          <p:nvPicPr>
            <p:cNvPr id="2073" name="Picture 4" descr="Door Clip Art Free PNG Image｜Illustoon">
              <a:extLst>
                <a:ext uri="{FF2B5EF4-FFF2-40B4-BE49-F238E27FC236}">
                  <a16:creationId xmlns:a16="http://schemas.microsoft.com/office/drawing/2014/main" id="{2EEDBA5E-ECED-A1CC-6AFA-E03AFC7EFE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1661" y="1840595"/>
              <a:ext cx="351387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74" name="Group 2073">
              <a:extLst>
                <a:ext uri="{FF2B5EF4-FFF2-40B4-BE49-F238E27FC236}">
                  <a16:creationId xmlns:a16="http://schemas.microsoft.com/office/drawing/2014/main" id="{8A0C3DE6-9ABA-606E-F006-D069355329BD}"/>
                </a:ext>
              </a:extLst>
            </p:cNvPr>
            <p:cNvGrpSpPr/>
            <p:nvPr/>
          </p:nvGrpSpPr>
          <p:grpSpPr>
            <a:xfrm>
              <a:off x="4881203" y="3547168"/>
              <a:ext cx="351684" cy="374504"/>
              <a:chOff x="5806024" y="1955694"/>
              <a:chExt cx="2354604" cy="1869977"/>
            </a:xfrm>
          </p:grpSpPr>
          <p:pic>
            <p:nvPicPr>
              <p:cNvPr id="2078" name="Picture 8" descr="Frog Clipart Images – Browse 16,575 ...">
                <a:extLst>
                  <a:ext uri="{FF2B5EF4-FFF2-40B4-BE49-F238E27FC236}">
                    <a16:creationId xmlns:a16="http://schemas.microsoft.com/office/drawing/2014/main" id="{F85A5D1B-1019-4EF5-E2D9-1F74E286083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1828" y="1996871"/>
                <a:ext cx="1828800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79" name="Picture 8" descr="Frog Clipart Images – Browse 16,575 ...">
                <a:extLst>
                  <a:ext uri="{FF2B5EF4-FFF2-40B4-BE49-F238E27FC236}">
                    <a16:creationId xmlns:a16="http://schemas.microsoft.com/office/drawing/2014/main" id="{EF4E5FA1-860B-B8BF-B46B-2CAE0B7DA64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06024" y="1955694"/>
                <a:ext cx="1828801" cy="18287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075" name="Straight Connector 2074">
              <a:extLst>
                <a:ext uri="{FF2B5EF4-FFF2-40B4-BE49-F238E27FC236}">
                  <a16:creationId xmlns:a16="http://schemas.microsoft.com/office/drawing/2014/main" id="{F82C15DB-1840-3280-1650-6AE1045F98A2}"/>
                </a:ext>
              </a:extLst>
            </p:cNvPr>
            <p:cNvCxnSpPr>
              <a:cxnSpLocks/>
              <a:stCxn id="2073" idx="2"/>
              <a:endCxn id="2079" idx="0"/>
            </p:cNvCxnSpPr>
            <p:nvPr/>
          </p:nvCxnSpPr>
          <p:spPr bwMode="auto">
            <a:xfrm flipH="1">
              <a:off x="5017778" y="2208696"/>
              <a:ext cx="119577" cy="1338472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76" name="Picture 2" descr="Monkey Clipart Images - Free Download on Freepik">
              <a:extLst>
                <a:ext uri="{FF2B5EF4-FFF2-40B4-BE49-F238E27FC236}">
                  <a16:creationId xmlns:a16="http://schemas.microsoft.com/office/drawing/2014/main" id="{FB87A732-7469-2613-E183-08BBA68445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9393" y="2406717"/>
              <a:ext cx="405995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77" name="Straight Connector 2076">
              <a:extLst>
                <a:ext uri="{FF2B5EF4-FFF2-40B4-BE49-F238E27FC236}">
                  <a16:creationId xmlns:a16="http://schemas.microsoft.com/office/drawing/2014/main" id="{F34A8E61-E60C-381E-5DB5-19CA4C820264}"/>
                </a:ext>
              </a:extLst>
            </p:cNvPr>
            <p:cNvCxnSpPr>
              <a:cxnSpLocks/>
              <a:stCxn id="2079" idx="3"/>
            </p:cNvCxnSpPr>
            <p:nvPr/>
          </p:nvCxnSpPr>
          <p:spPr bwMode="auto">
            <a:xfrm flipV="1">
              <a:off x="5154353" y="2703932"/>
              <a:ext cx="480572" cy="1026365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pic>
        <p:nvPicPr>
          <p:cNvPr id="3" name="Picture 6" descr="Door Knob PNG, Vector, PSD, and Clipart ...">
            <a:extLst>
              <a:ext uri="{FF2B5EF4-FFF2-40B4-BE49-F238E27FC236}">
                <a16:creationId xmlns:a16="http://schemas.microsoft.com/office/drawing/2014/main" id="{71276E4F-239C-872C-C3B5-0D398C60B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070" y="4307734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Frog Clipart Images – Browse 16,575 ...">
            <a:extLst>
              <a:ext uri="{FF2B5EF4-FFF2-40B4-BE49-F238E27FC236}">
                <a16:creationId xmlns:a16="http://schemas.microsoft.com/office/drawing/2014/main" id="{13BA94B8-A8F3-7DFF-2C56-48797ADAF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73" y="4395170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Door Knob PNG, Vector, PSD, and Clipart ...">
            <a:extLst>
              <a:ext uri="{FF2B5EF4-FFF2-40B4-BE49-F238E27FC236}">
                <a16:creationId xmlns:a16="http://schemas.microsoft.com/office/drawing/2014/main" id="{06342CC3-5436-B963-A1C9-CE57BCCE8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552" y="3849135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Door Knob PNG, Vector, PSD, and Clipart ...">
            <a:extLst>
              <a:ext uri="{FF2B5EF4-FFF2-40B4-BE49-F238E27FC236}">
                <a16:creationId xmlns:a16="http://schemas.microsoft.com/office/drawing/2014/main" id="{03FB5DF6-6149-BD35-2D2B-3F513125F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657" y="4874026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 descr="Frog Clipart Images – Browse 16,575 ...">
            <a:extLst>
              <a:ext uri="{FF2B5EF4-FFF2-40B4-BE49-F238E27FC236}">
                <a16:creationId xmlns:a16="http://schemas.microsoft.com/office/drawing/2014/main" id="{48DB4A34-A444-F4EA-90EA-376428BAF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8977" y="3983068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8" descr="Frog Clipart Images – Browse 16,575 ...">
            <a:extLst>
              <a:ext uri="{FF2B5EF4-FFF2-40B4-BE49-F238E27FC236}">
                <a16:creationId xmlns:a16="http://schemas.microsoft.com/office/drawing/2014/main" id="{749FC18A-6889-F7BE-6B87-8BD528C11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307" y="5068903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3640AA4-64D6-289E-7E02-1081F5E99EE5}"/>
              </a:ext>
            </a:extLst>
          </p:cNvPr>
          <p:cNvSpPr txBox="1"/>
          <p:nvPr/>
        </p:nvSpPr>
        <p:spPr>
          <a:xfrm>
            <a:off x="549033" y="6274065"/>
            <a:ext cx="8345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 </a:t>
            </a:r>
            <a:r>
              <a:rPr lang="en-US" dirty="0"/>
              <a:t>a)</a:t>
            </a:r>
            <a:r>
              <a:rPr lang="ro-RO" dirty="0"/>
              <a:t> reprez1</a:t>
            </a:r>
            <a:r>
              <a:rPr lang="en-US" dirty="0"/>
              <a:t> 	        </a:t>
            </a:r>
            <a:r>
              <a:rPr lang="ro-RO" dirty="0"/>
              <a:t>        </a:t>
            </a:r>
            <a:r>
              <a:rPr lang="en-US" dirty="0"/>
              <a:t>b) </a:t>
            </a:r>
            <a:r>
              <a:rPr lang="ro-RO" dirty="0"/>
              <a:t>reprez2</a:t>
            </a:r>
            <a:r>
              <a:rPr lang="en-US" dirty="0"/>
              <a:t>		 c)</a:t>
            </a:r>
            <a:r>
              <a:rPr lang="ro-RO" dirty="0"/>
              <a:t> reprez3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C4D94E-9D46-0A44-CB17-AC6AC07BDCBA}"/>
              </a:ext>
            </a:extLst>
          </p:cNvPr>
          <p:cNvSpPr txBox="1"/>
          <p:nvPr/>
        </p:nvSpPr>
        <p:spPr>
          <a:xfrm>
            <a:off x="392976" y="1230470"/>
            <a:ext cx="697039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dirty="0"/>
              <a:t>Un alt </a:t>
            </a:r>
            <a:r>
              <a:rPr lang="en-US" dirty="0" err="1"/>
              <a:t>exemplu</a:t>
            </a:r>
            <a:r>
              <a:rPr lang="en-US" dirty="0"/>
              <a:t>:</a:t>
            </a:r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ro-RO" dirty="0"/>
          </a:p>
          <a:p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93890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F3C77-B284-CA3E-19E6-7A6BB502E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3736F-CFEC-32B6-8173-0BD62DF2F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304D84-6170-2F9F-DD2C-412AF2372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57</a:t>
            </a:fld>
            <a:endParaRPr lang="en-GB" alt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C69B180-DC4A-F9CC-C308-711ED423D2B6}"/>
              </a:ext>
            </a:extLst>
          </p:cNvPr>
          <p:cNvGrpSpPr/>
          <p:nvPr/>
        </p:nvGrpSpPr>
        <p:grpSpPr>
          <a:xfrm>
            <a:off x="235729" y="2141355"/>
            <a:ext cx="2873988" cy="2573958"/>
            <a:chOff x="1057034" y="1996664"/>
            <a:chExt cx="5235200" cy="4475777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6295A12-8551-EDC2-1F5F-B55C8CE08A2C}"/>
                </a:ext>
              </a:extLst>
            </p:cNvPr>
            <p:cNvGrpSpPr/>
            <p:nvPr/>
          </p:nvGrpSpPr>
          <p:grpSpPr>
            <a:xfrm>
              <a:off x="1057034" y="1996664"/>
              <a:ext cx="5235200" cy="4475777"/>
              <a:chOff x="1057034" y="1996664"/>
              <a:chExt cx="5235200" cy="4475777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12D678F-4C30-60D4-9094-BDF053DC1A12}"/>
                  </a:ext>
                </a:extLst>
              </p:cNvPr>
              <p:cNvGrpSpPr/>
              <p:nvPr/>
            </p:nvGrpSpPr>
            <p:grpSpPr>
              <a:xfrm>
                <a:off x="1547664" y="2132856"/>
                <a:ext cx="4392488" cy="3816424"/>
                <a:chOff x="1547664" y="2132856"/>
                <a:chExt cx="4392488" cy="3816424"/>
              </a:xfrm>
            </p:grpSpPr>
            <p:cxnSp>
              <p:nvCxnSpPr>
                <p:cNvPr id="7" name="Straight Arrow Connector 6">
                  <a:extLst>
                    <a:ext uri="{FF2B5EF4-FFF2-40B4-BE49-F238E27FC236}">
                      <a16:creationId xmlns:a16="http://schemas.microsoft.com/office/drawing/2014/main" id="{16A9A178-D12D-986B-0603-71CAA47CB81D}"/>
                    </a:ext>
                  </a:extLst>
                </p:cNvPr>
                <p:cNvCxnSpPr/>
                <p:nvPr/>
              </p:nvCxnSpPr>
              <p:spPr bwMode="auto">
                <a:xfrm>
                  <a:off x="1547664" y="5949280"/>
                  <a:ext cx="439248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9" name="Straight Arrow Connector 8">
                  <a:extLst>
                    <a:ext uri="{FF2B5EF4-FFF2-40B4-BE49-F238E27FC236}">
                      <a16:creationId xmlns:a16="http://schemas.microsoft.com/office/drawing/2014/main" id="{C76DFB25-C81A-FF57-6B1E-FC07B9E72DCE}"/>
                    </a:ext>
                  </a:extLst>
                </p:cNvPr>
                <p:cNvCxnSpPr/>
                <p:nvPr/>
              </p:nvCxnSpPr>
              <p:spPr bwMode="auto">
                <a:xfrm flipV="1">
                  <a:off x="1547664" y="2132856"/>
                  <a:ext cx="0" cy="3816424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9074F81-0B4D-4272-7F50-A4231F36A51C}"/>
                  </a:ext>
                </a:extLst>
              </p:cNvPr>
              <p:cNvSpPr txBox="1"/>
              <p:nvPr/>
            </p:nvSpPr>
            <p:spPr>
              <a:xfrm rot="16200000">
                <a:off x="-377320" y="3431018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31F841D-A40D-50FA-5035-02DB67B80E49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3F148D-5589-5FF0-CFF0-DC17EF4AB0C3}"/>
                </a:ext>
              </a:extLst>
            </p:cNvPr>
            <p:cNvSpPr/>
            <p:nvPr/>
          </p:nvSpPr>
          <p:spPr bwMode="auto">
            <a:xfrm>
              <a:off x="1547664" y="2420887"/>
              <a:ext cx="4080571" cy="3528390"/>
            </a:xfrm>
            <a:prstGeom prst="rect">
              <a:avLst/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pic>
          <p:nvPicPr>
            <p:cNvPr id="1028" name="Picture 4" descr="Door Clip Art Free PNG Image｜Illustoon">
              <a:extLst>
                <a:ext uri="{FF2B5EF4-FFF2-40B4-BE49-F238E27FC236}">
                  <a16:creationId xmlns:a16="http://schemas.microsoft.com/office/drawing/2014/main" id="{1A1B4B12-2B74-7920-C0DA-308AD9569F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841" y="256152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6DFEB4C-7FBC-8414-0F11-7088C6A60651}"/>
                </a:ext>
              </a:extLst>
            </p:cNvPr>
            <p:cNvGrpSpPr/>
            <p:nvPr/>
          </p:nvGrpSpPr>
          <p:grpSpPr>
            <a:xfrm>
              <a:off x="3300011" y="4327548"/>
              <a:ext cx="567626" cy="648032"/>
              <a:chOff x="5697809" y="3413701"/>
              <a:chExt cx="2086313" cy="1860841"/>
            </a:xfrm>
          </p:grpSpPr>
          <p:pic>
            <p:nvPicPr>
              <p:cNvPr id="17" name="Picture 8" descr="Frog Clipart Images – Browse 16,575 ...">
                <a:extLst>
                  <a:ext uri="{FF2B5EF4-FFF2-40B4-BE49-F238E27FC236}">
                    <a16:creationId xmlns:a16="http://schemas.microsoft.com/office/drawing/2014/main" id="{FC74EA48-2C06-016B-EE33-326DFA4A3A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8" descr="Frog Clipart Images – Browse 16,575 ...">
                <a:extLst>
                  <a:ext uri="{FF2B5EF4-FFF2-40B4-BE49-F238E27FC236}">
                    <a16:creationId xmlns:a16="http://schemas.microsoft.com/office/drawing/2014/main" id="{315B8F69-2957-4979-31D3-1DC3784E2C4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49173BA-83D5-BDAD-BDBC-B6A037F41CE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61596" y="3003880"/>
              <a:ext cx="908477" cy="14144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50" name="Picture 2" descr="Monkey Clipart Images - Free Download on Freepik">
              <a:extLst>
                <a:ext uri="{FF2B5EF4-FFF2-40B4-BE49-F238E27FC236}">
                  <a16:creationId xmlns:a16="http://schemas.microsoft.com/office/drawing/2014/main" id="{AB1B0E15-EAF9-0C33-B4EF-D3F859EC56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685" y="3408431"/>
              <a:ext cx="739552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AC467FE-87B3-1E0C-D1BB-8EE3CF3A1798}"/>
                </a:ext>
              </a:extLst>
            </p:cNvPr>
            <p:cNvCxnSpPr>
              <a:cxnSpLocks/>
              <a:stCxn id="18" idx="3"/>
            </p:cNvCxnSpPr>
            <p:nvPr/>
          </p:nvCxnSpPr>
          <p:spPr bwMode="auto">
            <a:xfrm flipV="1">
              <a:off x="3797576" y="3895261"/>
              <a:ext cx="1264435" cy="75072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E3CD1B9A-A57C-5E47-26B1-94D3D963BCFA}"/>
              </a:ext>
            </a:extLst>
          </p:cNvPr>
          <p:cNvGrpSpPr/>
          <p:nvPr/>
        </p:nvGrpSpPr>
        <p:grpSpPr>
          <a:xfrm>
            <a:off x="5736474" y="2803326"/>
            <a:ext cx="3158229" cy="2703119"/>
            <a:chOff x="5660509" y="2344486"/>
            <a:chExt cx="3158229" cy="2703119"/>
          </a:xfrm>
        </p:grpSpPr>
        <p:sp>
          <p:nvSpPr>
            <p:cNvPr id="1047" name="Parallelogram 1046">
              <a:extLst>
                <a:ext uri="{FF2B5EF4-FFF2-40B4-BE49-F238E27FC236}">
                  <a16:creationId xmlns:a16="http://schemas.microsoft.com/office/drawing/2014/main" id="{9C7E2B71-98D5-2345-6B56-B550A7BF33DC}"/>
                </a:ext>
              </a:extLst>
            </p:cNvPr>
            <p:cNvSpPr/>
            <p:nvPr/>
          </p:nvSpPr>
          <p:spPr bwMode="auto">
            <a:xfrm rot="4200000" flipH="1" flipV="1">
              <a:off x="5874141" y="2704997"/>
              <a:ext cx="2703119" cy="1982097"/>
            </a:xfrm>
            <a:prstGeom prst="parallelogram">
              <a:avLst>
                <a:gd name="adj" fmla="val 74882"/>
              </a:avLst>
            </a:prstGeom>
            <a:gradFill flip="none" rotWithShape="1">
              <a:gsLst>
                <a:gs pos="77000">
                  <a:srgbClr val="0000FF"/>
                </a:gs>
                <a:gs pos="27000">
                  <a:srgbClr val="FF6600"/>
                </a:gs>
              </a:gsLst>
              <a:lin ang="10800000" scaled="1"/>
              <a:tileRect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1052" name="Group 1051">
              <a:extLst>
                <a:ext uri="{FF2B5EF4-FFF2-40B4-BE49-F238E27FC236}">
                  <a16:creationId xmlns:a16="http://schemas.microsoft.com/office/drawing/2014/main" id="{EFD30A76-12C4-A354-900C-38B59C60D08D}"/>
                </a:ext>
              </a:extLst>
            </p:cNvPr>
            <p:cNvGrpSpPr/>
            <p:nvPr/>
          </p:nvGrpSpPr>
          <p:grpSpPr>
            <a:xfrm>
              <a:off x="5660509" y="2410409"/>
              <a:ext cx="3158229" cy="2278994"/>
              <a:chOff x="5660509" y="2410409"/>
              <a:chExt cx="3158229" cy="2278994"/>
            </a:xfrm>
          </p:grpSpPr>
          <p:grpSp>
            <p:nvGrpSpPr>
              <p:cNvPr id="2056" name="Group 2055">
                <a:extLst>
                  <a:ext uri="{FF2B5EF4-FFF2-40B4-BE49-F238E27FC236}">
                    <a16:creationId xmlns:a16="http://schemas.microsoft.com/office/drawing/2014/main" id="{625CA7B7-871B-18A8-3A59-4B7AFF096727}"/>
                  </a:ext>
                </a:extLst>
              </p:cNvPr>
              <p:cNvGrpSpPr/>
              <p:nvPr/>
            </p:nvGrpSpPr>
            <p:grpSpPr>
              <a:xfrm>
                <a:off x="5660509" y="2410409"/>
                <a:ext cx="3158229" cy="2278994"/>
                <a:chOff x="539266" y="1797830"/>
                <a:chExt cx="5752968" cy="3962872"/>
              </a:xfrm>
            </p:grpSpPr>
            <p:grpSp>
              <p:nvGrpSpPr>
                <p:cNvPr id="2065" name="Group 2064">
                  <a:extLst>
                    <a:ext uri="{FF2B5EF4-FFF2-40B4-BE49-F238E27FC236}">
                      <a16:creationId xmlns:a16="http://schemas.microsoft.com/office/drawing/2014/main" id="{2C4E0D57-8780-BD10-625B-4E87B860A520}"/>
                    </a:ext>
                  </a:extLst>
                </p:cNvPr>
                <p:cNvGrpSpPr/>
                <p:nvPr/>
              </p:nvGrpSpPr>
              <p:grpSpPr>
                <a:xfrm>
                  <a:off x="712524" y="2147981"/>
                  <a:ext cx="5579710" cy="3612721"/>
                  <a:chOff x="712524" y="2147981"/>
                  <a:chExt cx="5579710" cy="3612721"/>
                </a:xfrm>
              </p:grpSpPr>
              <p:cxnSp>
                <p:nvCxnSpPr>
                  <p:cNvPr id="2068" name="Straight Arrow Connector 2067">
                    <a:extLst>
                      <a:ext uri="{FF2B5EF4-FFF2-40B4-BE49-F238E27FC236}">
                        <a16:creationId xmlns:a16="http://schemas.microsoft.com/office/drawing/2014/main" id="{1D257BD3-C909-0A7D-6952-B137C25094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596759" y="4424695"/>
                    <a:ext cx="4695475" cy="1336007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0000FF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  <p:cxnSp>
                <p:nvCxnSpPr>
                  <p:cNvPr id="2069" name="Straight Arrow Connector 2068">
                    <a:extLst>
                      <a:ext uri="{FF2B5EF4-FFF2-40B4-BE49-F238E27FC236}">
                        <a16:creationId xmlns:a16="http://schemas.microsoft.com/office/drawing/2014/main" id="{1140345D-0117-FDC9-7599-336C47FB561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H="1" flipV="1">
                    <a:off x="712524" y="2147981"/>
                    <a:ext cx="849086" cy="2297534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FF6600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</p:grpSp>
            <p:sp>
              <p:nvSpPr>
                <p:cNvPr id="2066" name="TextBox 2065">
                  <a:extLst>
                    <a:ext uri="{FF2B5EF4-FFF2-40B4-BE49-F238E27FC236}">
                      <a16:creationId xmlns:a16="http://schemas.microsoft.com/office/drawing/2014/main" id="{27510E18-A713-FA91-8F16-9B2EAF218B58}"/>
                    </a:ext>
                  </a:extLst>
                </p:cNvPr>
                <p:cNvSpPr txBox="1"/>
                <p:nvPr/>
              </p:nvSpPr>
              <p:spPr>
                <a:xfrm rot="15025189">
                  <a:off x="-707364" y="3044460"/>
                  <a:ext cx="2997835" cy="5045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rgbClr val="FF6600"/>
                      </a:solidFill>
                    </a:rPr>
                    <a:t>Nivelul </a:t>
                  </a:r>
                  <a:r>
                    <a:rPr lang="en-US" sz="1200" dirty="0" err="1">
                      <a:solidFill>
                        <a:srgbClr val="FF6600"/>
                      </a:solidFill>
                    </a:rPr>
                    <a:t>tehnologic</a:t>
                  </a:r>
                  <a:endParaRPr lang="en-US" sz="1200" dirty="0">
                    <a:solidFill>
                      <a:srgbClr val="FF6600"/>
                    </a:solidFill>
                  </a:endParaRPr>
                </a:p>
              </p:txBody>
            </p:sp>
            <p:sp>
              <p:nvSpPr>
                <p:cNvPr id="2067" name="TextBox 2066">
                  <a:extLst>
                    <a:ext uri="{FF2B5EF4-FFF2-40B4-BE49-F238E27FC236}">
                      <a16:creationId xmlns:a16="http://schemas.microsoft.com/office/drawing/2014/main" id="{4521FD8B-47BC-E1D1-1CFE-2542495E90B8}"/>
                    </a:ext>
                  </a:extLst>
                </p:cNvPr>
                <p:cNvSpPr txBox="1"/>
                <p:nvPr/>
              </p:nvSpPr>
              <p:spPr>
                <a:xfrm rot="1019879">
                  <a:off x="2840028" y="5274436"/>
                  <a:ext cx="3324002" cy="48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 err="1">
                      <a:solidFill>
                        <a:srgbClr val="6060FF"/>
                      </a:solidFill>
                    </a:rPr>
                    <a:t>Caracterul</a:t>
                  </a:r>
                  <a:r>
                    <a:rPr lang="en-US" sz="1200" dirty="0">
                      <a:solidFill>
                        <a:srgbClr val="6060FF"/>
                      </a:solidFill>
                    </a:rPr>
                    <a:t> animalic</a:t>
                  </a:r>
                </a:p>
              </p:txBody>
            </p:sp>
          </p:grpSp>
          <p:pic>
            <p:nvPicPr>
              <p:cNvPr id="2058" name="Picture 4" descr="Door Clip Art Free PNG Image｜Illustoon">
                <a:extLst>
                  <a:ext uri="{FF2B5EF4-FFF2-40B4-BE49-F238E27FC236}">
                    <a16:creationId xmlns:a16="http://schemas.microsoft.com/office/drawing/2014/main" id="{D3EAD5B7-1BD2-12B3-443C-E51A662B558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02642" y="2799268"/>
                <a:ext cx="351387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059" name="Group 2058">
                <a:extLst>
                  <a:ext uri="{FF2B5EF4-FFF2-40B4-BE49-F238E27FC236}">
                    <a16:creationId xmlns:a16="http://schemas.microsoft.com/office/drawing/2014/main" id="{B6F67736-47B3-4084-159B-0EC5B0B6ED97}"/>
                  </a:ext>
                </a:extLst>
              </p:cNvPr>
              <p:cNvGrpSpPr/>
              <p:nvPr/>
            </p:nvGrpSpPr>
            <p:grpSpPr>
              <a:xfrm>
                <a:off x="6815316" y="3579353"/>
                <a:ext cx="351684" cy="374504"/>
                <a:chOff x="5806024" y="1955694"/>
                <a:chExt cx="2354604" cy="1869977"/>
              </a:xfrm>
            </p:grpSpPr>
            <p:pic>
              <p:nvPicPr>
                <p:cNvPr id="2063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D1ACA2CD-0D42-3B60-8E27-3CBDDF0D4F1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331828" y="1996871"/>
                  <a:ext cx="1828800" cy="18288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64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6F728603-76D9-AF60-DE4E-2B09A6ADD9B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duotone>
                    <a:prstClr val="black"/>
                    <a:srgbClr val="996633">
                      <a:tint val="45000"/>
                      <a:satMod val="400000"/>
                    </a:srgb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806024" y="1955694"/>
                  <a:ext cx="1828801" cy="18287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cxnSp>
            <p:nvCxnSpPr>
              <p:cNvPr id="2060" name="Straight Connector 2059">
                <a:extLst>
                  <a:ext uri="{FF2B5EF4-FFF2-40B4-BE49-F238E27FC236}">
                    <a16:creationId xmlns:a16="http://schemas.microsoft.com/office/drawing/2014/main" id="{4F36FDCA-028B-E92E-A9C8-86D8F8FA370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145940" y="3041918"/>
                <a:ext cx="747910" cy="630811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  <p:pic>
            <p:nvPicPr>
              <p:cNvPr id="2061" name="Picture 2" descr="Monkey Clipart Images - Free Download on Freepik">
                <a:extLst>
                  <a:ext uri="{FF2B5EF4-FFF2-40B4-BE49-F238E27FC236}">
                    <a16:creationId xmlns:a16="http://schemas.microsoft.com/office/drawing/2014/main" id="{53D271CF-3444-E635-BCE9-D5A21D88108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74202" y="3420633"/>
                <a:ext cx="405995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062" name="Straight Connector 2061">
                <a:extLst>
                  <a:ext uri="{FF2B5EF4-FFF2-40B4-BE49-F238E27FC236}">
                    <a16:creationId xmlns:a16="http://schemas.microsoft.com/office/drawing/2014/main" id="{8C9ED217-05FE-57C9-751D-E16BAE65E6DA}"/>
                  </a:ext>
                </a:extLst>
              </p:cNvPr>
              <p:cNvCxnSpPr>
                <a:cxnSpLocks/>
                <a:stCxn id="2064" idx="3"/>
              </p:cNvCxnSpPr>
              <p:nvPr/>
            </p:nvCxnSpPr>
            <p:spPr bwMode="auto">
              <a:xfrm flipV="1">
                <a:off x="7088466" y="3664589"/>
                <a:ext cx="980352" cy="97893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</p:grpSp>
      </p:grpSp>
      <p:grpSp>
        <p:nvGrpSpPr>
          <p:cNvPr id="1041" name="Group 1040">
            <a:extLst>
              <a:ext uri="{FF2B5EF4-FFF2-40B4-BE49-F238E27FC236}">
                <a16:creationId xmlns:a16="http://schemas.microsoft.com/office/drawing/2014/main" id="{B31CDFEE-F1D9-57AB-C182-6A6D1812E23F}"/>
              </a:ext>
            </a:extLst>
          </p:cNvPr>
          <p:cNvGrpSpPr/>
          <p:nvPr/>
        </p:nvGrpSpPr>
        <p:grpSpPr>
          <a:xfrm>
            <a:off x="3404716" y="801800"/>
            <a:ext cx="1971849" cy="3926338"/>
            <a:chOff x="4267703" y="1215885"/>
            <a:chExt cx="1971849" cy="3926338"/>
          </a:xfrm>
        </p:grpSpPr>
        <p:sp>
          <p:nvSpPr>
            <p:cNvPr id="1031" name="Parallelogram 1030">
              <a:extLst>
                <a:ext uri="{FF2B5EF4-FFF2-40B4-BE49-F238E27FC236}">
                  <a16:creationId xmlns:a16="http://schemas.microsoft.com/office/drawing/2014/main" id="{391514B5-0CB5-5C48-5CCE-3DDB2513BEA5}"/>
                </a:ext>
              </a:extLst>
            </p:cNvPr>
            <p:cNvSpPr/>
            <p:nvPr/>
          </p:nvSpPr>
          <p:spPr bwMode="auto">
            <a:xfrm>
              <a:off x="4304009" y="1748167"/>
              <a:ext cx="1935543" cy="3101780"/>
            </a:xfrm>
            <a:prstGeom prst="parallelogram">
              <a:avLst>
                <a:gd name="adj" fmla="val 35170"/>
              </a:avLst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F5D8C9A5-57A9-DAB7-025F-42A458CC4FE8}"/>
                </a:ext>
              </a:extLst>
            </p:cNvPr>
            <p:cNvGrpSpPr/>
            <p:nvPr/>
          </p:nvGrpSpPr>
          <p:grpSpPr>
            <a:xfrm>
              <a:off x="4267703" y="1215885"/>
              <a:ext cx="1824790" cy="3926338"/>
              <a:chOff x="2968232" y="-354948"/>
              <a:chExt cx="3324002" cy="6827389"/>
            </a:xfrm>
          </p:grpSpPr>
          <p:grpSp>
            <p:nvGrpSpPr>
              <p:cNvPr id="1024" name="Group 1023">
                <a:extLst>
                  <a:ext uri="{FF2B5EF4-FFF2-40B4-BE49-F238E27FC236}">
                    <a16:creationId xmlns:a16="http://schemas.microsoft.com/office/drawing/2014/main" id="{FE0803DE-F7CD-FA90-0035-E7AFAE4A13A3}"/>
                  </a:ext>
                </a:extLst>
              </p:cNvPr>
              <p:cNvGrpSpPr/>
              <p:nvPr/>
            </p:nvGrpSpPr>
            <p:grpSpPr>
              <a:xfrm>
                <a:off x="2968233" y="237845"/>
                <a:ext cx="2971919" cy="5711435"/>
                <a:chOff x="2968233" y="237845"/>
                <a:chExt cx="2971919" cy="5711435"/>
              </a:xfrm>
            </p:grpSpPr>
            <p:cxnSp>
              <p:nvCxnSpPr>
                <p:cNvPr id="1027" name="Straight Arrow Connector 1026">
                  <a:extLst>
                    <a:ext uri="{FF2B5EF4-FFF2-40B4-BE49-F238E27FC236}">
                      <a16:creationId xmlns:a16="http://schemas.microsoft.com/office/drawing/2014/main" id="{69CB612E-02C1-4B84-1C70-3E46A863A3F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2968233" y="5949280"/>
                  <a:ext cx="2971919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1029" name="Straight Arrow Connector 1028">
                  <a:extLst>
                    <a:ext uri="{FF2B5EF4-FFF2-40B4-BE49-F238E27FC236}">
                      <a16:creationId xmlns:a16="http://schemas.microsoft.com/office/drawing/2014/main" id="{19BEBB0D-CEF4-3956-066E-CF3358FAE5E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2994460" y="237845"/>
                  <a:ext cx="1315084" cy="5711435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1025" name="TextBox 1024">
                <a:extLst>
                  <a:ext uri="{FF2B5EF4-FFF2-40B4-BE49-F238E27FC236}">
                    <a16:creationId xmlns:a16="http://schemas.microsoft.com/office/drawing/2014/main" id="{C399244C-8AFF-6403-F6F2-6C8DC772A367}"/>
                  </a:ext>
                </a:extLst>
              </p:cNvPr>
              <p:cNvSpPr txBox="1"/>
              <p:nvPr/>
            </p:nvSpPr>
            <p:spPr>
              <a:xfrm rot="16963703">
                <a:off x="2041347" y="1079406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1026" name="TextBox 1025">
                <a:extLst>
                  <a:ext uri="{FF2B5EF4-FFF2-40B4-BE49-F238E27FC236}">
                    <a16:creationId xmlns:a16="http://schemas.microsoft.com/office/drawing/2014/main" id="{38AC22DB-7A3E-B005-55DA-C0DF4095D845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pic>
          <p:nvPicPr>
            <p:cNvPr id="2073" name="Picture 4" descr="Door Clip Art Free PNG Image｜Illustoon">
              <a:extLst>
                <a:ext uri="{FF2B5EF4-FFF2-40B4-BE49-F238E27FC236}">
                  <a16:creationId xmlns:a16="http://schemas.microsoft.com/office/drawing/2014/main" id="{2EEDBA5E-ECED-A1CC-6AFA-E03AFC7EFE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1661" y="1840595"/>
              <a:ext cx="351387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74" name="Group 2073">
              <a:extLst>
                <a:ext uri="{FF2B5EF4-FFF2-40B4-BE49-F238E27FC236}">
                  <a16:creationId xmlns:a16="http://schemas.microsoft.com/office/drawing/2014/main" id="{8A0C3DE6-9ABA-606E-F006-D069355329BD}"/>
                </a:ext>
              </a:extLst>
            </p:cNvPr>
            <p:cNvGrpSpPr/>
            <p:nvPr/>
          </p:nvGrpSpPr>
          <p:grpSpPr>
            <a:xfrm>
              <a:off x="4881203" y="3547168"/>
              <a:ext cx="351684" cy="374504"/>
              <a:chOff x="5806024" y="1955694"/>
              <a:chExt cx="2354604" cy="1869977"/>
            </a:xfrm>
          </p:grpSpPr>
          <p:pic>
            <p:nvPicPr>
              <p:cNvPr id="2078" name="Picture 8" descr="Frog Clipart Images – Browse 16,575 ...">
                <a:extLst>
                  <a:ext uri="{FF2B5EF4-FFF2-40B4-BE49-F238E27FC236}">
                    <a16:creationId xmlns:a16="http://schemas.microsoft.com/office/drawing/2014/main" id="{F85A5D1B-1019-4EF5-E2D9-1F74E286083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1828" y="1996871"/>
                <a:ext cx="1828800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79" name="Picture 8" descr="Frog Clipart Images – Browse 16,575 ...">
                <a:extLst>
                  <a:ext uri="{FF2B5EF4-FFF2-40B4-BE49-F238E27FC236}">
                    <a16:creationId xmlns:a16="http://schemas.microsoft.com/office/drawing/2014/main" id="{EF4E5FA1-860B-B8BF-B46B-2CAE0B7DA64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06024" y="1955694"/>
                <a:ext cx="1828801" cy="18287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075" name="Straight Connector 2074">
              <a:extLst>
                <a:ext uri="{FF2B5EF4-FFF2-40B4-BE49-F238E27FC236}">
                  <a16:creationId xmlns:a16="http://schemas.microsoft.com/office/drawing/2014/main" id="{F82C15DB-1840-3280-1650-6AE1045F98A2}"/>
                </a:ext>
              </a:extLst>
            </p:cNvPr>
            <p:cNvCxnSpPr>
              <a:cxnSpLocks/>
              <a:stCxn id="2073" idx="2"/>
              <a:endCxn id="2079" idx="0"/>
            </p:cNvCxnSpPr>
            <p:nvPr/>
          </p:nvCxnSpPr>
          <p:spPr bwMode="auto">
            <a:xfrm flipH="1">
              <a:off x="5017778" y="2208696"/>
              <a:ext cx="119577" cy="1338472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76" name="Picture 2" descr="Monkey Clipart Images - Free Download on Freepik">
              <a:extLst>
                <a:ext uri="{FF2B5EF4-FFF2-40B4-BE49-F238E27FC236}">
                  <a16:creationId xmlns:a16="http://schemas.microsoft.com/office/drawing/2014/main" id="{FB87A732-7469-2613-E183-08BBA68445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9393" y="2406717"/>
              <a:ext cx="405995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77" name="Straight Connector 2076">
              <a:extLst>
                <a:ext uri="{FF2B5EF4-FFF2-40B4-BE49-F238E27FC236}">
                  <a16:creationId xmlns:a16="http://schemas.microsoft.com/office/drawing/2014/main" id="{F34A8E61-E60C-381E-5DB5-19CA4C820264}"/>
                </a:ext>
              </a:extLst>
            </p:cNvPr>
            <p:cNvCxnSpPr>
              <a:cxnSpLocks/>
              <a:stCxn id="2079" idx="3"/>
            </p:cNvCxnSpPr>
            <p:nvPr/>
          </p:nvCxnSpPr>
          <p:spPr bwMode="auto">
            <a:xfrm flipV="1">
              <a:off x="5154353" y="2703932"/>
              <a:ext cx="480572" cy="1026365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pic>
        <p:nvPicPr>
          <p:cNvPr id="3" name="Picture 6" descr="Door Knob PNG, Vector, PSD, and Clipart ...">
            <a:extLst>
              <a:ext uri="{FF2B5EF4-FFF2-40B4-BE49-F238E27FC236}">
                <a16:creationId xmlns:a16="http://schemas.microsoft.com/office/drawing/2014/main" id="{71276E4F-239C-872C-C3B5-0D398C60B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070" y="3209638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Frog Clipart Images – Browse 16,575 ...">
            <a:extLst>
              <a:ext uri="{FF2B5EF4-FFF2-40B4-BE49-F238E27FC236}">
                <a16:creationId xmlns:a16="http://schemas.microsoft.com/office/drawing/2014/main" id="{13BA94B8-A8F3-7DFF-2C56-48797ADAF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73" y="3297074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Door Knob PNG, Vector, PSD, and Clipart ...">
            <a:extLst>
              <a:ext uri="{FF2B5EF4-FFF2-40B4-BE49-F238E27FC236}">
                <a16:creationId xmlns:a16="http://schemas.microsoft.com/office/drawing/2014/main" id="{06342CC3-5436-B963-A1C9-CE57BCCE8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552" y="2751039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Door Knob PNG, Vector, PSD, and Clipart ...">
            <a:extLst>
              <a:ext uri="{FF2B5EF4-FFF2-40B4-BE49-F238E27FC236}">
                <a16:creationId xmlns:a16="http://schemas.microsoft.com/office/drawing/2014/main" id="{03FB5DF6-6149-BD35-2D2B-3F513125F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657" y="3775930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 descr="Frog Clipart Images – Browse 16,575 ...">
            <a:extLst>
              <a:ext uri="{FF2B5EF4-FFF2-40B4-BE49-F238E27FC236}">
                <a16:creationId xmlns:a16="http://schemas.microsoft.com/office/drawing/2014/main" id="{48DB4A34-A444-F4EA-90EA-376428BAF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8977" y="2884972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8" descr="Frog Clipart Images – Browse 16,575 ...">
            <a:extLst>
              <a:ext uri="{FF2B5EF4-FFF2-40B4-BE49-F238E27FC236}">
                <a16:creationId xmlns:a16="http://schemas.microsoft.com/office/drawing/2014/main" id="{749FC18A-6889-F7BE-6B87-8BD528C11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307" y="3970807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3640AA4-64D6-289E-7E02-1081F5E99EE5}"/>
              </a:ext>
            </a:extLst>
          </p:cNvPr>
          <p:cNvSpPr txBox="1"/>
          <p:nvPr/>
        </p:nvSpPr>
        <p:spPr>
          <a:xfrm>
            <a:off x="549033" y="5175969"/>
            <a:ext cx="8345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     </a:t>
            </a:r>
            <a:r>
              <a:rPr lang="en-US" dirty="0"/>
              <a:t>a)</a:t>
            </a:r>
            <a:r>
              <a:rPr lang="ro-RO" dirty="0"/>
              <a:t> reprez1</a:t>
            </a:r>
            <a:r>
              <a:rPr lang="en-US" dirty="0"/>
              <a:t> 	        </a:t>
            </a:r>
            <a:r>
              <a:rPr lang="ro-RO" dirty="0"/>
              <a:t>        </a:t>
            </a:r>
            <a:r>
              <a:rPr lang="en-US" dirty="0"/>
              <a:t>b) </a:t>
            </a:r>
            <a:r>
              <a:rPr lang="ro-RO" dirty="0"/>
              <a:t>reprez2</a:t>
            </a:r>
            <a:r>
              <a:rPr lang="en-US" dirty="0"/>
              <a:t>		 c)</a:t>
            </a:r>
            <a:r>
              <a:rPr lang="ro-RO" dirty="0"/>
              <a:t> reprez3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C4D94E-9D46-0A44-CB17-AC6AC07BDCBA}"/>
              </a:ext>
            </a:extLst>
          </p:cNvPr>
          <p:cNvSpPr txBox="1"/>
          <p:nvPr/>
        </p:nvSpPr>
        <p:spPr>
          <a:xfrm>
            <a:off x="625943" y="5763895"/>
            <a:ext cx="6970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>
                <a:solidFill>
                  <a:srgbClr val="FF0000"/>
                </a:solidFill>
              </a:rPr>
              <a:t>Q1: reprez1  = f(reprez2) = g(reprez3) ???</a:t>
            </a:r>
          </a:p>
        </p:txBody>
      </p:sp>
    </p:spTree>
    <p:extLst>
      <p:ext uri="{BB962C8B-B14F-4D97-AF65-F5344CB8AC3E}">
        <p14:creationId xmlns:p14="http://schemas.microsoft.com/office/powerpoint/2010/main" val="333428175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ACE0B3-D065-D2F5-C355-5D7103C711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D4E0DC-D9B8-2357-ADB8-30501A986C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06F558-D7EC-6231-1CB3-5EDCDAAF7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CA9734-B86A-9270-1947-5AD62BA18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58</a:t>
            </a:fld>
            <a:endParaRPr lang="en-GB" alt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E9954D-A494-67E5-3D0B-5B260081F96F}"/>
              </a:ext>
            </a:extLst>
          </p:cNvPr>
          <p:cNvGrpSpPr/>
          <p:nvPr/>
        </p:nvGrpSpPr>
        <p:grpSpPr>
          <a:xfrm>
            <a:off x="235729" y="2141355"/>
            <a:ext cx="2873988" cy="2573958"/>
            <a:chOff x="1057034" y="1996664"/>
            <a:chExt cx="5235200" cy="4475777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27C64C51-DFCC-19FB-1854-4FBBDBA66CB4}"/>
                </a:ext>
              </a:extLst>
            </p:cNvPr>
            <p:cNvGrpSpPr/>
            <p:nvPr/>
          </p:nvGrpSpPr>
          <p:grpSpPr>
            <a:xfrm>
              <a:off x="1057034" y="1996664"/>
              <a:ext cx="5235200" cy="4475777"/>
              <a:chOff x="1057034" y="1996664"/>
              <a:chExt cx="5235200" cy="4475777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FD83844-CBDE-A65D-5C9B-5B21FB7F1F9D}"/>
                  </a:ext>
                </a:extLst>
              </p:cNvPr>
              <p:cNvGrpSpPr/>
              <p:nvPr/>
            </p:nvGrpSpPr>
            <p:grpSpPr>
              <a:xfrm>
                <a:off x="1547664" y="2132856"/>
                <a:ext cx="4392488" cy="3816424"/>
                <a:chOff x="1547664" y="2132856"/>
                <a:chExt cx="4392488" cy="3816424"/>
              </a:xfrm>
            </p:grpSpPr>
            <p:cxnSp>
              <p:nvCxnSpPr>
                <p:cNvPr id="7" name="Straight Arrow Connector 6">
                  <a:extLst>
                    <a:ext uri="{FF2B5EF4-FFF2-40B4-BE49-F238E27FC236}">
                      <a16:creationId xmlns:a16="http://schemas.microsoft.com/office/drawing/2014/main" id="{870E1F5F-5548-F941-5567-92ECC7ACDA29}"/>
                    </a:ext>
                  </a:extLst>
                </p:cNvPr>
                <p:cNvCxnSpPr/>
                <p:nvPr/>
              </p:nvCxnSpPr>
              <p:spPr bwMode="auto">
                <a:xfrm>
                  <a:off x="1547664" y="5949280"/>
                  <a:ext cx="439248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9" name="Straight Arrow Connector 8">
                  <a:extLst>
                    <a:ext uri="{FF2B5EF4-FFF2-40B4-BE49-F238E27FC236}">
                      <a16:creationId xmlns:a16="http://schemas.microsoft.com/office/drawing/2014/main" id="{A2E87039-4FEE-5170-0E38-91459C4EA8E3}"/>
                    </a:ext>
                  </a:extLst>
                </p:cNvPr>
                <p:cNvCxnSpPr/>
                <p:nvPr/>
              </p:nvCxnSpPr>
              <p:spPr bwMode="auto">
                <a:xfrm flipV="1">
                  <a:off x="1547664" y="2132856"/>
                  <a:ext cx="0" cy="3816424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5EBE41B-2C9D-E28B-8D83-D80E53B9E5AB}"/>
                  </a:ext>
                </a:extLst>
              </p:cNvPr>
              <p:cNvSpPr txBox="1"/>
              <p:nvPr/>
            </p:nvSpPr>
            <p:spPr>
              <a:xfrm rot="16200000">
                <a:off x="-377320" y="3431018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7E16EE82-DDE4-7920-D1C4-5E131F712F55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E2DC720-B04C-CC2C-8420-9DEDF7B8EBF6}"/>
                </a:ext>
              </a:extLst>
            </p:cNvPr>
            <p:cNvSpPr/>
            <p:nvPr/>
          </p:nvSpPr>
          <p:spPr bwMode="auto">
            <a:xfrm>
              <a:off x="1547664" y="2420887"/>
              <a:ext cx="4080571" cy="3528390"/>
            </a:xfrm>
            <a:prstGeom prst="rect">
              <a:avLst/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pic>
          <p:nvPicPr>
            <p:cNvPr id="1028" name="Picture 4" descr="Door Clip Art Free PNG Image｜Illustoon">
              <a:extLst>
                <a:ext uri="{FF2B5EF4-FFF2-40B4-BE49-F238E27FC236}">
                  <a16:creationId xmlns:a16="http://schemas.microsoft.com/office/drawing/2014/main" id="{6044C0CB-3865-9B9F-C5FE-AFCF7589EC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841" y="256152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5A58B1AB-EE42-0564-9148-AED2A72FD831}"/>
                </a:ext>
              </a:extLst>
            </p:cNvPr>
            <p:cNvGrpSpPr/>
            <p:nvPr/>
          </p:nvGrpSpPr>
          <p:grpSpPr>
            <a:xfrm>
              <a:off x="3300011" y="4327548"/>
              <a:ext cx="567626" cy="648032"/>
              <a:chOff x="5697809" y="3413701"/>
              <a:chExt cx="2086313" cy="1860841"/>
            </a:xfrm>
          </p:grpSpPr>
          <p:pic>
            <p:nvPicPr>
              <p:cNvPr id="17" name="Picture 8" descr="Frog Clipart Images – Browse 16,575 ...">
                <a:extLst>
                  <a:ext uri="{FF2B5EF4-FFF2-40B4-BE49-F238E27FC236}">
                    <a16:creationId xmlns:a16="http://schemas.microsoft.com/office/drawing/2014/main" id="{42715757-AC6F-7052-726D-136A6BAE8F0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8" descr="Frog Clipart Images – Browse 16,575 ...">
                <a:extLst>
                  <a:ext uri="{FF2B5EF4-FFF2-40B4-BE49-F238E27FC236}">
                    <a16:creationId xmlns:a16="http://schemas.microsoft.com/office/drawing/2014/main" id="{7996849F-68B4-2A92-79E1-B52B5E333F1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F5004FE-DCF6-F1A3-12A8-6456A922890D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61596" y="3003880"/>
              <a:ext cx="908477" cy="14144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50" name="Picture 2" descr="Monkey Clipart Images - Free Download on Freepik">
              <a:extLst>
                <a:ext uri="{FF2B5EF4-FFF2-40B4-BE49-F238E27FC236}">
                  <a16:creationId xmlns:a16="http://schemas.microsoft.com/office/drawing/2014/main" id="{2ADDC5FE-4DA3-6008-8DC6-7CC7605932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685" y="3408431"/>
              <a:ext cx="739552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A7CD4F8F-2F42-97A4-DDDF-169C9376D3FF}"/>
                </a:ext>
              </a:extLst>
            </p:cNvPr>
            <p:cNvCxnSpPr>
              <a:cxnSpLocks/>
              <a:stCxn id="18" idx="3"/>
            </p:cNvCxnSpPr>
            <p:nvPr/>
          </p:nvCxnSpPr>
          <p:spPr bwMode="auto">
            <a:xfrm flipV="1">
              <a:off x="3797576" y="3895261"/>
              <a:ext cx="1264435" cy="75072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ED325E31-6A0B-06E7-9A44-1780A1E270B5}"/>
              </a:ext>
            </a:extLst>
          </p:cNvPr>
          <p:cNvGrpSpPr/>
          <p:nvPr/>
        </p:nvGrpSpPr>
        <p:grpSpPr>
          <a:xfrm>
            <a:off x="5736474" y="2803326"/>
            <a:ext cx="3158229" cy="2703119"/>
            <a:chOff x="5660509" y="2344486"/>
            <a:chExt cx="3158229" cy="2703119"/>
          </a:xfrm>
        </p:grpSpPr>
        <p:sp>
          <p:nvSpPr>
            <p:cNvPr id="1047" name="Parallelogram 1046">
              <a:extLst>
                <a:ext uri="{FF2B5EF4-FFF2-40B4-BE49-F238E27FC236}">
                  <a16:creationId xmlns:a16="http://schemas.microsoft.com/office/drawing/2014/main" id="{2661D98D-1C98-CED8-741C-DE68F95A5BAF}"/>
                </a:ext>
              </a:extLst>
            </p:cNvPr>
            <p:cNvSpPr/>
            <p:nvPr/>
          </p:nvSpPr>
          <p:spPr bwMode="auto">
            <a:xfrm rot="4200000" flipH="1" flipV="1">
              <a:off x="5874141" y="2704997"/>
              <a:ext cx="2703119" cy="1982097"/>
            </a:xfrm>
            <a:prstGeom prst="parallelogram">
              <a:avLst>
                <a:gd name="adj" fmla="val 74882"/>
              </a:avLst>
            </a:prstGeom>
            <a:gradFill flip="none" rotWithShape="1">
              <a:gsLst>
                <a:gs pos="77000">
                  <a:srgbClr val="0000FF"/>
                </a:gs>
                <a:gs pos="27000">
                  <a:srgbClr val="FF6600"/>
                </a:gs>
              </a:gsLst>
              <a:lin ang="10800000" scaled="1"/>
              <a:tileRect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1052" name="Group 1051">
              <a:extLst>
                <a:ext uri="{FF2B5EF4-FFF2-40B4-BE49-F238E27FC236}">
                  <a16:creationId xmlns:a16="http://schemas.microsoft.com/office/drawing/2014/main" id="{100BCC05-1C7C-E800-0A8E-5B7FC3E5DA53}"/>
                </a:ext>
              </a:extLst>
            </p:cNvPr>
            <p:cNvGrpSpPr/>
            <p:nvPr/>
          </p:nvGrpSpPr>
          <p:grpSpPr>
            <a:xfrm>
              <a:off x="5660509" y="2410409"/>
              <a:ext cx="3158229" cy="2278994"/>
              <a:chOff x="5660509" y="2410409"/>
              <a:chExt cx="3158229" cy="2278994"/>
            </a:xfrm>
          </p:grpSpPr>
          <p:grpSp>
            <p:nvGrpSpPr>
              <p:cNvPr id="2056" name="Group 2055">
                <a:extLst>
                  <a:ext uri="{FF2B5EF4-FFF2-40B4-BE49-F238E27FC236}">
                    <a16:creationId xmlns:a16="http://schemas.microsoft.com/office/drawing/2014/main" id="{FDFBA5B0-FCDC-3D30-E646-7F25544F16E7}"/>
                  </a:ext>
                </a:extLst>
              </p:cNvPr>
              <p:cNvGrpSpPr/>
              <p:nvPr/>
            </p:nvGrpSpPr>
            <p:grpSpPr>
              <a:xfrm>
                <a:off x="5660509" y="2410409"/>
                <a:ext cx="3158229" cy="2278994"/>
                <a:chOff x="539266" y="1797830"/>
                <a:chExt cx="5752968" cy="3962872"/>
              </a:xfrm>
            </p:grpSpPr>
            <p:grpSp>
              <p:nvGrpSpPr>
                <p:cNvPr id="2065" name="Group 2064">
                  <a:extLst>
                    <a:ext uri="{FF2B5EF4-FFF2-40B4-BE49-F238E27FC236}">
                      <a16:creationId xmlns:a16="http://schemas.microsoft.com/office/drawing/2014/main" id="{B9A41E11-36A1-8D0C-EDA2-B4ADC9A530E1}"/>
                    </a:ext>
                  </a:extLst>
                </p:cNvPr>
                <p:cNvGrpSpPr/>
                <p:nvPr/>
              </p:nvGrpSpPr>
              <p:grpSpPr>
                <a:xfrm>
                  <a:off x="712524" y="2147981"/>
                  <a:ext cx="5579710" cy="3612721"/>
                  <a:chOff x="712524" y="2147981"/>
                  <a:chExt cx="5579710" cy="3612721"/>
                </a:xfrm>
              </p:grpSpPr>
              <p:cxnSp>
                <p:nvCxnSpPr>
                  <p:cNvPr id="2068" name="Straight Arrow Connector 2067">
                    <a:extLst>
                      <a:ext uri="{FF2B5EF4-FFF2-40B4-BE49-F238E27FC236}">
                        <a16:creationId xmlns:a16="http://schemas.microsoft.com/office/drawing/2014/main" id="{D2CB24AA-3D8E-6FB3-ADA7-8F045D6C4FC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596759" y="4424695"/>
                    <a:ext cx="4695475" cy="1336007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0000FF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  <p:cxnSp>
                <p:nvCxnSpPr>
                  <p:cNvPr id="2069" name="Straight Arrow Connector 2068">
                    <a:extLst>
                      <a:ext uri="{FF2B5EF4-FFF2-40B4-BE49-F238E27FC236}">
                        <a16:creationId xmlns:a16="http://schemas.microsoft.com/office/drawing/2014/main" id="{30F4FF86-0352-D113-F558-AA37E71537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H="1" flipV="1">
                    <a:off x="712524" y="2147981"/>
                    <a:ext cx="849086" cy="2297534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FF6600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</p:grpSp>
            <p:sp>
              <p:nvSpPr>
                <p:cNvPr id="2066" name="TextBox 2065">
                  <a:extLst>
                    <a:ext uri="{FF2B5EF4-FFF2-40B4-BE49-F238E27FC236}">
                      <a16:creationId xmlns:a16="http://schemas.microsoft.com/office/drawing/2014/main" id="{23F51AB9-3602-44F2-31DE-64F52B4BFB34}"/>
                    </a:ext>
                  </a:extLst>
                </p:cNvPr>
                <p:cNvSpPr txBox="1"/>
                <p:nvPr/>
              </p:nvSpPr>
              <p:spPr>
                <a:xfrm rot="15025189">
                  <a:off x="-707364" y="3044460"/>
                  <a:ext cx="2997835" cy="5045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rgbClr val="FF6600"/>
                      </a:solidFill>
                    </a:rPr>
                    <a:t>Nivelul </a:t>
                  </a:r>
                  <a:r>
                    <a:rPr lang="en-US" sz="1200" dirty="0" err="1">
                      <a:solidFill>
                        <a:srgbClr val="FF6600"/>
                      </a:solidFill>
                    </a:rPr>
                    <a:t>tehnologic</a:t>
                  </a:r>
                  <a:endParaRPr lang="en-US" sz="1200" dirty="0">
                    <a:solidFill>
                      <a:srgbClr val="FF6600"/>
                    </a:solidFill>
                  </a:endParaRPr>
                </a:p>
              </p:txBody>
            </p:sp>
            <p:sp>
              <p:nvSpPr>
                <p:cNvPr id="2067" name="TextBox 2066">
                  <a:extLst>
                    <a:ext uri="{FF2B5EF4-FFF2-40B4-BE49-F238E27FC236}">
                      <a16:creationId xmlns:a16="http://schemas.microsoft.com/office/drawing/2014/main" id="{C6B9D32C-9018-2D74-0CCC-0505883EB362}"/>
                    </a:ext>
                  </a:extLst>
                </p:cNvPr>
                <p:cNvSpPr txBox="1"/>
                <p:nvPr/>
              </p:nvSpPr>
              <p:spPr>
                <a:xfrm rot="1019879">
                  <a:off x="2840028" y="5274436"/>
                  <a:ext cx="3324002" cy="48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 err="1">
                      <a:solidFill>
                        <a:srgbClr val="6060FF"/>
                      </a:solidFill>
                    </a:rPr>
                    <a:t>Caracterul</a:t>
                  </a:r>
                  <a:r>
                    <a:rPr lang="en-US" sz="1200" dirty="0">
                      <a:solidFill>
                        <a:srgbClr val="6060FF"/>
                      </a:solidFill>
                    </a:rPr>
                    <a:t> animalic</a:t>
                  </a:r>
                </a:p>
              </p:txBody>
            </p:sp>
          </p:grpSp>
          <p:pic>
            <p:nvPicPr>
              <p:cNvPr id="2058" name="Picture 4" descr="Door Clip Art Free PNG Image｜Illustoon">
                <a:extLst>
                  <a:ext uri="{FF2B5EF4-FFF2-40B4-BE49-F238E27FC236}">
                    <a16:creationId xmlns:a16="http://schemas.microsoft.com/office/drawing/2014/main" id="{7FB7F3F0-13DD-F0CA-5315-235670B088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02642" y="2799268"/>
                <a:ext cx="351387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059" name="Group 2058">
                <a:extLst>
                  <a:ext uri="{FF2B5EF4-FFF2-40B4-BE49-F238E27FC236}">
                    <a16:creationId xmlns:a16="http://schemas.microsoft.com/office/drawing/2014/main" id="{D7310198-6227-4B34-85E8-FB24B1ACD058}"/>
                  </a:ext>
                </a:extLst>
              </p:cNvPr>
              <p:cNvGrpSpPr/>
              <p:nvPr/>
            </p:nvGrpSpPr>
            <p:grpSpPr>
              <a:xfrm>
                <a:off x="6815316" y="3579353"/>
                <a:ext cx="351684" cy="374504"/>
                <a:chOff x="5806024" y="1955694"/>
                <a:chExt cx="2354604" cy="1869977"/>
              </a:xfrm>
            </p:grpSpPr>
            <p:pic>
              <p:nvPicPr>
                <p:cNvPr id="2063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20ADF186-65B6-D9CF-81B6-63CFD040CC6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331828" y="1996871"/>
                  <a:ext cx="1828800" cy="18288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64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DC461790-5E8D-2998-39AA-403CB09E7563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duotone>
                    <a:prstClr val="black"/>
                    <a:srgbClr val="996633">
                      <a:tint val="45000"/>
                      <a:satMod val="400000"/>
                    </a:srgb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806024" y="1955694"/>
                  <a:ext cx="1828801" cy="18287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cxnSp>
            <p:nvCxnSpPr>
              <p:cNvPr id="2060" name="Straight Connector 2059">
                <a:extLst>
                  <a:ext uri="{FF2B5EF4-FFF2-40B4-BE49-F238E27FC236}">
                    <a16:creationId xmlns:a16="http://schemas.microsoft.com/office/drawing/2014/main" id="{C9A5F92A-B2B1-7F42-80D2-41932714B73E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145940" y="3041918"/>
                <a:ext cx="747910" cy="630811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  <p:pic>
            <p:nvPicPr>
              <p:cNvPr id="2061" name="Picture 2" descr="Monkey Clipart Images - Free Download on Freepik">
                <a:extLst>
                  <a:ext uri="{FF2B5EF4-FFF2-40B4-BE49-F238E27FC236}">
                    <a16:creationId xmlns:a16="http://schemas.microsoft.com/office/drawing/2014/main" id="{E50B75A7-30D0-DE84-1BB4-CC067E0B2DC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74202" y="3420633"/>
                <a:ext cx="405995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062" name="Straight Connector 2061">
                <a:extLst>
                  <a:ext uri="{FF2B5EF4-FFF2-40B4-BE49-F238E27FC236}">
                    <a16:creationId xmlns:a16="http://schemas.microsoft.com/office/drawing/2014/main" id="{D4D4C72C-4872-35A3-B6E1-3C009C24C8E6}"/>
                  </a:ext>
                </a:extLst>
              </p:cNvPr>
              <p:cNvCxnSpPr>
                <a:cxnSpLocks/>
                <a:stCxn id="2064" idx="3"/>
              </p:cNvCxnSpPr>
              <p:nvPr/>
            </p:nvCxnSpPr>
            <p:spPr bwMode="auto">
              <a:xfrm flipV="1">
                <a:off x="7088466" y="3664589"/>
                <a:ext cx="980352" cy="97893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</p:grpSp>
      </p:grpSp>
      <p:grpSp>
        <p:nvGrpSpPr>
          <p:cNvPr id="1041" name="Group 1040">
            <a:extLst>
              <a:ext uri="{FF2B5EF4-FFF2-40B4-BE49-F238E27FC236}">
                <a16:creationId xmlns:a16="http://schemas.microsoft.com/office/drawing/2014/main" id="{237B1B84-1355-93C0-6E18-EC8299D66258}"/>
              </a:ext>
            </a:extLst>
          </p:cNvPr>
          <p:cNvGrpSpPr/>
          <p:nvPr/>
        </p:nvGrpSpPr>
        <p:grpSpPr>
          <a:xfrm>
            <a:off x="3404716" y="801800"/>
            <a:ext cx="1971849" cy="3926338"/>
            <a:chOff x="4267703" y="1215885"/>
            <a:chExt cx="1971849" cy="3926338"/>
          </a:xfrm>
        </p:grpSpPr>
        <p:sp>
          <p:nvSpPr>
            <p:cNvPr id="1031" name="Parallelogram 1030">
              <a:extLst>
                <a:ext uri="{FF2B5EF4-FFF2-40B4-BE49-F238E27FC236}">
                  <a16:creationId xmlns:a16="http://schemas.microsoft.com/office/drawing/2014/main" id="{44246ED6-4D02-F2BC-6A8C-397B96E16396}"/>
                </a:ext>
              </a:extLst>
            </p:cNvPr>
            <p:cNvSpPr/>
            <p:nvPr/>
          </p:nvSpPr>
          <p:spPr bwMode="auto">
            <a:xfrm>
              <a:off x="4304009" y="1748167"/>
              <a:ext cx="1935543" cy="3101780"/>
            </a:xfrm>
            <a:prstGeom prst="parallelogram">
              <a:avLst>
                <a:gd name="adj" fmla="val 35170"/>
              </a:avLst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3A2C38E9-5F44-C425-C747-721F8453712B}"/>
                </a:ext>
              </a:extLst>
            </p:cNvPr>
            <p:cNvGrpSpPr/>
            <p:nvPr/>
          </p:nvGrpSpPr>
          <p:grpSpPr>
            <a:xfrm>
              <a:off x="4267703" y="1215885"/>
              <a:ext cx="1824790" cy="3926338"/>
              <a:chOff x="2968232" y="-354948"/>
              <a:chExt cx="3324002" cy="6827389"/>
            </a:xfrm>
          </p:grpSpPr>
          <p:grpSp>
            <p:nvGrpSpPr>
              <p:cNvPr id="1024" name="Group 1023">
                <a:extLst>
                  <a:ext uri="{FF2B5EF4-FFF2-40B4-BE49-F238E27FC236}">
                    <a16:creationId xmlns:a16="http://schemas.microsoft.com/office/drawing/2014/main" id="{3FBC39D2-4C0B-211E-856E-B1ABA99B4D6C}"/>
                  </a:ext>
                </a:extLst>
              </p:cNvPr>
              <p:cNvGrpSpPr/>
              <p:nvPr/>
            </p:nvGrpSpPr>
            <p:grpSpPr>
              <a:xfrm>
                <a:off x="2968233" y="237845"/>
                <a:ext cx="2971919" cy="5711435"/>
                <a:chOff x="2968233" y="237845"/>
                <a:chExt cx="2971919" cy="5711435"/>
              </a:xfrm>
            </p:grpSpPr>
            <p:cxnSp>
              <p:nvCxnSpPr>
                <p:cNvPr id="1027" name="Straight Arrow Connector 1026">
                  <a:extLst>
                    <a:ext uri="{FF2B5EF4-FFF2-40B4-BE49-F238E27FC236}">
                      <a16:creationId xmlns:a16="http://schemas.microsoft.com/office/drawing/2014/main" id="{737A47CA-5B63-0FC6-4140-8FA80E1A9A46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2968233" y="5949280"/>
                  <a:ext cx="2971919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1029" name="Straight Arrow Connector 1028">
                  <a:extLst>
                    <a:ext uri="{FF2B5EF4-FFF2-40B4-BE49-F238E27FC236}">
                      <a16:creationId xmlns:a16="http://schemas.microsoft.com/office/drawing/2014/main" id="{D021F8A3-A52A-584B-0F87-1DEC55BD242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2994460" y="237845"/>
                  <a:ext cx="1315084" cy="5711435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1025" name="TextBox 1024">
                <a:extLst>
                  <a:ext uri="{FF2B5EF4-FFF2-40B4-BE49-F238E27FC236}">
                    <a16:creationId xmlns:a16="http://schemas.microsoft.com/office/drawing/2014/main" id="{72F8FBCF-76E3-8F01-3F1E-6B671BCF4B3A}"/>
                  </a:ext>
                </a:extLst>
              </p:cNvPr>
              <p:cNvSpPr txBox="1"/>
              <p:nvPr/>
            </p:nvSpPr>
            <p:spPr>
              <a:xfrm rot="16963703">
                <a:off x="2041347" y="1079406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1026" name="TextBox 1025">
                <a:extLst>
                  <a:ext uri="{FF2B5EF4-FFF2-40B4-BE49-F238E27FC236}">
                    <a16:creationId xmlns:a16="http://schemas.microsoft.com/office/drawing/2014/main" id="{E989BEF1-1054-EEFC-B38B-630C28ABA737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pic>
          <p:nvPicPr>
            <p:cNvPr id="2073" name="Picture 4" descr="Door Clip Art Free PNG Image｜Illustoon">
              <a:extLst>
                <a:ext uri="{FF2B5EF4-FFF2-40B4-BE49-F238E27FC236}">
                  <a16:creationId xmlns:a16="http://schemas.microsoft.com/office/drawing/2014/main" id="{2BD646B6-864A-41A1-5150-E6538EEAA9F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1661" y="1840595"/>
              <a:ext cx="351387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74" name="Group 2073">
              <a:extLst>
                <a:ext uri="{FF2B5EF4-FFF2-40B4-BE49-F238E27FC236}">
                  <a16:creationId xmlns:a16="http://schemas.microsoft.com/office/drawing/2014/main" id="{208C970F-6579-FC7B-074B-43564E0BE950}"/>
                </a:ext>
              </a:extLst>
            </p:cNvPr>
            <p:cNvGrpSpPr/>
            <p:nvPr/>
          </p:nvGrpSpPr>
          <p:grpSpPr>
            <a:xfrm>
              <a:off x="4881203" y="3547168"/>
              <a:ext cx="351684" cy="374504"/>
              <a:chOff x="5806024" y="1955694"/>
              <a:chExt cx="2354604" cy="1869977"/>
            </a:xfrm>
          </p:grpSpPr>
          <p:pic>
            <p:nvPicPr>
              <p:cNvPr id="2078" name="Picture 8" descr="Frog Clipart Images – Browse 16,575 ...">
                <a:extLst>
                  <a:ext uri="{FF2B5EF4-FFF2-40B4-BE49-F238E27FC236}">
                    <a16:creationId xmlns:a16="http://schemas.microsoft.com/office/drawing/2014/main" id="{122BDC12-0024-FEF3-7447-03E24AA1FEA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1828" y="1996871"/>
                <a:ext cx="1828800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79" name="Picture 8" descr="Frog Clipart Images – Browse 16,575 ...">
                <a:extLst>
                  <a:ext uri="{FF2B5EF4-FFF2-40B4-BE49-F238E27FC236}">
                    <a16:creationId xmlns:a16="http://schemas.microsoft.com/office/drawing/2014/main" id="{BB48D5A6-5709-36EE-4A11-645181A171C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06024" y="1955694"/>
                <a:ext cx="1828801" cy="18287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075" name="Straight Connector 2074">
              <a:extLst>
                <a:ext uri="{FF2B5EF4-FFF2-40B4-BE49-F238E27FC236}">
                  <a16:creationId xmlns:a16="http://schemas.microsoft.com/office/drawing/2014/main" id="{64924A47-3BF1-4EF0-8C4A-6B4335F55371}"/>
                </a:ext>
              </a:extLst>
            </p:cNvPr>
            <p:cNvCxnSpPr>
              <a:cxnSpLocks/>
              <a:stCxn id="2073" idx="2"/>
              <a:endCxn id="2079" idx="0"/>
            </p:cNvCxnSpPr>
            <p:nvPr/>
          </p:nvCxnSpPr>
          <p:spPr bwMode="auto">
            <a:xfrm flipH="1">
              <a:off x="5017778" y="2208696"/>
              <a:ext cx="119577" cy="1338472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76" name="Picture 2" descr="Monkey Clipart Images - Free Download on Freepik">
              <a:extLst>
                <a:ext uri="{FF2B5EF4-FFF2-40B4-BE49-F238E27FC236}">
                  <a16:creationId xmlns:a16="http://schemas.microsoft.com/office/drawing/2014/main" id="{0318A2BC-7F37-8B6D-182C-C8DC771F78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9393" y="2406717"/>
              <a:ext cx="405995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77" name="Straight Connector 2076">
              <a:extLst>
                <a:ext uri="{FF2B5EF4-FFF2-40B4-BE49-F238E27FC236}">
                  <a16:creationId xmlns:a16="http://schemas.microsoft.com/office/drawing/2014/main" id="{FE472CB5-9062-152A-8691-9EC48AF8963F}"/>
                </a:ext>
              </a:extLst>
            </p:cNvPr>
            <p:cNvCxnSpPr>
              <a:cxnSpLocks/>
              <a:stCxn id="2079" idx="3"/>
            </p:cNvCxnSpPr>
            <p:nvPr/>
          </p:nvCxnSpPr>
          <p:spPr bwMode="auto">
            <a:xfrm flipV="1">
              <a:off x="5154353" y="2703932"/>
              <a:ext cx="480572" cy="1026365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pic>
        <p:nvPicPr>
          <p:cNvPr id="3" name="Picture 6" descr="Door Knob PNG, Vector, PSD, and Clipart ...">
            <a:extLst>
              <a:ext uri="{FF2B5EF4-FFF2-40B4-BE49-F238E27FC236}">
                <a16:creationId xmlns:a16="http://schemas.microsoft.com/office/drawing/2014/main" id="{FE4A90D3-DEB4-9CF3-186A-E1F77B999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070" y="3209638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Frog Clipart Images – Browse 16,575 ...">
            <a:extLst>
              <a:ext uri="{FF2B5EF4-FFF2-40B4-BE49-F238E27FC236}">
                <a16:creationId xmlns:a16="http://schemas.microsoft.com/office/drawing/2014/main" id="{A0142F1F-8162-BD8E-42EF-7197742FD7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73" y="3297074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Door Knob PNG, Vector, PSD, and Clipart ...">
            <a:extLst>
              <a:ext uri="{FF2B5EF4-FFF2-40B4-BE49-F238E27FC236}">
                <a16:creationId xmlns:a16="http://schemas.microsoft.com/office/drawing/2014/main" id="{6A9F83DE-733F-0D05-074B-AC19A24E33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552" y="2751039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Door Knob PNG, Vector, PSD, and Clipart ...">
            <a:extLst>
              <a:ext uri="{FF2B5EF4-FFF2-40B4-BE49-F238E27FC236}">
                <a16:creationId xmlns:a16="http://schemas.microsoft.com/office/drawing/2014/main" id="{EC74696A-98E4-2D57-980C-E4BA2153FC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657" y="3775930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 descr="Frog Clipart Images – Browse 16,575 ...">
            <a:extLst>
              <a:ext uri="{FF2B5EF4-FFF2-40B4-BE49-F238E27FC236}">
                <a16:creationId xmlns:a16="http://schemas.microsoft.com/office/drawing/2014/main" id="{5066E1B6-3B9F-7BB3-0A49-87CCDA3F17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8977" y="2884972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8" descr="Frog Clipart Images – Browse 16,575 ...">
            <a:extLst>
              <a:ext uri="{FF2B5EF4-FFF2-40B4-BE49-F238E27FC236}">
                <a16:creationId xmlns:a16="http://schemas.microsoft.com/office/drawing/2014/main" id="{C6E37EF5-7746-C089-89FA-D99C0E9A9A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307" y="3970807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B3787D7-B9DC-F1B5-D960-C88B41C18CFC}"/>
              </a:ext>
            </a:extLst>
          </p:cNvPr>
          <p:cNvSpPr txBox="1"/>
          <p:nvPr/>
        </p:nvSpPr>
        <p:spPr>
          <a:xfrm>
            <a:off x="549033" y="5175969"/>
            <a:ext cx="8345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     </a:t>
            </a:r>
            <a:r>
              <a:rPr lang="en-US" dirty="0"/>
              <a:t>a)</a:t>
            </a:r>
            <a:r>
              <a:rPr lang="ro-RO" dirty="0"/>
              <a:t> reprez1</a:t>
            </a:r>
            <a:r>
              <a:rPr lang="en-US" dirty="0"/>
              <a:t> 	        </a:t>
            </a:r>
            <a:r>
              <a:rPr lang="ro-RO" dirty="0"/>
              <a:t>        </a:t>
            </a:r>
            <a:r>
              <a:rPr lang="en-US" dirty="0"/>
              <a:t>b) </a:t>
            </a:r>
            <a:r>
              <a:rPr lang="ro-RO" dirty="0"/>
              <a:t>reprez2</a:t>
            </a:r>
            <a:r>
              <a:rPr lang="en-US" dirty="0"/>
              <a:t>		 c)</a:t>
            </a:r>
            <a:r>
              <a:rPr lang="ro-RO" dirty="0"/>
              <a:t> reprez3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58C9013-10A3-566F-D608-D2E73D43C0B2}"/>
              </a:ext>
            </a:extLst>
          </p:cNvPr>
          <p:cNvSpPr txBox="1"/>
          <p:nvPr/>
        </p:nvSpPr>
        <p:spPr>
          <a:xfrm>
            <a:off x="625943" y="5763895"/>
            <a:ext cx="69703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>
                <a:solidFill>
                  <a:srgbClr val="FF0000"/>
                </a:solidFill>
              </a:rPr>
              <a:t>Q1: reprez1  = f(reprez2) = g(reprez3) ???</a:t>
            </a:r>
          </a:p>
          <a:p>
            <a:r>
              <a:rPr lang="ro-RO" b="1" dirty="0">
                <a:solidFill>
                  <a:srgbClr val="009900"/>
                </a:solidFill>
              </a:rPr>
              <a:t>Da!!! Tranformare liniară!!!</a:t>
            </a:r>
            <a:endParaRPr lang="en-US" b="1" dirty="0">
              <a:solidFill>
                <a:srgbClr val="00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5134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F3C77-B284-CA3E-19E6-7A6BB502E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83736F-CFEC-32B6-8173-0BD62DF2F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304D84-6170-2F9F-DD2C-412AF2372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59</a:t>
            </a:fld>
            <a:endParaRPr lang="en-GB" alt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C69B180-DC4A-F9CC-C308-711ED423D2B6}"/>
              </a:ext>
            </a:extLst>
          </p:cNvPr>
          <p:cNvGrpSpPr/>
          <p:nvPr/>
        </p:nvGrpSpPr>
        <p:grpSpPr>
          <a:xfrm>
            <a:off x="235729" y="2141355"/>
            <a:ext cx="2873988" cy="2573958"/>
            <a:chOff x="1057034" y="1996664"/>
            <a:chExt cx="5235200" cy="4475777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6295A12-8551-EDC2-1F5F-B55C8CE08A2C}"/>
                </a:ext>
              </a:extLst>
            </p:cNvPr>
            <p:cNvGrpSpPr/>
            <p:nvPr/>
          </p:nvGrpSpPr>
          <p:grpSpPr>
            <a:xfrm>
              <a:off x="1057034" y="1996664"/>
              <a:ext cx="5235200" cy="4475777"/>
              <a:chOff x="1057034" y="1996664"/>
              <a:chExt cx="5235200" cy="4475777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12D678F-4C30-60D4-9094-BDF053DC1A12}"/>
                  </a:ext>
                </a:extLst>
              </p:cNvPr>
              <p:cNvGrpSpPr/>
              <p:nvPr/>
            </p:nvGrpSpPr>
            <p:grpSpPr>
              <a:xfrm>
                <a:off x="1547664" y="2132856"/>
                <a:ext cx="4392488" cy="3816424"/>
                <a:chOff x="1547664" y="2132856"/>
                <a:chExt cx="4392488" cy="3816424"/>
              </a:xfrm>
            </p:grpSpPr>
            <p:cxnSp>
              <p:nvCxnSpPr>
                <p:cNvPr id="7" name="Straight Arrow Connector 6">
                  <a:extLst>
                    <a:ext uri="{FF2B5EF4-FFF2-40B4-BE49-F238E27FC236}">
                      <a16:creationId xmlns:a16="http://schemas.microsoft.com/office/drawing/2014/main" id="{16A9A178-D12D-986B-0603-71CAA47CB81D}"/>
                    </a:ext>
                  </a:extLst>
                </p:cNvPr>
                <p:cNvCxnSpPr/>
                <p:nvPr/>
              </p:nvCxnSpPr>
              <p:spPr bwMode="auto">
                <a:xfrm>
                  <a:off x="1547664" y="5949280"/>
                  <a:ext cx="439248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9" name="Straight Arrow Connector 8">
                  <a:extLst>
                    <a:ext uri="{FF2B5EF4-FFF2-40B4-BE49-F238E27FC236}">
                      <a16:creationId xmlns:a16="http://schemas.microsoft.com/office/drawing/2014/main" id="{C76DFB25-C81A-FF57-6B1E-FC07B9E72DCE}"/>
                    </a:ext>
                  </a:extLst>
                </p:cNvPr>
                <p:cNvCxnSpPr/>
                <p:nvPr/>
              </p:nvCxnSpPr>
              <p:spPr bwMode="auto">
                <a:xfrm flipV="1">
                  <a:off x="1547664" y="2132856"/>
                  <a:ext cx="0" cy="3816424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9074F81-0B4D-4272-7F50-A4231F36A51C}"/>
                  </a:ext>
                </a:extLst>
              </p:cNvPr>
              <p:cNvSpPr txBox="1"/>
              <p:nvPr/>
            </p:nvSpPr>
            <p:spPr>
              <a:xfrm rot="16200000">
                <a:off x="-377320" y="3431018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31F841D-A40D-50FA-5035-02DB67B80E49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33F148D-5589-5FF0-CFF0-DC17EF4AB0C3}"/>
                </a:ext>
              </a:extLst>
            </p:cNvPr>
            <p:cNvSpPr/>
            <p:nvPr/>
          </p:nvSpPr>
          <p:spPr bwMode="auto">
            <a:xfrm>
              <a:off x="1547664" y="2420887"/>
              <a:ext cx="4080571" cy="3528390"/>
            </a:xfrm>
            <a:prstGeom prst="rect">
              <a:avLst/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pic>
          <p:nvPicPr>
            <p:cNvPr id="1028" name="Picture 4" descr="Door Clip Art Free PNG Image｜Illustoon">
              <a:extLst>
                <a:ext uri="{FF2B5EF4-FFF2-40B4-BE49-F238E27FC236}">
                  <a16:creationId xmlns:a16="http://schemas.microsoft.com/office/drawing/2014/main" id="{1A1B4B12-2B74-7920-C0DA-308AD9569F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841" y="256152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96DFEB4C-7FBC-8414-0F11-7088C6A60651}"/>
                </a:ext>
              </a:extLst>
            </p:cNvPr>
            <p:cNvGrpSpPr/>
            <p:nvPr/>
          </p:nvGrpSpPr>
          <p:grpSpPr>
            <a:xfrm>
              <a:off x="3300011" y="4327548"/>
              <a:ext cx="567626" cy="648032"/>
              <a:chOff x="5697809" y="3413701"/>
              <a:chExt cx="2086313" cy="1860841"/>
            </a:xfrm>
          </p:grpSpPr>
          <p:pic>
            <p:nvPicPr>
              <p:cNvPr id="17" name="Picture 8" descr="Frog Clipart Images – Browse 16,575 ...">
                <a:extLst>
                  <a:ext uri="{FF2B5EF4-FFF2-40B4-BE49-F238E27FC236}">
                    <a16:creationId xmlns:a16="http://schemas.microsoft.com/office/drawing/2014/main" id="{FC74EA48-2C06-016B-EE33-326DFA4A3A9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8" descr="Frog Clipart Images – Browse 16,575 ...">
                <a:extLst>
                  <a:ext uri="{FF2B5EF4-FFF2-40B4-BE49-F238E27FC236}">
                    <a16:creationId xmlns:a16="http://schemas.microsoft.com/office/drawing/2014/main" id="{315B8F69-2957-4979-31D3-1DC3784E2C4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049173BA-83D5-BDAD-BDBC-B6A037F41CE0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61596" y="3003880"/>
              <a:ext cx="908477" cy="14144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50" name="Picture 2" descr="Monkey Clipart Images - Free Download on Freepik">
              <a:extLst>
                <a:ext uri="{FF2B5EF4-FFF2-40B4-BE49-F238E27FC236}">
                  <a16:creationId xmlns:a16="http://schemas.microsoft.com/office/drawing/2014/main" id="{AB1B0E15-EAF9-0C33-B4EF-D3F859EC56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685" y="3408431"/>
              <a:ext cx="739552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6AC467FE-87B3-1E0C-D1BB-8EE3CF3A1798}"/>
                </a:ext>
              </a:extLst>
            </p:cNvPr>
            <p:cNvCxnSpPr>
              <a:cxnSpLocks/>
              <a:stCxn id="18" idx="3"/>
            </p:cNvCxnSpPr>
            <p:nvPr/>
          </p:nvCxnSpPr>
          <p:spPr bwMode="auto">
            <a:xfrm flipV="1">
              <a:off x="3797576" y="3895261"/>
              <a:ext cx="1264435" cy="75072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E3CD1B9A-A57C-5E47-26B1-94D3D963BCFA}"/>
              </a:ext>
            </a:extLst>
          </p:cNvPr>
          <p:cNvGrpSpPr/>
          <p:nvPr/>
        </p:nvGrpSpPr>
        <p:grpSpPr>
          <a:xfrm>
            <a:off x="5736474" y="2803326"/>
            <a:ext cx="3158229" cy="2703119"/>
            <a:chOff x="5660509" y="2344486"/>
            <a:chExt cx="3158229" cy="2703119"/>
          </a:xfrm>
        </p:grpSpPr>
        <p:sp>
          <p:nvSpPr>
            <p:cNvPr id="1047" name="Parallelogram 1046">
              <a:extLst>
                <a:ext uri="{FF2B5EF4-FFF2-40B4-BE49-F238E27FC236}">
                  <a16:creationId xmlns:a16="http://schemas.microsoft.com/office/drawing/2014/main" id="{9C7E2B71-98D5-2345-6B56-B550A7BF33DC}"/>
                </a:ext>
              </a:extLst>
            </p:cNvPr>
            <p:cNvSpPr/>
            <p:nvPr/>
          </p:nvSpPr>
          <p:spPr bwMode="auto">
            <a:xfrm rot="4200000" flipH="1" flipV="1">
              <a:off x="5874141" y="2704997"/>
              <a:ext cx="2703119" cy="1982097"/>
            </a:xfrm>
            <a:prstGeom prst="parallelogram">
              <a:avLst>
                <a:gd name="adj" fmla="val 74882"/>
              </a:avLst>
            </a:prstGeom>
            <a:gradFill flip="none" rotWithShape="1">
              <a:gsLst>
                <a:gs pos="77000">
                  <a:srgbClr val="0000FF"/>
                </a:gs>
                <a:gs pos="27000">
                  <a:srgbClr val="FF6600"/>
                </a:gs>
              </a:gsLst>
              <a:lin ang="10800000" scaled="1"/>
              <a:tileRect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1052" name="Group 1051">
              <a:extLst>
                <a:ext uri="{FF2B5EF4-FFF2-40B4-BE49-F238E27FC236}">
                  <a16:creationId xmlns:a16="http://schemas.microsoft.com/office/drawing/2014/main" id="{EFD30A76-12C4-A354-900C-38B59C60D08D}"/>
                </a:ext>
              </a:extLst>
            </p:cNvPr>
            <p:cNvGrpSpPr/>
            <p:nvPr/>
          </p:nvGrpSpPr>
          <p:grpSpPr>
            <a:xfrm>
              <a:off x="5660509" y="2410409"/>
              <a:ext cx="3158229" cy="2278994"/>
              <a:chOff x="5660509" y="2410409"/>
              <a:chExt cx="3158229" cy="2278994"/>
            </a:xfrm>
          </p:grpSpPr>
          <p:grpSp>
            <p:nvGrpSpPr>
              <p:cNvPr id="2056" name="Group 2055">
                <a:extLst>
                  <a:ext uri="{FF2B5EF4-FFF2-40B4-BE49-F238E27FC236}">
                    <a16:creationId xmlns:a16="http://schemas.microsoft.com/office/drawing/2014/main" id="{625CA7B7-871B-18A8-3A59-4B7AFF096727}"/>
                  </a:ext>
                </a:extLst>
              </p:cNvPr>
              <p:cNvGrpSpPr/>
              <p:nvPr/>
            </p:nvGrpSpPr>
            <p:grpSpPr>
              <a:xfrm>
                <a:off x="5660509" y="2410409"/>
                <a:ext cx="3158229" cy="2278994"/>
                <a:chOff x="539266" y="1797830"/>
                <a:chExt cx="5752968" cy="3962872"/>
              </a:xfrm>
            </p:grpSpPr>
            <p:grpSp>
              <p:nvGrpSpPr>
                <p:cNvPr id="2065" name="Group 2064">
                  <a:extLst>
                    <a:ext uri="{FF2B5EF4-FFF2-40B4-BE49-F238E27FC236}">
                      <a16:creationId xmlns:a16="http://schemas.microsoft.com/office/drawing/2014/main" id="{2C4E0D57-8780-BD10-625B-4E87B860A520}"/>
                    </a:ext>
                  </a:extLst>
                </p:cNvPr>
                <p:cNvGrpSpPr/>
                <p:nvPr/>
              </p:nvGrpSpPr>
              <p:grpSpPr>
                <a:xfrm>
                  <a:off x="712524" y="2147981"/>
                  <a:ext cx="5579710" cy="3612721"/>
                  <a:chOff x="712524" y="2147981"/>
                  <a:chExt cx="5579710" cy="3612721"/>
                </a:xfrm>
              </p:grpSpPr>
              <p:cxnSp>
                <p:nvCxnSpPr>
                  <p:cNvPr id="2068" name="Straight Arrow Connector 2067">
                    <a:extLst>
                      <a:ext uri="{FF2B5EF4-FFF2-40B4-BE49-F238E27FC236}">
                        <a16:creationId xmlns:a16="http://schemas.microsoft.com/office/drawing/2014/main" id="{1D257BD3-C909-0A7D-6952-B137C25094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596759" y="4424695"/>
                    <a:ext cx="4695475" cy="1336007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0000FF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  <p:cxnSp>
                <p:nvCxnSpPr>
                  <p:cNvPr id="2069" name="Straight Arrow Connector 2068">
                    <a:extLst>
                      <a:ext uri="{FF2B5EF4-FFF2-40B4-BE49-F238E27FC236}">
                        <a16:creationId xmlns:a16="http://schemas.microsoft.com/office/drawing/2014/main" id="{1140345D-0117-FDC9-7599-336C47FB561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H="1" flipV="1">
                    <a:off x="712524" y="2147981"/>
                    <a:ext cx="849086" cy="2297534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FF6600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</p:grpSp>
            <p:sp>
              <p:nvSpPr>
                <p:cNvPr id="2066" name="TextBox 2065">
                  <a:extLst>
                    <a:ext uri="{FF2B5EF4-FFF2-40B4-BE49-F238E27FC236}">
                      <a16:creationId xmlns:a16="http://schemas.microsoft.com/office/drawing/2014/main" id="{27510E18-A713-FA91-8F16-9B2EAF218B58}"/>
                    </a:ext>
                  </a:extLst>
                </p:cNvPr>
                <p:cNvSpPr txBox="1"/>
                <p:nvPr/>
              </p:nvSpPr>
              <p:spPr>
                <a:xfrm rot="15025189">
                  <a:off x="-707364" y="3044460"/>
                  <a:ext cx="2997835" cy="5045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rgbClr val="FF6600"/>
                      </a:solidFill>
                    </a:rPr>
                    <a:t>Nivelul </a:t>
                  </a:r>
                  <a:r>
                    <a:rPr lang="en-US" sz="1200" dirty="0" err="1">
                      <a:solidFill>
                        <a:srgbClr val="FF6600"/>
                      </a:solidFill>
                    </a:rPr>
                    <a:t>tehnologic</a:t>
                  </a:r>
                  <a:endParaRPr lang="en-US" sz="1200" dirty="0">
                    <a:solidFill>
                      <a:srgbClr val="FF6600"/>
                    </a:solidFill>
                  </a:endParaRPr>
                </a:p>
              </p:txBody>
            </p:sp>
            <p:sp>
              <p:nvSpPr>
                <p:cNvPr id="2067" name="TextBox 2066">
                  <a:extLst>
                    <a:ext uri="{FF2B5EF4-FFF2-40B4-BE49-F238E27FC236}">
                      <a16:creationId xmlns:a16="http://schemas.microsoft.com/office/drawing/2014/main" id="{4521FD8B-47BC-E1D1-1CFE-2542495E90B8}"/>
                    </a:ext>
                  </a:extLst>
                </p:cNvPr>
                <p:cNvSpPr txBox="1"/>
                <p:nvPr/>
              </p:nvSpPr>
              <p:spPr>
                <a:xfrm rot="1019879">
                  <a:off x="2840028" y="5274436"/>
                  <a:ext cx="3324002" cy="48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 err="1">
                      <a:solidFill>
                        <a:srgbClr val="6060FF"/>
                      </a:solidFill>
                    </a:rPr>
                    <a:t>Caracterul</a:t>
                  </a:r>
                  <a:r>
                    <a:rPr lang="en-US" sz="1200" dirty="0">
                      <a:solidFill>
                        <a:srgbClr val="6060FF"/>
                      </a:solidFill>
                    </a:rPr>
                    <a:t> animalic</a:t>
                  </a:r>
                </a:p>
              </p:txBody>
            </p:sp>
          </p:grpSp>
          <p:pic>
            <p:nvPicPr>
              <p:cNvPr id="2058" name="Picture 4" descr="Door Clip Art Free PNG Image｜Illustoon">
                <a:extLst>
                  <a:ext uri="{FF2B5EF4-FFF2-40B4-BE49-F238E27FC236}">
                    <a16:creationId xmlns:a16="http://schemas.microsoft.com/office/drawing/2014/main" id="{D3EAD5B7-1BD2-12B3-443C-E51A662B558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02642" y="2799268"/>
                <a:ext cx="351387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059" name="Group 2058">
                <a:extLst>
                  <a:ext uri="{FF2B5EF4-FFF2-40B4-BE49-F238E27FC236}">
                    <a16:creationId xmlns:a16="http://schemas.microsoft.com/office/drawing/2014/main" id="{B6F67736-47B3-4084-159B-0EC5B0B6ED97}"/>
                  </a:ext>
                </a:extLst>
              </p:cNvPr>
              <p:cNvGrpSpPr/>
              <p:nvPr/>
            </p:nvGrpSpPr>
            <p:grpSpPr>
              <a:xfrm>
                <a:off x="6815316" y="3579353"/>
                <a:ext cx="351684" cy="374504"/>
                <a:chOff x="5806024" y="1955694"/>
                <a:chExt cx="2354604" cy="1869977"/>
              </a:xfrm>
            </p:grpSpPr>
            <p:pic>
              <p:nvPicPr>
                <p:cNvPr id="2063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D1ACA2CD-0D42-3B60-8E27-3CBDDF0D4F1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331828" y="1996871"/>
                  <a:ext cx="1828800" cy="18288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64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6F728603-76D9-AF60-DE4E-2B09A6ADD9BD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duotone>
                    <a:prstClr val="black"/>
                    <a:srgbClr val="996633">
                      <a:tint val="45000"/>
                      <a:satMod val="400000"/>
                    </a:srgb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806024" y="1955694"/>
                  <a:ext cx="1828801" cy="18287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cxnSp>
            <p:nvCxnSpPr>
              <p:cNvPr id="2060" name="Straight Connector 2059">
                <a:extLst>
                  <a:ext uri="{FF2B5EF4-FFF2-40B4-BE49-F238E27FC236}">
                    <a16:creationId xmlns:a16="http://schemas.microsoft.com/office/drawing/2014/main" id="{4F36FDCA-028B-E92E-A9C8-86D8F8FA370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145940" y="3041918"/>
                <a:ext cx="747910" cy="630811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  <p:pic>
            <p:nvPicPr>
              <p:cNvPr id="2061" name="Picture 2" descr="Monkey Clipart Images - Free Download on Freepik">
                <a:extLst>
                  <a:ext uri="{FF2B5EF4-FFF2-40B4-BE49-F238E27FC236}">
                    <a16:creationId xmlns:a16="http://schemas.microsoft.com/office/drawing/2014/main" id="{53D271CF-3444-E635-BCE9-D5A21D88108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74202" y="3420633"/>
                <a:ext cx="405995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062" name="Straight Connector 2061">
                <a:extLst>
                  <a:ext uri="{FF2B5EF4-FFF2-40B4-BE49-F238E27FC236}">
                    <a16:creationId xmlns:a16="http://schemas.microsoft.com/office/drawing/2014/main" id="{8C9ED217-05FE-57C9-751D-E16BAE65E6DA}"/>
                  </a:ext>
                </a:extLst>
              </p:cNvPr>
              <p:cNvCxnSpPr>
                <a:cxnSpLocks/>
                <a:stCxn id="2064" idx="3"/>
              </p:cNvCxnSpPr>
              <p:nvPr/>
            </p:nvCxnSpPr>
            <p:spPr bwMode="auto">
              <a:xfrm flipV="1">
                <a:off x="7088466" y="3664589"/>
                <a:ext cx="980352" cy="97893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</p:grpSp>
      </p:grpSp>
      <p:grpSp>
        <p:nvGrpSpPr>
          <p:cNvPr id="1041" name="Group 1040">
            <a:extLst>
              <a:ext uri="{FF2B5EF4-FFF2-40B4-BE49-F238E27FC236}">
                <a16:creationId xmlns:a16="http://schemas.microsoft.com/office/drawing/2014/main" id="{B31CDFEE-F1D9-57AB-C182-6A6D1812E23F}"/>
              </a:ext>
            </a:extLst>
          </p:cNvPr>
          <p:cNvGrpSpPr/>
          <p:nvPr/>
        </p:nvGrpSpPr>
        <p:grpSpPr>
          <a:xfrm>
            <a:off x="3404716" y="801800"/>
            <a:ext cx="1971849" cy="3926338"/>
            <a:chOff x="4267703" y="1215885"/>
            <a:chExt cx="1971849" cy="3926338"/>
          </a:xfrm>
        </p:grpSpPr>
        <p:sp>
          <p:nvSpPr>
            <p:cNvPr id="1031" name="Parallelogram 1030">
              <a:extLst>
                <a:ext uri="{FF2B5EF4-FFF2-40B4-BE49-F238E27FC236}">
                  <a16:creationId xmlns:a16="http://schemas.microsoft.com/office/drawing/2014/main" id="{391514B5-0CB5-5C48-5CCE-3DDB2513BEA5}"/>
                </a:ext>
              </a:extLst>
            </p:cNvPr>
            <p:cNvSpPr/>
            <p:nvPr/>
          </p:nvSpPr>
          <p:spPr bwMode="auto">
            <a:xfrm>
              <a:off x="4304009" y="1748167"/>
              <a:ext cx="1935543" cy="3101780"/>
            </a:xfrm>
            <a:prstGeom prst="parallelogram">
              <a:avLst>
                <a:gd name="adj" fmla="val 35170"/>
              </a:avLst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F5D8C9A5-57A9-DAB7-025F-42A458CC4FE8}"/>
                </a:ext>
              </a:extLst>
            </p:cNvPr>
            <p:cNvGrpSpPr/>
            <p:nvPr/>
          </p:nvGrpSpPr>
          <p:grpSpPr>
            <a:xfrm>
              <a:off x="4267703" y="1215885"/>
              <a:ext cx="1824790" cy="3926338"/>
              <a:chOff x="2968232" y="-354948"/>
              <a:chExt cx="3324002" cy="6827389"/>
            </a:xfrm>
          </p:grpSpPr>
          <p:grpSp>
            <p:nvGrpSpPr>
              <p:cNvPr id="1024" name="Group 1023">
                <a:extLst>
                  <a:ext uri="{FF2B5EF4-FFF2-40B4-BE49-F238E27FC236}">
                    <a16:creationId xmlns:a16="http://schemas.microsoft.com/office/drawing/2014/main" id="{FE0803DE-F7CD-FA90-0035-E7AFAE4A13A3}"/>
                  </a:ext>
                </a:extLst>
              </p:cNvPr>
              <p:cNvGrpSpPr/>
              <p:nvPr/>
            </p:nvGrpSpPr>
            <p:grpSpPr>
              <a:xfrm>
                <a:off x="2968233" y="237845"/>
                <a:ext cx="2971919" cy="5711435"/>
                <a:chOff x="2968233" y="237845"/>
                <a:chExt cx="2971919" cy="5711435"/>
              </a:xfrm>
            </p:grpSpPr>
            <p:cxnSp>
              <p:nvCxnSpPr>
                <p:cNvPr id="1027" name="Straight Arrow Connector 1026">
                  <a:extLst>
                    <a:ext uri="{FF2B5EF4-FFF2-40B4-BE49-F238E27FC236}">
                      <a16:creationId xmlns:a16="http://schemas.microsoft.com/office/drawing/2014/main" id="{69CB612E-02C1-4B84-1C70-3E46A863A3FA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2968233" y="5949280"/>
                  <a:ext cx="2971919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1029" name="Straight Arrow Connector 1028">
                  <a:extLst>
                    <a:ext uri="{FF2B5EF4-FFF2-40B4-BE49-F238E27FC236}">
                      <a16:creationId xmlns:a16="http://schemas.microsoft.com/office/drawing/2014/main" id="{19BEBB0D-CEF4-3956-066E-CF3358FAE5E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2994460" y="237845"/>
                  <a:ext cx="1315084" cy="5711435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1025" name="TextBox 1024">
                <a:extLst>
                  <a:ext uri="{FF2B5EF4-FFF2-40B4-BE49-F238E27FC236}">
                    <a16:creationId xmlns:a16="http://schemas.microsoft.com/office/drawing/2014/main" id="{C399244C-8AFF-6403-F6F2-6C8DC772A367}"/>
                  </a:ext>
                </a:extLst>
              </p:cNvPr>
              <p:cNvSpPr txBox="1"/>
              <p:nvPr/>
            </p:nvSpPr>
            <p:spPr>
              <a:xfrm rot="16963703">
                <a:off x="2041347" y="1079406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1026" name="TextBox 1025">
                <a:extLst>
                  <a:ext uri="{FF2B5EF4-FFF2-40B4-BE49-F238E27FC236}">
                    <a16:creationId xmlns:a16="http://schemas.microsoft.com/office/drawing/2014/main" id="{38AC22DB-7A3E-B005-55DA-C0DF4095D845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pic>
          <p:nvPicPr>
            <p:cNvPr id="2073" name="Picture 4" descr="Door Clip Art Free PNG Image｜Illustoon">
              <a:extLst>
                <a:ext uri="{FF2B5EF4-FFF2-40B4-BE49-F238E27FC236}">
                  <a16:creationId xmlns:a16="http://schemas.microsoft.com/office/drawing/2014/main" id="{2EEDBA5E-ECED-A1CC-6AFA-E03AFC7EFEB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1661" y="1840595"/>
              <a:ext cx="351387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74" name="Group 2073">
              <a:extLst>
                <a:ext uri="{FF2B5EF4-FFF2-40B4-BE49-F238E27FC236}">
                  <a16:creationId xmlns:a16="http://schemas.microsoft.com/office/drawing/2014/main" id="{8A0C3DE6-9ABA-606E-F006-D069355329BD}"/>
                </a:ext>
              </a:extLst>
            </p:cNvPr>
            <p:cNvGrpSpPr/>
            <p:nvPr/>
          </p:nvGrpSpPr>
          <p:grpSpPr>
            <a:xfrm>
              <a:off x="4881203" y="3547168"/>
              <a:ext cx="351684" cy="374504"/>
              <a:chOff x="5806024" y="1955694"/>
              <a:chExt cx="2354604" cy="1869977"/>
            </a:xfrm>
          </p:grpSpPr>
          <p:pic>
            <p:nvPicPr>
              <p:cNvPr id="2078" name="Picture 8" descr="Frog Clipart Images – Browse 16,575 ...">
                <a:extLst>
                  <a:ext uri="{FF2B5EF4-FFF2-40B4-BE49-F238E27FC236}">
                    <a16:creationId xmlns:a16="http://schemas.microsoft.com/office/drawing/2014/main" id="{F85A5D1B-1019-4EF5-E2D9-1F74E286083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1828" y="1996871"/>
                <a:ext cx="1828800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79" name="Picture 8" descr="Frog Clipart Images – Browse 16,575 ...">
                <a:extLst>
                  <a:ext uri="{FF2B5EF4-FFF2-40B4-BE49-F238E27FC236}">
                    <a16:creationId xmlns:a16="http://schemas.microsoft.com/office/drawing/2014/main" id="{EF4E5FA1-860B-B8BF-B46B-2CAE0B7DA64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06024" y="1955694"/>
                <a:ext cx="1828801" cy="18287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075" name="Straight Connector 2074">
              <a:extLst>
                <a:ext uri="{FF2B5EF4-FFF2-40B4-BE49-F238E27FC236}">
                  <a16:creationId xmlns:a16="http://schemas.microsoft.com/office/drawing/2014/main" id="{F82C15DB-1840-3280-1650-6AE1045F98A2}"/>
                </a:ext>
              </a:extLst>
            </p:cNvPr>
            <p:cNvCxnSpPr>
              <a:cxnSpLocks/>
              <a:stCxn id="2073" idx="2"/>
              <a:endCxn id="2079" idx="0"/>
            </p:cNvCxnSpPr>
            <p:nvPr/>
          </p:nvCxnSpPr>
          <p:spPr bwMode="auto">
            <a:xfrm flipH="1">
              <a:off x="5017778" y="2208696"/>
              <a:ext cx="119577" cy="1338472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76" name="Picture 2" descr="Monkey Clipart Images - Free Download on Freepik">
              <a:extLst>
                <a:ext uri="{FF2B5EF4-FFF2-40B4-BE49-F238E27FC236}">
                  <a16:creationId xmlns:a16="http://schemas.microsoft.com/office/drawing/2014/main" id="{FB87A732-7469-2613-E183-08BBA68445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9393" y="2406717"/>
              <a:ext cx="405995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77" name="Straight Connector 2076">
              <a:extLst>
                <a:ext uri="{FF2B5EF4-FFF2-40B4-BE49-F238E27FC236}">
                  <a16:creationId xmlns:a16="http://schemas.microsoft.com/office/drawing/2014/main" id="{F34A8E61-E60C-381E-5DB5-19CA4C820264}"/>
                </a:ext>
              </a:extLst>
            </p:cNvPr>
            <p:cNvCxnSpPr>
              <a:cxnSpLocks/>
              <a:stCxn id="2079" idx="3"/>
            </p:cNvCxnSpPr>
            <p:nvPr/>
          </p:nvCxnSpPr>
          <p:spPr bwMode="auto">
            <a:xfrm flipV="1">
              <a:off x="5154353" y="2703932"/>
              <a:ext cx="480572" cy="1026365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pic>
        <p:nvPicPr>
          <p:cNvPr id="3" name="Picture 6" descr="Door Knob PNG, Vector, PSD, and Clipart ...">
            <a:extLst>
              <a:ext uri="{FF2B5EF4-FFF2-40B4-BE49-F238E27FC236}">
                <a16:creationId xmlns:a16="http://schemas.microsoft.com/office/drawing/2014/main" id="{71276E4F-239C-872C-C3B5-0D398C60B2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070" y="3209638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Frog Clipart Images – Browse 16,575 ...">
            <a:extLst>
              <a:ext uri="{FF2B5EF4-FFF2-40B4-BE49-F238E27FC236}">
                <a16:creationId xmlns:a16="http://schemas.microsoft.com/office/drawing/2014/main" id="{13BA94B8-A8F3-7DFF-2C56-48797ADAF0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73" y="3297074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Door Knob PNG, Vector, PSD, and Clipart ...">
            <a:extLst>
              <a:ext uri="{FF2B5EF4-FFF2-40B4-BE49-F238E27FC236}">
                <a16:creationId xmlns:a16="http://schemas.microsoft.com/office/drawing/2014/main" id="{06342CC3-5436-B963-A1C9-CE57BCCE8E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552" y="2751039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Door Knob PNG, Vector, PSD, and Clipart ...">
            <a:extLst>
              <a:ext uri="{FF2B5EF4-FFF2-40B4-BE49-F238E27FC236}">
                <a16:creationId xmlns:a16="http://schemas.microsoft.com/office/drawing/2014/main" id="{03FB5DF6-6149-BD35-2D2B-3F513125F2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657" y="3775930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 descr="Frog Clipart Images – Browse 16,575 ...">
            <a:extLst>
              <a:ext uri="{FF2B5EF4-FFF2-40B4-BE49-F238E27FC236}">
                <a16:creationId xmlns:a16="http://schemas.microsoft.com/office/drawing/2014/main" id="{48DB4A34-A444-F4EA-90EA-376428BAF6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8977" y="2884972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8" descr="Frog Clipart Images – Browse 16,575 ...">
            <a:extLst>
              <a:ext uri="{FF2B5EF4-FFF2-40B4-BE49-F238E27FC236}">
                <a16:creationId xmlns:a16="http://schemas.microsoft.com/office/drawing/2014/main" id="{749FC18A-6889-F7BE-6B87-8BD528C11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307" y="3970807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83640AA4-64D6-289E-7E02-1081F5E99EE5}"/>
              </a:ext>
            </a:extLst>
          </p:cNvPr>
          <p:cNvSpPr txBox="1"/>
          <p:nvPr/>
        </p:nvSpPr>
        <p:spPr>
          <a:xfrm>
            <a:off x="549033" y="5175969"/>
            <a:ext cx="8345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     </a:t>
            </a:r>
            <a:r>
              <a:rPr lang="en-US" dirty="0"/>
              <a:t>a)</a:t>
            </a:r>
            <a:r>
              <a:rPr lang="ro-RO" dirty="0"/>
              <a:t> reprez1</a:t>
            </a:r>
            <a:r>
              <a:rPr lang="en-US" dirty="0"/>
              <a:t> 	        </a:t>
            </a:r>
            <a:r>
              <a:rPr lang="ro-RO" dirty="0"/>
              <a:t>        </a:t>
            </a:r>
            <a:r>
              <a:rPr lang="en-US" dirty="0"/>
              <a:t>b) </a:t>
            </a:r>
            <a:r>
              <a:rPr lang="ro-RO" dirty="0"/>
              <a:t>reprez2</a:t>
            </a:r>
            <a:r>
              <a:rPr lang="en-US" dirty="0"/>
              <a:t>		 c)</a:t>
            </a:r>
            <a:r>
              <a:rPr lang="ro-RO" dirty="0"/>
              <a:t> reprez3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C4D94E-9D46-0A44-CB17-AC6AC07BDCBA}"/>
              </a:ext>
            </a:extLst>
          </p:cNvPr>
          <p:cNvSpPr txBox="1"/>
          <p:nvPr/>
        </p:nvSpPr>
        <p:spPr>
          <a:xfrm>
            <a:off x="604743" y="5597946"/>
            <a:ext cx="69703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>
                <a:solidFill>
                  <a:srgbClr val="FF0000"/>
                </a:solidFill>
              </a:rPr>
              <a:t>Q2: Care reprezentare e mai bună pentr</a:t>
            </a:r>
            <a:r>
              <a:rPr lang="en-US" b="1" dirty="0">
                <a:solidFill>
                  <a:srgbClr val="FF0000"/>
                </a:solidFill>
              </a:rPr>
              <a:t>u</a:t>
            </a:r>
            <a:r>
              <a:rPr lang="ro-RO" b="1" dirty="0">
                <a:solidFill>
                  <a:srgbClr val="FF0000"/>
                </a:solidFill>
              </a:rPr>
              <a:t> a stabili similaritatea (deci a face diferența între sensurile lui </a:t>
            </a:r>
            <a:r>
              <a:rPr lang="ro-RO" b="1" i="1" dirty="0">
                <a:solidFill>
                  <a:srgbClr val="FF0000"/>
                </a:solidFill>
              </a:rPr>
              <a:t>broască</a:t>
            </a:r>
            <a:r>
              <a:rPr lang="ro-RO" b="1" dirty="0">
                <a:solidFill>
                  <a:srgbClr val="FF0000"/>
                </a:solidFill>
              </a:rPr>
              <a:t>)?</a:t>
            </a:r>
          </a:p>
        </p:txBody>
      </p:sp>
    </p:spTree>
    <p:extLst>
      <p:ext uri="{BB962C8B-B14F-4D97-AF65-F5344CB8AC3E}">
        <p14:creationId xmlns:p14="http://schemas.microsoft.com/office/powerpoint/2010/main" val="23001087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E0BCF-1E18-CA30-4789-AE57A4D85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Large language Models (LLMs)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26293-DDFA-AA7C-ECED-73E07F4033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/>
              <a:t>Tokenisation</a:t>
            </a:r>
            <a:r>
              <a:rPr lang="en-US" dirty="0"/>
              <a:t>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Token-based models</a:t>
            </a:r>
          </a:p>
          <a:p>
            <a:pPr lvl="2"/>
            <a:r>
              <a:rPr lang="en-US" dirty="0"/>
              <a:t>White Space: Splits on spaces (simple but limited)</a:t>
            </a:r>
          </a:p>
          <a:p>
            <a:pPr lvl="2"/>
            <a:r>
              <a:rPr lang="en-US" dirty="0"/>
              <a:t>Word: Breaks into words (common for English)</a:t>
            </a:r>
          </a:p>
          <a:p>
            <a:pPr lvl="2"/>
            <a:r>
              <a:rPr lang="en-US" dirty="0"/>
              <a:t>Sentence: Divides text into sentences</a:t>
            </a:r>
          </a:p>
          <a:p>
            <a:pPr lvl="2"/>
            <a:r>
              <a:rPr lang="en-US" dirty="0"/>
              <a:t>Character: Splits into individual characters</a:t>
            </a:r>
          </a:p>
          <a:p>
            <a:pPr lvl="2"/>
            <a:r>
              <a:rPr lang="en-US" dirty="0"/>
              <a:t>N-gram: Creates sequences of n items/elements</a:t>
            </a:r>
          </a:p>
          <a:p>
            <a:pPr lvl="3"/>
            <a:r>
              <a:rPr lang="en-US" sz="2100" dirty="0" err="1"/>
              <a:t>fastText</a:t>
            </a:r>
            <a:r>
              <a:rPr lang="en-US" sz="2100" dirty="0"/>
              <a:t>  (2016)</a:t>
            </a:r>
            <a:r>
              <a:rPr lang="en-US" sz="2100" dirty="0">
                <a:sym typeface="Wingdings" panose="05000000000000000000" pitchFamily="2" charset="2"/>
              </a:rPr>
              <a:t> </a:t>
            </a:r>
          </a:p>
          <a:p>
            <a:pPr lvl="2"/>
            <a:r>
              <a:rPr lang="en-US" dirty="0" err="1"/>
              <a:t>subword</a:t>
            </a:r>
            <a:r>
              <a:rPr lang="en-US" dirty="0"/>
              <a:t>: Breaks words into smaller parts</a:t>
            </a:r>
          </a:p>
          <a:p>
            <a:pPr lvl="3"/>
            <a:r>
              <a:rPr lang="en-US" dirty="0"/>
              <a:t>Byte Pair Encoding (2016): Merges common character pairs </a:t>
            </a:r>
            <a:r>
              <a:rPr lang="en-US" dirty="0">
                <a:sym typeface="Wingdings" panose="05000000000000000000" pitchFamily="2" charset="2"/>
              </a:rPr>
              <a:t> GPT, GPT2, GPT3</a:t>
            </a:r>
            <a:endParaRPr lang="en-US" dirty="0"/>
          </a:p>
          <a:p>
            <a:pPr lvl="3"/>
            <a:r>
              <a:rPr lang="en-US" dirty="0" err="1"/>
              <a:t>WordPiece</a:t>
            </a:r>
            <a:r>
              <a:rPr lang="en-US" dirty="0"/>
              <a:t> (2012): Google's method for balancing words and </a:t>
            </a:r>
            <a:r>
              <a:rPr lang="en-US" dirty="0" err="1"/>
              <a:t>subwords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 BERT</a:t>
            </a:r>
            <a:endParaRPr lang="en-US" dirty="0"/>
          </a:p>
          <a:p>
            <a:pPr lvl="3"/>
            <a:r>
              <a:rPr lang="en-US" dirty="0"/>
              <a:t>Unigram (2018) </a:t>
            </a:r>
            <a:r>
              <a:rPr lang="en-US" dirty="0">
                <a:sym typeface="Wingdings" panose="05000000000000000000" pitchFamily="2" charset="2"/>
              </a:rPr>
              <a:t> T5, AIBERT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Token-free models</a:t>
            </a:r>
          </a:p>
          <a:p>
            <a:pPr lvl="2"/>
            <a:r>
              <a:rPr lang="en-US" dirty="0" err="1"/>
              <a:t>CharFormer</a:t>
            </a:r>
            <a:endParaRPr lang="en-US" dirty="0"/>
          </a:p>
          <a:p>
            <a:pPr lvl="2"/>
            <a:r>
              <a:rPr lang="en-US" dirty="0"/>
              <a:t>ByT5</a:t>
            </a:r>
          </a:p>
          <a:p>
            <a:pPr lvl="2"/>
            <a:r>
              <a:rPr lang="en-US" dirty="0" err="1"/>
              <a:t>MegaByte</a:t>
            </a:r>
            <a:r>
              <a:rPr lang="en-US" dirty="0"/>
              <a:t> (2023)</a:t>
            </a:r>
          </a:p>
          <a:p>
            <a:pPr lvl="2"/>
            <a:r>
              <a:rPr lang="en-US" dirty="0"/>
              <a:t>Byte-latent transformer (2024)</a:t>
            </a:r>
          </a:p>
          <a:p>
            <a:pPr lvl="1"/>
            <a:r>
              <a:rPr lang="en-US" dirty="0"/>
              <a:t>Useful resources </a:t>
            </a:r>
          </a:p>
          <a:p>
            <a:pPr lvl="2"/>
            <a:r>
              <a:rPr lang="en-US" dirty="0"/>
              <a:t>07_tokenizers.ipynb</a:t>
            </a:r>
          </a:p>
          <a:p>
            <a:pPr lvl="2"/>
            <a:r>
              <a:rPr lang="en-US" dirty="0" err="1"/>
              <a:t>Karpathy’s</a:t>
            </a:r>
            <a:r>
              <a:rPr lang="en-US" dirty="0"/>
              <a:t> tutorial </a:t>
            </a:r>
            <a:r>
              <a:rPr lang="en-US" dirty="0">
                <a:hlinkClick r:id="rId2"/>
              </a:rPr>
              <a:t>https://www.youtube.com/watch?v=zduSFxRajkE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Hugging Face tutorial </a:t>
            </a:r>
            <a:r>
              <a:rPr lang="en-US" dirty="0">
                <a:hlinkClick r:id="rId3"/>
              </a:rPr>
              <a:t>https://huggingface.co/learn/llm-course/en/chapter2/4</a:t>
            </a:r>
            <a:r>
              <a:rPr lang="en-US" dirty="0"/>
              <a:t> </a:t>
            </a:r>
          </a:p>
          <a:p>
            <a:pPr lvl="2"/>
            <a:endParaRPr lang="en-US" dirty="0"/>
          </a:p>
          <a:p>
            <a:endParaRPr lang="en-US" sz="1800" b="0" i="0" u="none" strike="noStrike" baseline="0" dirty="0">
              <a:solidFill>
                <a:srgbClr val="3C3C3C"/>
              </a:solidFill>
              <a:latin typeface="Lato" panose="020F0502020204030203" pitchFamily="34" charset="0"/>
            </a:endParaRPr>
          </a:p>
          <a:p>
            <a:endParaRPr lang="en-US" sz="1800" b="0" i="0" u="none" strike="noStrike" baseline="0" dirty="0">
              <a:solidFill>
                <a:srgbClr val="3C3C3C"/>
              </a:solidFill>
              <a:latin typeface="Lato" panose="020F0502020204030203" pitchFamily="34" charset="0"/>
            </a:endParaRPr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F8DE34-20EA-8392-E7A9-B0763130B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5EC5A1-06F8-A748-70BB-387FFC6EB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6</a:t>
            </a:fld>
            <a:endParaRPr lang="en-GB" altLang="en-US"/>
          </a:p>
        </p:txBody>
      </p:sp>
      <p:pic>
        <p:nvPicPr>
          <p:cNvPr id="1028" name="Picture 4" descr="tokens splitting">
            <a:extLst>
              <a:ext uri="{FF2B5EF4-FFF2-40B4-BE49-F238E27FC236}">
                <a16:creationId xmlns:a16="http://schemas.microsoft.com/office/drawing/2014/main" id="{AA01D254-A7A5-C88A-607C-B16FE447B6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4287" y="44624"/>
            <a:ext cx="1890019" cy="1102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048204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830F1A-FF11-B31D-7851-9FA4ABC9D3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17F16-858C-3429-3A56-23ED26A07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0F39DB-55D2-CCC7-89CC-A8C6FDC99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2E3908-4D98-EF9D-1916-7F5CFA08B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60</a:t>
            </a:fld>
            <a:endParaRPr lang="en-GB" alt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29025960-9972-F50B-3652-B3E79C4691E9}"/>
              </a:ext>
            </a:extLst>
          </p:cNvPr>
          <p:cNvGrpSpPr/>
          <p:nvPr/>
        </p:nvGrpSpPr>
        <p:grpSpPr>
          <a:xfrm>
            <a:off x="235729" y="2141355"/>
            <a:ext cx="2873988" cy="2573958"/>
            <a:chOff x="1057034" y="1996664"/>
            <a:chExt cx="5235200" cy="4475777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A7B89C0-6EA4-B022-B6FC-06AEA77D23DA}"/>
                </a:ext>
              </a:extLst>
            </p:cNvPr>
            <p:cNvGrpSpPr/>
            <p:nvPr/>
          </p:nvGrpSpPr>
          <p:grpSpPr>
            <a:xfrm>
              <a:off x="1057034" y="1996664"/>
              <a:ext cx="5235200" cy="4475777"/>
              <a:chOff x="1057034" y="1996664"/>
              <a:chExt cx="5235200" cy="4475777"/>
            </a:xfrm>
          </p:grpSpPr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AB65118-F56F-028B-E9F5-F5DA51A74367}"/>
                  </a:ext>
                </a:extLst>
              </p:cNvPr>
              <p:cNvGrpSpPr/>
              <p:nvPr/>
            </p:nvGrpSpPr>
            <p:grpSpPr>
              <a:xfrm>
                <a:off x="1547664" y="2132856"/>
                <a:ext cx="4392488" cy="3816424"/>
                <a:chOff x="1547664" y="2132856"/>
                <a:chExt cx="4392488" cy="3816424"/>
              </a:xfrm>
            </p:grpSpPr>
            <p:cxnSp>
              <p:nvCxnSpPr>
                <p:cNvPr id="7" name="Straight Arrow Connector 6">
                  <a:extLst>
                    <a:ext uri="{FF2B5EF4-FFF2-40B4-BE49-F238E27FC236}">
                      <a16:creationId xmlns:a16="http://schemas.microsoft.com/office/drawing/2014/main" id="{A52D8207-25BA-14C3-DDA4-77E606720181}"/>
                    </a:ext>
                  </a:extLst>
                </p:cNvPr>
                <p:cNvCxnSpPr/>
                <p:nvPr/>
              </p:nvCxnSpPr>
              <p:spPr bwMode="auto">
                <a:xfrm>
                  <a:off x="1547664" y="5949280"/>
                  <a:ext cx="439248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9" name="Straight Arrow Connector 8">
                  <a:extLst>
                    <a:ext uri="{FF2B5EF4-FFF2-40B4-BE49-F238E27FC236}">
                      <a16:creationId xmlns:a16="http://schemas.microsoft.com/office/drawing/2014/main" id="{96BC5CF0-F05E-3C63-B5ED-A8F26EC4E13C}"/>
                    </a:ext>
                  </a:extLst>
                </p:cNvPr>
                <p:cNvCxnSpPr/>
                <p:nvPr/>
              </p:nvCxnSpPr>
              <p:spPr bwMode="auto">
                <a:xfrm flipV="1">
                  <a:off x="1547664" y="2132856"/>
                  <a:ext cx="0" cy="3816424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672A1A5-E477-ED54-7BD4-C13725EEFD7A}"/>
                  </a:ext>
                </a:extLst>
              </p:cNvPr>
              <p:cNvSpPr txBox="1"/>
              <p:nvPr/>
            </p:nvSpPr>
            <p:spPr>
              <a:xfrm rot="16200000">
                <a:off x="-377320" y="3431018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68F6FE0A-616C-81E0-F638-AC572AAE28CA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903BED5-EDAA-C6C1-265F-1FF057D8C889}"/>
                </a:ext>
              </a:extLst>
            </p:cNvPr>
            <p:cNvSpPr/>
            <p:nvPr/>
          </p:nvSpPr>
          <p:spPr bwMode="auto">
            <a:xfrm>
              <a:off x="1547664" y="2420887"/>
              <a:ext cx="4080571" cy="3528390"/>
            </a:xfrm>
            <a:prstGeom prst="rect">
              <a:avLst/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pic>
          <p:nvPicPr>
            <p:cNvPr id="1028" name="Picture 4" descr="Door Clip Art Free PNG Image｜Illustoon">
              <a:extLst>
                <a:ext uri="{FF2B5EF4-FFF2-40B4-BE49-F238E27FC236}">
                  <a16:creationId xmlns:a16="http://schemas.microsoft.com/office/drawing/2014/main" id="{00F57761-5111-6AAD-35B5-61807A5BAFE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841" y="256152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6BDDB72-ADC4-0A23-D982-778BB1F68ECE}"/>
                </a:ext>
              </a:extLst>
            </p:cNvPr>
            <p:cNvGrpSpPr/>
            <p:nvPr/>
          </p:nvGrpSpPr>
          <p:grpSpPr>
            <a:xfrm>
              <a:off x="3300011" y="4327548"/>
              <a:ext cx="567626" cy="648032"/>
              <a:chOff x="5697809" y="3413701"/>
              <a:chExt cx="2086313" cy="1860841"/>
            </a:xfrm>
          </p:grpSpPr>
          <p:pic>
            <p:nvPicPr>
              <p:cNvPr id="17" name="Picture 8" descr="Frog Clipart Images – Browse 16,575 ...">
                <a:extLst>
                  <a:ext uri="{FF2B5EF4-FFF2-40B4-BE49-F238E27FC236}">
                    <a16:creationId xmlns:a16="http://schemas.microsoft.com/office/drawing/2014/main" id="{1C50A276-51A9-F8E0-CBD7-BD8895209EF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8" descr="Frog Clipart Images – Browse 16,575 ...">
                <a:extLst>
                  <a:ext uri="{FF2B5EF4-FFF2-40B4-BE49-F238E27FC236}">
                    <a16:creationId xmlns:a16="http://schemas.microsoft.com/office/drawing/2014/main" id="{8999D908-B223-D1DA-5022-4B5682E8F17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CC494607-03B4-5F0D-B87B-994D8152A297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61596" y="3003880"/>
              <a:ext cx="908477" cy="14144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50" name="Picture 2" descr="Monkey Clipart Images - Free Download on Freepik">
              <a:extLst>
                <a:ext uri="{FF2B5EF4-FFF2-40B4-BE49-F238E27FC236}">
                  <a16:creationId xmlns:a16="http://schemas.microsoft.com/office/drawing/2014/main" id="{653BA1D1-DAA0-3806-F7C2-24452B24E9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685" y="3408431"/>
              <a:ext cx="739552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74F89E02-9B7B-7605-E6E9-6A4AC9E7EB74}"/>
                </a:ext>
              </a:extLst>
            </p:cNvPr>
            <p:cNvCxnSpPr>
              <a:cxnSpLocks/>
              <a:stCxn id="18" idx="3"/>
            </p:cNvCxnSpPr>
            <p:nvPr/>
          </p:nvCxnSpPr>
          <p:spPr bwMode="auto">
            <a:xfrm flipV="1">
              <a:off x="3797576" y="3895261"/>
              <a:ext cx="1264435" cy="75072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1053" name="Group 1052">
            <a:extLst>
              <a:ext uri="{FF2B5EF4-FFF2-40B4-BE49-F238E27FC236}">
                <a16:creationId xmlns:a16="http://schemas.microsoft.com/office/drawing/2014/main" id="{E0C650E1-9489-1946-1F7A-C5ADC84E0BBE}"/>
              </a:ext>
            </a:extLst>
          </p:cNvPr>
          <p:cNvGrpSpPr/>
          <p:nvPr/>
        </p:nvGrpSpPr>
        <p:grpSpPr>
          <a:xfrm>
            <a:off x="5736474" y="2803326"/>
            <a:ext cx="3158229" cy="2703119"/>
            <a:chOff x="5660509" y="2344486"/>
            <a:chExt cx="3158229" cy="2703119"/>
          </a:xfrm>
        </p:grpSpPr>
        <p:sp>
          <p:nvSpPr>
            <p:cNvPr id="1047" name="Parallelogram 1046">
              <a:extLst>
                <a:ext uri="{FF2B5EF4-FFF2-40B4-BE49-F238E27FC236}">
                  <a16:creationId xmlns:a16="http://schemas.microsoft.com/office/drawing/2014/main" id="{ED6D28D1-5577-EEAD-DE33-A8585DA272DD}"/>
                </a:ext>
              </a:extLst>
            </p:cNvPr>
            <p:cNvSpPr/>
            <p:nvPr/>
          </p:nvSpPr>
          <p:spPr bwMode="auto">
            <a:xfrm rot="4200000" flipH="1" flipV="1">
              <a:off x="5874141" y="2704997"/>
              <a:ext cx="2703119" cy="1982097"/>
            </a:xfrm>
            <a:prstGeom prst="parallelogram">
              <a:avLst>
                <a:gd name="adj" fmla="val 74882"/>
              </a:avLst>
            </a:prstGeom>
            <a:gradFill flip="none" rotWithShape="1">
              <a:gsLst>
                <a:gs pos="77000">
                  <a:srgbClr val="0000FF"/>
                </a:gs>
                <a:gs pos="27000">
                  <a:srgbClr val="FF6600"/>
                </a:gs>
              </a:gsLst>
              <a:lin ang="10800000" scaled="1"/>
              <a:tileRect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1052" name="Group 1051">
              <a:extLst>
                <a:ext uri="{FF2B5EF4-FFF2-40B4-BE49-F238E27FC236}">
                  <a16:creationId xmlns:a16="http://schemas.microsoft.com/office/drawing/2014/main" id="{EBA80D56-E7A5-FCD7-67E0-AD9C0C47BB17}"/>
                </a:ext>
              </a:extLst>
            </p:cNvPr>
            <p:cNvGrpSpPr/>
            <p:nvPr/>
          </p:nvGrpSpPr>
          <p:grpSpPr>
            <a:xfrm>
              <a:off x="5660509" y="2410409"/>
              <a:ext cx="3158229" cy="2278994"/>
              <a:chOff x="5660509" y="2410409"/>
              <a:chExt cx="3158229" cy="2278994"/>
            </a:xfrm>
          </p:grpSpPr>
          <p:grpSp>
            <p:nvGrpSpPr>
              <p:cNvPr id="2056" name="Group 2055">
                <a:extLst>
                  <a:ext uri="{FF2B5EF4-FFF2-40B4-BE49-F238E27FC236}">
                    <a16:creationId xmlns:a16="http://schemas.microsoft.com/office/drawing/2014/main" id="{5ACC97C1-6374-F5B9-3A84-543EEB842A0D}"/>
                  </a:ext>
                </a:extLst>
              </p:cNvPr>
              <p:cNvGrpSpPr/>
              <p:nvPr/>
            </p:nvGrpSpPr>
            <p:grpSpPr>
              <a:xfrm>
                <a:off x="5660509" y="2410409"/>
                <a:ext cx="3158229" cy="2278994"/>
                <a:chOff x="539266" y="1797830"/>
                <a:chExt cx="5752968" cy="3962872"/>
              </a:xfrm>
            </p:grpSpPr>
            <p:grpSp>
              <p:nvGrpSpPr>
                <p:cNvPr id="2065" name="Group 2064">
                  <a:extLst>
                    <a:ext uri="{FF2B5EF4-FFF2-40B4-BE49-F238E27FC236}">
                      <a16:creationId xmlns:a16="http://schemas.microsoft.com/office/drawing/2014/main" id="{43DD396E-74DB-108E-A42D-B688C78273FD}"/>
                    </a:ext>
                  </a:extLst>
                </p:cNvPr>
                <p:cNvGrpSpPr/>
                <p:nvPr/>
              </p:nvGrpSpPr>
              <p:grpSpPr>
                <a:xfrm>
                  <a:off x="712524" y="2147981"/>
                  <a:ext cx="5579710" cy="3612721"/>
                  <a:chOff x="712524" y="2147981"/>
                  <a:chExt cx="5579710" cy="3612721"/>
                </a:xfrm>
              </p:grpSpPr>
              <p:cxnSp>
                <p:nvCxnSpPr>
                  <p:cNvPr id="2068" name="Straight Arrow Connector 2067">
                    <a:extLst>
                      <a:ext uri="{FF2B5EF4-FFF2-40B4-BE49-F238E27FC236}">
                        <a16:creationId xmlns:a16="http://schemas.microsoft.com/office/drawing/2014/main" id="{F76934F1-1B8C-3FD4-73A9-EE22A3A96BB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596759" y="4424695"/>
                    <a:ext cx="4695475" cy="1336007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0000FF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  <p:cxnSp>
                <p:nvCxnSpPr>
                  <p:cNvPr id="2069" name="Straight Arrow Connector 2068">
                    <a:extLst>
                      <a:ext uri="{FF2B5EF4-FFF2-40B4-BE49-F238E27FC236}">
                        <a16:creationId xmlns:a16="http://schemas.microsoft.com/office/drawing/2014/main" id="{B3405B53-DCB8-9EEE-F99F-1B8EC8D385F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H="1" flipV="1">
                    <a:off x="712524" y="2147981"/>
                    <a:ext cx="849086" cy="2297534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FF6600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</p:grpSp>
            <p:sp>
              <p:nvSpPr>
                <p:cNvPr id="2066" name="TextBox 2065">
                  <a:extLst>
                    <a:ext uri="{FF2B5EF4-FFF2-40B4-BE49-F238E27FC236}">
                      <a16:creationId xmlns:a16="http://schemas.microsoft.com/office/drawing/2014/main" id="{E1D0147A-AAC4-0D85-767F-8047478D7FD1}"/>
                    </a:ext>
                  </a:extLst>
                </p:cNvPr>
                <p:cNvSpPr txBox="1"/>
                <p:nvPr/>
              </p:nvSpPr>
              <p:spPr>
                <a:xfrm rot="15025189">
                  <a:off x="-707364" y="3044460"/>
                  <a:ext cx="2997835" cy="5045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rgbClr val="FF6600"/>
                      </a:solidFill>
                    </a:rPr>
                    <a:t>Nivelul </a:t>
                  </a:r>
                  <a:r>
                    <a:rPr lang="en-US" sz="1200" dirty="0" err="1">
                      <a:solidFill>
                        <a:srgbClr val="FF6600"/>
                      </a:solidFill>
                    </a:rPr>
                    <a:t>tehnologic</a:t>
                  </a:r>
                  <a:endParaRPr lang="en-US" sz="1200" dirty="0">
                    <a:solidFill>
                      <a:srgbClr val="FF6600"/>
                    </a:solidFill>
                  </a:endParaRPr>
                </a:p>
              </p:txBody>
            </p:sp>
            <p:sp>
              <p:nvSpPr>
                <p:cNvPr id="2067" name="TextBox 2066">
                  <a:extLst>
                    <a:ext uri="{FF2B5EF4-FFF2-40B4-BE49-F238E27FC236}">
                      <a16:creationId xmlns:a16="http://schemas.microsoft.com/office/drawing/2014/main" id="{5BBBD95E-A90D-DB75-B26F-7F54ADB80E24}"/>
                    </a:ext>
                  </a:extLst>
                </p:cNvPr>
                <p:cNvSpPr txBox="1"/>
                <p:nvPr/>
              </p:nvSpPr>
              <p:spPr>
                <a:xfrm rot="1019879">
                  <a:off x="2840028" y="5274436"/>
                  <a:ext cx="3324002" cy="48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 err="1">
                      <a:solidFill>
                        <a:srgbClr val="6060FF"/>
                      </a:solidFill>
                    </a:rPr>
                    <a:t>Caracterul</a:t>
                  </a:r>
                  <a:r>
                    <a:rPr lang="en-US" sz="1200" dirty="0">
                      <a:solidFill>
                        <a:srgbClr val="6060FF"/>
                      </a:solidFill>
                    </a:rPr>
                    <a:t> animalic</a:t>
                  </a:r>
                </a:p>
              </p:txBody>
            </p:sp>
          </p:grpSp>
          <p:pic>
            <p:nvPicPr>
              <p:cNvPr id="2058" name="Picture 4" descr="Door Clip Art Free PNG Image｜Illustoon">
                <a:extLst>
                  <a:ext uri="{FF2B5EF4-FFF2-40B4-BE49-F238E27FC236}">
                    <a16:creationId xmlns:a16="http://schemas.microsoft.com/office/drawing/2014/main" id="{CE6D71EA-FBEC-7387-B752-4C1D2A40966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02642" y="2799268"/>
                <a:ext cx="351387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2059" name="Group 2058">
                <a:extLst>
                  <a:ext uri="{FF2B5EF4-FFF2-40B4-BE49-F238E27FC236}">
                    <a16:creationId xmlns:a16="http://schemas.microsoft.com/office/drawing/2014/main" id="{AF68FCA1-8CC9-02FB-5202-00D68DD84B11}"/>
                  </a:ext>
                </a:extLst>
              </p:cNvPr>
              <p:cNvGrpSpPr/>
              <p:nvPr/>
            </p:nvGrpSpPr>
            <p:grpSpPr>
              <a:xfrm>
                <a:off x="6815316" y="3579353"/>
                <a:ext cx="351684" cy="374504"/>
                <a:chOff x="5806024" y="1955694"/>
                <a:chExt cx="2354604" cy="1869977"/>
              </a:xfrm>
            </p:grpSpPr>
            <p:pic>
              <p:nvPicPr>
                <p:cNvPr id="2063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A9CF8762-BA67-C3EB-9A82-DA722F55C7F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331828" y="1996871"/>
                  <a:ext cx="1828800" cy="18288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2064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819CFAA0-6154-41E8-931E-00F7387AD2D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duotone>
                    <a:prstClr val="black"/>
                    <a:srgbClr val="996633">
                      <a:tint val="45000"/>
                      <a:satMod val="400000"/>
                    </a:srgb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806024" y="1955694"/>
                  <a:ext cx="1828801" cy="18287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cxnSp>
            <p:nvCxnSpPr>
              <p:cNvPr id="2060" name="Straight Connector 2059">
                <a:extLst>
                  <a:ext uri="{FF2B5EF4-FFF2-40B4-BE49-F238E27FC236}">
                    <a16:creationId xmlns:a16="http://schemas.microsoft.com/office/drawing/2014/main" id="{E8CB2BFB-BF5C-DF51-DDBA-DAD8E8CBB393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145940" y="3041918"/>
                <a:ext cx="747910" cy="630811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  <p:pic>
            <p:nvPicPr>
              <p:cNvPr id="2061" name="Picture 2" descr="Monkey Clipart Images - Free Download on Freepik">
                <a:extLst>
                  <a:ext uri="{FF2B5EF4-FFF2-40B4-BE49-F238E27FC236}">
                    <a16:creationId xmlns:a16="http://schemas.microsoft.com/office/drawing/2014/main" id="{A50F03FF-7193-182F-EB95-D0CCE835221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74202" y="3420633"/>
                <a:ext cx="405995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2062" name="Straight Connector 2061">
                <a:extLst>
                  <a:ext uri="{FF2B5EF4-FFF2-40B4-BE49-F238E27FC236}">
                    <a16:creationId xmlns:a16="http://schemas.microsoft.com/office/drawing/2014/main" id="{B39045A1-51A6-7AFB-2A0C-A45B4996BB3D}"/>
                  </a:ext>
                </a:extLst>
              </p:cNvPr>
              <p:cNvCxnSpPr>
                <a:cxnSpLocks/>
                <a:stCxn id="2064" idx="3"/>
              </p:cNvCxnSpPr>
              <p:nvPr/>
            </p:nvCxnSpPr>
            <p:spPr bwMode="auto">
              <a:xfrm flipV="1">
                <a:off x="7088466" y="3664589"/>
                <a:ext cx="980352" cy="97893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</p:grpSp>
      </p:grpSp>
      <p:grpSp>
        <p:nvGrpSpPr>
          <p:cNvPr id="1041" name="Group 1040">
            <a:extLst>
              <a:ext uri="{FF2B5EF4-FFF2-40B4-BE49-F238E27FC236}">
                <a16:creationId xmlns:a16="http://schemas.microsoft.com/office/drawing/2014/main" id="{2953B955-FE93-8699-D2FE-BCCB17D7485A}"/>
              </a:ext>
            </a:extLst>
          </p:cNvPr>
          <p:cNvGrpSpPr/>
          <p:nvPr/>
        </p:nvGrpSpPr>
        <p:grpSpPr>
          <a:xfrm>
            <a:off x="3404716" y="801800"/>
            <a:ext cx="1971849" cy="3926338"/>
            <a:chOff x="4267703" y="1215885"/>
            <a:chExt cx="1971849" cy="3926338"/>
          </a:xfrm>
        </p:grpSpPr>
        <p:sp>
          <p:nvSpPr>
            <p:cNvPr id="1031" name="Parallelogram 1030">
              <a:extLst>
                <a:ext uri="{FF2B5EF4-FFF2-40B4-BE49-F238E27FC236}">
                  <a16:creationId xmlns:a16="http://schemas.microsoft.com/office/drawing/2014/main" id="{42B13A95-272F-577E-3BF4-02B07404B74B}"/>
                </a:ext>
              </a:extLst>
            </p:cNvPr>
            <p:cNvSpPr/>
            <p:nvPr/>
          </p:nvSpPr>
          <p:spPr bwMode="auto">
            <a:xfrm>
              <a:off x="4304009" y="1748167"/>
              <a:ext cx="1935543" cy="3101780"/>
            </a:xfrm>
            <a:prstGeom prst="parallelogram">
              <a:avLst>
                <a:gd name="adj" fmla="val 35170"/>
              </a:avLst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2071" name="Group 2070">
              <a:extLst>
                <a:ext uri="{FF2B5EF4-FFF2-40B4-BE49-F238E27FC236}">
                  <a16:creationId xmlns:a16="http://schemas.microsoft.com/office/drawing/2014/main" id="{0D732850-5C81-21D4-3D07-6F72EB9CCCED}"/>
                </a:ext>
              </a:extLst>
            </p:cNvPr>
            <p:cNvGrpSpPr/>
            <p:nvPr/>
          </p:nvGrpSpPr>
          <p:grpSpPr>
            <a:xfrm>
              <a:off x="4267703" y="1215885"/>
              <a:ext cx="1824790" cy="3926338"/>
              <a:chOff x="2968232" y="-354948"/>
              <a:chExt cx="3324002" cy="6827389"/>
            </a:xfrm>
          </p:grpSpPr>
          <p:grpSp>
            <p:nvGrpSpPr>
              <p:cNvPr id="1024" name="Group 1023">
                <a:extLst>
                  <a:ext uri="{FF2B5EF4-FFF2-40B4-BE49-F238E27FC236}">
                    <a16:creationId xmlns:a16="http://schemas.microsoft.com/office/drawing/2014/main" id="{5B16A432-C86D-720E-B839-B7D2256302C6}"/>
                  </a:ext>
                </a:extLst>
              </p:cNvPr>
              <p:cNvGrpSpPr/>
              <p:nvPr/>
            </p:nvGrpSpPr>
            <p:grpSpPr>
              <a:xfrm>
                <a:off x="2968233" y="237845"/>
                <a:ext cx="2971919" cy="5711435"/>
                <a:chOff x="2968233" y="237845"/>
                <a:chExt cx="2971919" cy="5711435"/>
              </a:xfrm>
            </p:grpSpPr>
            <p:cxnSp>
              <p:nvCxnSpPr>
                <p:cNvPr id="1027" name="Straight Arrow Connector 1026">
                  <a:extLst>
                    <a:ext uri="{FF2B5EF4-FFF2-40B4-BE49-F238E27FC236}">
                      <a16:creationId xmlns:a16="http://schemas.microsoft.com/office/drawing/2014/main" id="{749449D0-F509-D21D-1244-88D92693A8D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2968233" y="5949280"/>
                  <a:ext cx="2971919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1029" name="Straight Arrow Connector 1028">
                  <a:extLst>
                    <a:ext uri="{FF2B5EF4-FFF2-40B4-BE49-F238E27FC236}">
                      <a16:creationId xmlns:a16="http://schemas.microsoft.com/office/drawing/2014/main" id="{C4AC8E1A-EC63-CD77-3FAC-275C5A464129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2994460" y="237845"/>
                  <a:ext cx="1315084" cy="5711435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1025" name="TextBox 1024">
                <a:extLst>
                  <a:ext uri="{FF2B5EF4-FFF2-40B4-BE49-F238E27FC236}">
                    <a16:creationId xmlns:a16="http://schemas.microsoft.com/office/drawing/2014/main" id="{DF8DE33A-F341-B3C5-EA1E-BDB7606766FF}"/>
                  </a:ext>
                </a:extLst>
              </p:cNvPr>
              <p:cNvSpPr txBox="1"/>
              <p:nvPr/>
            </p:nvSpPr>
            <p:spPr>
              <a:xfrm rot="16963703">
                <a:off x="2041347" y="1079406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1026" name="TextBox 1025">
                <a:extLst>
                  <a:ext uri="{FF2B5EF4-FFF2-40B4-BE49-F238E27FC236}">
                    <a16:creationId xmlns:a16="http://schemas.microsoft.com/office/drawing/2014/main" id="{9F5EA647-3CCA-EC13-4993-49572F4CBCE9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pic>
          <p:nvPicPr>
            <p:cNvPr id="2073" name="Picture 4" descr="Door Clip Art Free PNG Image｜Illustoon">
              <a:extLst>
                <a:ext uri="{FF2B5EF4-FFF2-40B4-BE49-F238E27FC236}">
                  <a16:creationId xmlns:a16="http://schemas.microsoft.com/office/drawing/2014/main" id="{B4966545-87B0-AB4C-C8A6-BB1F307B95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1661" y="1840595"/>
              <a:ext cx="351387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74" name="Group 2073">
              <a:extLst>
                <a:ext uri="{FF2B5EF4-FFF2-40B4-BE49-F238E27FC236}">
                  <a16:creationId xmlns:a16="http://schemas.microsoft.com/office/drawing/2014/main" id="{CE2970DD-C2F0-BF35-E363-9348443CF3B9}"/>
                </a:ext>
              </a:extLst>
            </p:cNvPr>
            <p:cNvGrpSpPr/>
            <p:nvPr/>
          </p:nvGrpSpPr>
          <p:grpSpPr>
            <a:xfrm>
              <a:off x="4881203" y="3547168"/>
              <a:ext cx="351684" cy="374504"/>
              <a:chOff x="5806024" y="1955694"/>
              <a:chExt cx="2354604" cy="1869977"/>
            </a:xfrm>
          </p:grpSpPr>
          <p:pic>
            <p:nvPicPr>
              <p:cNvPr id="2078" name="Picture 8" descr="Frog Clipart Images – Browse 16,575 ...">
                <a:extLst>
                  <a:ext uri="{FF2B5EF4-FFF2-40B4-BE49-F238E27FC236}">
                    <a16:creationId xmlns:a16="http://schemas.microsoft.com/office/drawing/2014/main" id="{94DF3185-07A3-CF23-B6B0-A6F53B3E39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31828" y="1996871"/>
                <a:ext cx="1828800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079" name="Picture 8" descr="Frog Clipart Images – Browse 16,575 ...">
                <a:extLst>
                  <a:ext uri="{FF2B5EF4-FFF2-40B4-BE49-F238E27FC236}">
                    <a16:creationId xmlns:a16="http://schemas.microsoft.com/office/drawing/2014/main" id="{29131EC8-EBF3-6385-F615-F6967FB5D9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806024" y="1955694"/>
                <a:ext cx="1828801" cy="18287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2075" name="Straight Connector 2074">
              <a:extLst>
                <a:ext uri="{FF2B5EF4-FFF2-40B4-BE49-F238E27FC236}">
                  <a16:creationId xmlns:a16="http://schemas.microsoft.com/office/drawing/2014/main" id="{3460F390-34C6-7EAA-4989-9803126F2BA0}"/>
                </a:ext>
              </a:extLst>
            </p:cNvPr>
            <p:cNvCxnSpPr>
              <a:cxnSpLocks/>
              <a:stCxn id="2073" idx="2"/>
              <a:endCxn id="2079" idx="0"/>
            </p:cNvCxnSpPr>
            <p:nvPr/>
          </p:nvCxnSpPr>
          <p:spPr bwMode="auto">
            <a:xfrm flipH="1">
              <a:off x="5017778" y="2208696"/>
              <a:ext cx="119577" cy="1338472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2076" name="Picture 2" descr="Monkey Clipart Images - Free Download on Freepik">
              <a:extLst>
                <a:ext uri="{FF2B5EF4-FFF2-40B4-BE49-F238E27FC236}">
                  <a16:creationId xmlns:a16="http://schemas.microsoft.com/office/drawing/2014/main" id="{F65E8A5A-1441-5D46-2C54-EEB9C1E6E3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39393" y="2406717"/>
              <a:ext cx="405995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077" name="Straight Connector 2076">
              <a:extLst>
                <a:ext uri="{FF2B5EF4-FFF2-40B4-BE49-F238E27FC236}">
                  <a16:creationId xmlns:a16="http://schemas.microsoft.com/office/drawing/2014/main" id="{E6C267CF-A434-7F9A-D29E-B1A6955B530F}"/>
                </a:ext>
              </a:extLst>
            </p:cNvPr>
            <p:cNvCxnSpPr>
              <a:cxnSpLocks/>
              <a:stCxn id="2079" idx="3"/>
            </p:cNvCxnSpPr>
            <p:nvPr/>
          </p:nvCxnSpPr>
          <p:spPr bwMode="auto">
            <a:xfrm flipV="1">
              <a:off x="5154353" y="2703932"/>
              <a:ext cx="480572" cy="1026365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pic>
        <p:nvPicPr>
          <p:cNvPr id="3" name="Picture 6" descr="Door Knob PNG, Vector, PSD, and Clipart ...">
            <a:extLst>
              <a:ext uri="{FF2B5EF4-FFF2-40B4-BE49-F238E27FC236}">
                <a16:creationId xmlns:a16="http://schemas.microsoft.com/office/drawing/2014/main" id="{38732DD9-4FCF-A8C6-A662-977330A971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6070" y="3209638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Frog Clipart Images – Browse 16,575 ...">
            <a:extLst>
              <a:ext uri="{FF2B5EF4-FFF2-40B4-BE49-F238E27FC236}">
                <a16:creationId xmlns:a16="http://schemas.microsoft.com/office/drawing/2014/main" id="{899EF3BD-6951-BACD-15DE-11FFF8E0A9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273" y="3297074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6" descr="Door Knob PNG, Vector, PSD, and Clipart ...">
            <a:extLst>
              <a:ext uri="{FF2B5EF4-FFF2-40B4-BE49-F238E27FC236}">
                <a16:creationId xmlns:a16="http://schemas.microsoft.com/office/drawing/2014/main" id="{67361C33-86CE-2996-7074-42D831B489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0552" y="2751039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6" descr="Door Knob PNG, Vector, PSD, and Clipart ...">
            <a:extLst>
              <a:ext uri="{FF2B5EF4-FFF2-40B4-BE49-F238E27FC236}">
                <a16:creationId xmlns:a16="http://schemas.microsoft.com/office/drawing/2014/main" id="{79E255CD-F4A5-2C2C-7521-C6706374C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657" y="3775930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8" descr="Frog Clipart Images – Browse 16,575 ...">
            <a:extLst>
              <a:ext uri="{FF2B5EF4-FFF2-40B4-BE49-F238E27FC236}">
                <a16:creationId xmlns:a16="http://schemas.microsoft.com/office/drawing/2014/main" id="{0BFA2A48-5600-A1AE-730E-5F2A6FFA3F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8977" y="2884972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8" descr="Frog Clipart Images – Browse 16,575 ...">
            <a:extLst>
              <a:ext uri="{FF2B5EF4-FFF2-40B4-BE49-F238E27FC236}">
                <a16:creationId xmlns:a16="http://schemas.microsoft.com/office/drawing/2014/main" id="{1AB61873-15C1-4C3D-6682-FBB71419B9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8307" y="3970807"/>
            <a:ext cx="302167" cy="302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51BA872-C2A3-6C95-A79F-D82343E7DCBA}"/>
              </a:ext>
            </a:extLst>
          </p:cNvPr>
          <p:cNvSpPr txBox="1"/>
          <p:nvPr/>
        </p:nvSpPr>
        <p:spPr>
          <a:xfrm>
            <a:off x="549033" y="5175969"/>
            <a:ext cx="83456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/>
              <a:t>     </a:t>
            </a:r>
            <a:r>
              <a:rPr lang="en-US" dirty="0"/>
              <a:t>a)</a:t>
            </a:r>
            <a:r>
              <a:rPr lang="ro-RO" dirty="0"/>
              <a:t> reprez1</a:t>
            </a:r>
            <a:r>
              <a:rPr lang="en-US" dirty="0"/>
              <a:t> 	        </a:t>
            </a:r>
            <a:r>
              <a:rPr lang="ro-RO" dirty="0"/>
              <a:t>        </a:t>
            </a:r>
            <a:r>
              <a:rPr lang="en-US" dirty="0"/>
              <a:t>b) </a:t>
            </a:r>
            <a:r>
              <a:rPr lang="ro-RO" dirty="0"/>
              <a:t>reprez2</a:t>
            </a:r>
            <a:r>
              <a:rPr lang="en-US" dirty="0"/>
              <a:t>		 c)</a:t>
            </a:r>
            <a:r>
              <a:rPr lang="ro-RO" dirty="0"/>
              <a:t> reprez3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3B1E0E-1F9F-CCEA-9AF6-9657B95E0552}"/>
              </a:ext>
            </a:extLst>
          </p:cNvPr>
          <p:cNvSpPr txBox="1"/>
          <p:nvPr/>
        </p:nvSpPr>
        <p:spPr>
          <a:xfrm>
            <a:off x="604743" y="5597946"/>
            <a:ext cx="69703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>
                <a:solidFill>
                  <a:srgbClr val="FF0000"/>
                </a:solidFill>
              </a:rPr>
              <a:t>Q2: Care reprezentare e mai bună pentur a stabili similaritatea (deci a face diferența între sensurile lui </a:t>
            </a:r>
            <a:r>
              <a:rPr lang="ro-RO" b="1" i="1" dirty="0">
                <a:solidFill>
                  <a:srgbClr val="FF0000"/>
                </a:solidFill>
              </a:rPr>
              <a:t>broască</a:t>
            </a:r>
            <a:r>
              <a:rPr lang="ro-RO" b="1" dirty="0">
                <a:solidFill>
                  <a:srgbClr val="FF0000"/>
                </a:solidFill>
              </a:rPr>
              <a:t>)?</a:t>
            </a:r>
          </a:p>
          <a:p>
            <a:r>
              <a:rPr lang="ro-RO" b="1" dirty="0">
                <a:solidFill>
                  <a:srgbClr val="009900"/>
                </a:solidFill>
              </a:rPr>
              <a:t>Reprezentarea 1 sau 3!</a:t>
            </a:r>
            <a:endParaRPr lang="en-US" b="1" dirty="0">
              <a:solidFill>
                <a:srgbClr val="00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292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B99D6-B63C-A012-B70B-49BAEA71C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C4C29-B45F-0021-7BFB-1372D146F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Sim(ușă, maimuță) =</a:t>
            </a:r>
          </a:p>
          <a:p>
            <a:pPr marL="0" indent="0">
              <a:buNone/>
            </a:pPr>
            <a:r>
              <a:rPr lang="ro-RO" dirty="0"/>
              <a:t>  sim(    ,     )=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r>
              <a:rPr lang="ro-RO" dirty="0"/>
              <a:t>Sim(ușă, maimuță) =</a:t>
            </a:r>
          </a:p>
          <a:p>
            <a:pPr marL="0" indent="0">
              <a:buNone/>
            </a:pPr>
            <a:r>
              <a:rPr lang="ro-RO" dirty="0"/>
              <a:t>  sim(    ,     )=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B02CC4-281C-33B0-0E70-FB5CEA0E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FCC4E-50A3-B953-8888-6E4CD0AB7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61</a:t>
            </a:fld>
            <a:endParaRPr lang="en-GB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0FD3CC5-DA9F-DAE1-4BD5-EF4BD63B430A}"/>
              </a:ext>
            </a:extLst>
          </p:cNvPr>
          <p:cNvGrpSpPr/>
          <p:nvPr/>
        </p:nvGrpSpPr>
        <p:grpSpPr>
          <a:xfrm>
            <a:off x="6303657" y="188912"/>
            <a:ext cx="2873988" cy="2573958"/>
            <a:chOff x="1057034" y="1996664"/>
            <a:chExt cx="5235200" cy="447577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DC50A58-58B2-034F-47B6-F17DC79BF7ED}"/>
                </a:ext>
              </a:extLst>
            </p:cNvPr>
            <p:cNvGrpSpPr/>
            <p:nvPr/>
          </p:nvGrpSpPr>
          <p:grpSpPr>
            <a:xfrm>
              <a:off x="1057034" y="1996664"/>
              <a:ext cx="5235200" cy="4475777"/>
              <a:chOff x="1057034" y="1996664"/>
              <a:chExt cx="5235200" cy="4475777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0BDAF911-261D-F0F8-7A8C-105DCD3DE7ED}"/>
                  </a:ext>
                </a:extLst>
              </p:cNvPr>
              <p:cNvGrpSpPr/>
              <p:nvPr/>
            </p:nvGrpSpPr>
            <p:grpSpPr>
              <a:xfrm>
                <a:off x="1547664" y="2132856"/>
                <a:ext cx="4392488" cy="3816424"/>
                <a:chOff x="1547664" y="2132856"/>
                <a:chExt cx="4392488" cy="3816424"/>
              </a:xfrm>
            </p:grpSpPr>
            <p:cxnSp>
              <p:nvCxnSpPr>
                <p:cNvPr id="19" name="Straight Arrow Connector 18">
                  <a:extLst>
                    <a:ext uri="{FF2B5EF4-FFF2-40B4-BE49-F238E27FC236}">
                      <a16:creationId xmlns:a16="http://schemas.microsoft.com/office/drawing/2014/main" id="{0FAAB250-4BF2-2226-74A9-8316A95BE445}"/>
                    </a:ext>
                  </a:extLst>
                </p:cNvPr>
                <p:cNvCxnSpPr/>
                <p:nvPr/>
              </p:nvCxnSpPr>
              <p:spPr bwMode="auto">
                <a:xfrm>
                  <a:off x="1547664" y="5949280"/>
                  <a:ext cx="439248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8AEBC921-BFC7-9F5D-8FAD-86DDEACDD96E}"/>
                    </a:ext>
                  </a:extLst>
                </p:cNvPr>
                <p:cNvCxnSpPr/>
                <p:nvPr/>
              </p:nvCxnSpPr>
              <p:spPr bwMode="auto">
                <a:xfrm flipV="1">
                  <a:off x="1547664" y="2132856"/>
                  <a:ext cx="0" cy="3816424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9CFE502-F25A-79FC-29CF-14D79DD26095}"/>
                  </a:ext>
                </a:extLst>
              </p:cNvPr>
              <p:cNvSpPr txBox="1"/>
              <p:nvPr/>
            </p:nvSpPr>
            <p:spPr>
              <a:xfrm rot="16200000">
                <a:off x="-377320" y="3431018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C2D28D5-B282-79D9-1CA2-5C10D4241483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64DC561-9CB3-CD19-5F26-ADEE25F9FF3E}"/>
                </a:ext>
              </a:extLst>
            </p:cNvPr>
            <p:cNvSpPr/>
            <p:nvPr/>
          </p:nvSpPr>
          <p:spPr bwMode="auto">
            <a:xfrm>
              <a:off x="1547664" y="2420887"/>
              <a:ext cx="4080571" cy="3528390"/>
            </a:xfrm>
            <a:prstGeom prst="rect">
              <a:avLst/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pic>
          <p:nvPicPr>
            <p:cNvPr id="9" name="Picture 4" descr="Door Clip Art Free PNG Image｜Illustoon">
              <a:extLst>
                <a:ext uri="{FF2B5EF4-FFF2-40B4-BE49-F238E27FC236}">
                  <a16:creationId xmlns:a16="http://schemas.microsoft.com/office/drawing/2014/main" id="{24F11FB3-6F3B-38C2-F12D-16F84322FB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841" y="256152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2DAF3A7-B073-F6F5-1F90-230472DC9326}"/>
                </a:ext>
              </a:extLst>
            </p:cNvPr>
            <p:cNvGrpSpPr/>
            <p:nvPr/>
          </p:nvGrpSpPr>
          <p:grpSpPr>
            <a:xfrm>
              <a:off x="3300011" y="4327548"/>
              <a:ext cx="567626" cy="648032"/>
              <a:chOff x="5697809" y="3413701"/>
              <a:chExt cx="2086313" cy="1860841"/>
            </a:xfrm>
          </p:grpSpPr>
          <p:pic>
            <p:nvPicPr>
              <p:cNvPr id="14" name="Picture 8" descr="Frog Clipart Images – Browse 16,575 ...">
                <a:extLst>
                  <a:ext uri="{FF2B5EF4-FFF2-40B4-BE49-F238E27FC236}">
                    <a16:creationId xmlns:a16="http://schemas.microsoft.com/office/drawing/2014/main" id="{70DBB74C-794A-7F36-1C58-6CCD000FB92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" name="Picture 8" descr="Frog Clipart Images – Browse 16,575 ...">
                <a:extLst>
                  <a:ext uri="{FF2B5EF4-FFF2-40B4-BE49-F238E27FC236}">
                    <a16:creationId xmlns:a16="http://schemas.microsoft.com/office/drawing/2014/main" id="{B240AE2D-B04B-A030-B8AA-2C0625889C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BAC3CD7-AC00-1B8A-F6DD-E01D56C8A2E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61596" y="3003880"/>
              <a:ext cx="908477" cy="14144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12" name="Picture 2" descr="Monkey Clipart Images - Free Download on Freepik">
              <a:extLst>
                <a:ext uri="{FF2B5EF4-FFF2-40B4-BE49-F238E27FC236}">
                  <a16:creationId xmlns:a16="http://schemas.microsoft.com/office/drawing/2014/main" id="{162912E4-D36C-CF66-E6CA-05BDE55013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685" y="3408431"/>
              <a:ext cx="739552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A39AFE6-E2EF-6DF8-488D-B141ADEDB0F6}"/>
                </a:ext>
              </a:extLst>
            </p:cNvPr>
            <p:cNvCxnSpPr>
              <a:cxnSpLocks/>
              <a:stCxn id="15" idx="3"/>
            </p:cNvCxnSpPr>
            <p:nvPr/>
          </p:nvCxnSpPr>
          <p:spPr bwMode="auto">
            <a:xfrm flipV="1">
              <a:off x="3797576" y="3895261"/>
              <a:ext cx="1264435" cy="75072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091DFE1-06E7-4DBD-BB9E-7BF38D3CA300}"/>
              </a:ext>
            </a:extLst>
          </p:cNvPr>
          <p:cNvGrpSpPr/>
          <p:nvPr/>
        </p:nvGrpSpPr>
        <p:grpSpPr>
          <a:xfrm rot="10800000">
            <a:off x="1403350" y="1892406"/>
            <a:ext cx="513718" cy="216024"/>
            <a:chOff x="714741" y="3356992"/>
            <a:chExt cx="513718" cy="21602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57B3C7B-49F7-F001-8481-67EAB652A0E8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85E86AF-B487-55BC-F986-E64B38B8CB71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83347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F8D9BF5-5243-D44E-A217-F51D0055B224}"/>
              </a:ext>
            </a:extLst>
          </p:cNvPr>
          <p:cNvGrpSpPr/>
          <p:nvPr/>
        </p:nvGrpSpPr>
        <p:grpSpPr>
          <a:xfrm>
            <a:off x="2120477" y="1892406"/>
            <a:ext cx="513718" cy="216024"/>
            <a:chOff x="714741" y="3356992"/>
            <a:chExt cx="513718" cy="21602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33AD904-7C05-1CF2-7780-D0DBABA3D69F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0000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E6CAD69-2A72-38BF-C5F6-91F912EFAAE5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404970D-B95E-B4C8-ED5B-22373CB6C08A}"/>
              </a:ext>
            </a:extLst>
          </p:cNvPr>
          <p:cNvGrpSpPr/>
          <p:nvPr/>
        </p:nvGrpSpPr>
        <p:grpSpPr>
          <a:xfrm rot="10800000">
            <a:off x="3303272" y="1894126"/>
            <a:ext cx="513718" cy="216024"/>
            <a:chOff x="714741" y="3356992"/>
            <a:chExt cx="513718" cy="21602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7EA22B0-7408-1583-9616-C1A555B84F4A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5F3B3E8-20A4-818C-C4F7-E4AA00C4F4EA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83347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124B34-DC4B-8667-1BF9-BCFB97635EDB}"/>
              </a:ext>
            </a:extLst>
          </p:cNvPr>
          <p:cNvGrpSpPr/>
          <p:nvPr/>
        </p:nvGrpSpPr>
        <p:grpSpPr>
          <a:xfrm rot="5400000">
            <a:off x="3840506" y="1892406"/>
            <a:ext cx="513718" cy="216024"/>
            <a:chOff x="714741" y="3356992"/>
            <a:chExt cx="513718" cy="21602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FE9F864-3D4B-73D9-DA58-D863463585CC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0000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5A683AB-0E05-D708-49A7-52705E4EB2E7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6927094-CDBA-419C-79C8-4B786661A507}"/>
              </a:ext>
            </a:extLst>
          </p:cNvPr>
          <p:cNvCxnSpPr/>
          <p:nvPr/>
        </p:nvCxnSpPr>
        <p:spPr bwMode="auto">
          <a:xfrm flipH="1">
            <a:off x="6610123" y="881856"/>
            <a:ext cx="320458" cy="1539304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4589B53-3F0B-9DB5-54A3-6B22BD09BDB6}"/>
              </a:ext>
            </a:extLst>
          </p:cNvPr>
          <p:cNvCxnSpPr>
            <a:cxnSpLocks/>
          </p:cNvCxnSpPr>
          <p:nvPr/>
        </p:nvCxnSpPr>
        <p:spPr bwMode="auto">
          <a:xfrm flipH="1">
            <a:off x="6617778" y="1388622"/>
            <a:ext cx="1879699" cy="104417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D5E06EB1-C527-02EC-4D5A-86A80CC4CA35}"/>
              </a:ext>
            </a:extLst>
          </p:cNvPr>
          <p:cNvSpPr/>
          <p:nvPr/>
        </p:nvSpPr>
        <p:spPr bwMode="auto">
          <a:xfrm>
            <a:off x="6697664" y="1974962"/>
            <a:ext cx="255598" cy="278742"/>
          </a:xfrm>
          <a:custGeom>
            <a:avLst/>
            <a:gdLst>
              <a:gd name="connsiteX0" fmla="*/ 0 w 255598"/>
              <a:gd name="connsiteY0" fmla="*/ 0 h 228600"/>
              <a:gd name="connsiteX1" fmla="*/ 238125 w 255598"/>
              <a:gd name="connsiteY1" fmla="*/ 47625 h 228600"/>
              <a:gd name="connsiteX2" fmla="*/ 219075 w 255598"/>
              <a:gd name="connsiteY2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5598" h="228600">
                <a:moveTo>
                  <a:pt x="0" y="0"/>
                </a:moveTo>
                <a:cubicBezTo>
                  <a:pt x="100806" y="4762"/>
                  <a:pt x="201613" y="9525"/>
                  <a:pt x="238125" y="47625"/>
                </a:cubicBezTo>
                <a:cubicBezTo>
                  <a:pt x="274637" y="85725"/>
                  <a:pt x="246856" y="157162"/>
                  <a:pt x="219075" y="228600"/>
                </a:cubicBezTo>
              </a:path>
            </a:pathLst>
          </a:custGeom>
          <a:noFill/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745DC85-728E-7096-A503-C5283640F8F2}"/>
              </a:ext>
            </a:extLst>
          </p:cNvPr>
          <p:cNvGrpSpPr/>
          <p:nvPr/>
        </p:nvGrpSpPr>
        <p:grpSpPr>
          <a:xfrm>
            <a:off x="5811794" y="3050805"/>
            <a:ext cx="3158229" cy="2703119"/>
            <a:chOff x="5660509" y="2344486"/>
            <a:chExt cx="3158229" cy="2703119"/>
          </a:xfrm>
        </p:grpSpPr>
        <p:sp>
          <p:nvSpPr>
            <p:cNvPr id="54" name="Parallelogram 53">
              <a:extLst>
                <a:ext uri="{FF2B5EF4-FFF2-40B4-BE49-F238E27FC236}">
                  <a16:creationId xmlns:a16="http://schemas.microsoft.com/office/drawing/2014/main" id="{54050615-F845-E787-86D2-FDDAAF80DD6C}"/>
                </a:ext>
              </a:extLst>
            </p:cNvPr>
            <p:cNvSpPr/>
            <p:nvPr/>
          </p:nvSpPr>
          <p:spPr bwMode="auto">
            <a:xfrm rot="4200000" flipH="1" flipV="1">
              <a:off x="5874141" y="2704997"/>
              <a:ext cx="2703119" cy="1982097"/>
            </a:xfrm>
            <a:prstGeom prst="parallelogram">
              <a:avLst>
                <a:gd name="adj" fmla="val 74882"/>
              </a:avLst>
            </a:prstGeom>
            <a:gradFill flip="none" rotWithShape="1">
              <a:gsLst>
                <a:gs pos="77000">
                  <a:srgbClr val="0000FF"/>
                </a:gs>
                <a:gs pos="27000">
                  <a:srgbClr val="FF6600"/>
                </a:gs>
              </a:gsLst>
              <a:lin ang="10800000" scaled="1"/>
              <a:tileRect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00AD4D67-703F-7B15-1F7C-EEBB9ECCED10}"/>
                </a:ext>
              </a:extLst>
            </p:cNvPr>
            <p:cNvGrpSpPr/>
            <p:nvPr/>
          </p:nvGrpSpPr>
          <p:grpSpPr>
            <a:xfrm>
              <a:off x="5660509" y="2410409"/>
              <a:ext cx="3158229" cy="2278994"/>
              <a:chOff x="5660509" y="2410409"/>
              <a:chExt cx="3158229" cy="2278994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B55A21A9-0056-AB98-8EB4-56BF9B31D436}"/>
                  </a:ext>
                </a:extLst>
              </p:cNvPr>
              <p:cNvGrpSpPr/>
              <p:nvPr/>
            </p:nvGrpSpPr>
            <p:grpSpPr>
              <a:xfrm>
                <a:off x="5660509" y="2410409"/>
                <a:ext cx="3158229" cy="2278994"/>
                <a:chOff x="539266" y="1797830"/>
                <a:chExt cx="5752968" cy="3962872"/>
              </a:xfrm>
            </p:grpSpPr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3D20FF22-5B7C-BCB3-E77E-D1BF04507A24}"/>
                    </a:ext>
                  </a:extLst>
                </p:cNvPr>
                <p:cNvGrpSpPr/>
                <p:nvPr/>
              </p:nvGrpSpPr>
              <p:grpSpPr>
                <a:xfrm>
                  <a:off x="712524" y="2147981"/>
                  <a:ext cx="5579710" cy="3612721"/>
                  <a:chOff x="712524" y="2147981"/>
                  <a:chExt cx="5579710" cy="3612721"/>
                </a:xfrm>
              </p:grpSpPr>
              <p:cxnSp>
                <p:nvCxnSpPr>
                  <p:cNvPr id="67" name="Straight Arrow Connector 66">
                    <a:extLst>
                      <a:ext uri="{FF2B5EF4-FFF2-40B4-BE49-F238E27FC236}">
                        <a16:creationId xmlns:a16="http://schemas.microsoft.com/office/drawing/2014/main" id="{71F523A7-DE1A-651B-7341-61FCFBF5A47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596759" y="4424695"/>
                    <a:ext cx="4695475" cy="1336007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0000FF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  <p:cxnSp>
                <p:nvCxnSpPr>
                  <p:cNvPr id="68" name="Straight Arrow Connector 67">
                    <a:extLst>
                      <a:ext uri="{FF2B5EF4-FFF2-40B4-BE49-F238E27FC236}">
                        <a16:creationId xmlns:a16="http://schemas.microsoft.com/office/drawing/2014/main" id="{346858F3-280C-76F6-64D8-836A35AC785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H="1" flipV="1">
                    <a:off x="712524" y="2147981"/>
                    <a:ext cx="849086" cy="2297534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FF6600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</p:grp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53BE5988-9D20-7940-C7DF-D59729A3C272}"/>
                    </a:ext>
                  </a:extLst>
                </p:cNvPr>
                <p:cNvSpPr txBox="1"/>
                <p:nvPr/>
              </p:nvSpPr>
              <p:spPr>
                <a:xfrm rot="15025189">
                  <a:off x="-707364" y="3044460"/>
                  <a:ext cx="2997835" cy="5045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rgbClr val="FF6600"/>
                      </a:solidFill>
                    </a:rPr>
                    <a:t>Nivelul </a:t>
                  </a:r>
                  <a:r>
                    <a:rPr lang="en-US" sz="1200" dirty="0" err="1">
                      <a:solidFill>
                        <a:srgbClr val="FF6600"/>
                      </a:solidFill>
                    </a:rPr>
                    <a:t>tehnologic</a:t>
                  </a:r>
                  <a:endParaRPr lang="en-US" sz="1200" dirty="0">
                    <a:solidFill>
                      <a:srgbClr val="FF6600"/>
                    </a:solidFill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D547DFB1-085B-A432-52F7-07AFD0A5BCB9}"/>
                    </a:ext>
                  </a:extLst>
                </p:cNvPr>
                <p:cNvSpPr txBox="1"/>
                <p:nvPr/>
              </p:nvSpPr>
              <p:spPr>
                <a:xfrm rot="1019879">
                  <a:off x="2840028" y="5274436"/>
                  <a:ext cx="3324002" cy="48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 err="1">
                      <a:solidFill>
                        <a:srgbClr val="6060FF"/>
                      </a:solidFill>
                    </a:rPr>
                    <a:t>Caracterul</a:t>
                  </a:r>
                  <a:r>
                    <a:rPr lang="en-US" sz="1200" dirty="0">
                      <a:solidFill>
                        <a:srgbClr val="6060FF"/>
                      </a:solidFill>
                    </a:rPr>
                    <a:t> animalic</a:t>
                  </a:r>
                </a:p>
              </p:txBody>
            </p:sp>
          </p:grpSp>
          <p:pic>
            <p:nvPicPr>
              <p:cNvPr id="57" name="Picture 4" descr="Door Clip Art Free PNG Image｜Illustoon">
                <a:extLst>
                  <a:ext uri="{FF2B5EF4-FFF2-40B4-BE49-F238E27FC236}">
                    <a16:creationId xmlns:a16="http://schemas.microsoft.com/office/drawing/2014/main" id="{32F71CD2-45F3-7861-A5B5-6C630DB79DC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02642" y="2799268"/>
                <a:ext cx="351387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9573464-5A57-BA12-F627-E7756467D2AD}"/>
                  </a:ext>
                </a:extLst>
              </p:cNvPr>
              <p:cNvGrpSpPr/>
              <p:nvPr/>
            </p:nvGrpSpPr>
            <p:grpSpPr>
              <a:xfrm>
                <a:off x="6815316" y="3579353"/>
                <a:ext cx="351684" cy="374504"/>
                <a:chOff x="5806024" y="1955694"/>
                <a:chExt cx="2354604" cy="1869977"/>
              </a:xfrm>
            </p:grpSpPr>
            <p:pic>
              <p:nvPicPr>
                <p:cNvPr id="62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06056D2C-897C-A231-E72E-7FB67189E77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331828" y="1996871"/>
                  <a:ext cx="1828800" cy="18288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07C0C8D1-281A-13F6-AA83-FD42D99A1F3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duotone>
                    <a:prstClr val="black"/>
                    <a:srgbClr val="996633">
                      <a:tint val="45000"/>
                      <a:satMod val="400000"/>
                    </a:srgb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806024" y="1955694"/>
                  <a:ext cx="1828801" cy="18287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AA972034-5A7F-9CE1-2E1F-BC77AD83759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145940" y="3041918"/>
                <a:ext cx="747910" cy="630811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  <p:pic>
            <p:nvPicPr>
              <p:cNvPr id="60" name="Picture 2" descr="Monkey Clipart Images - Free Download on Freepik">
                <a:extLst>
                  <a:ext uri="{FF2B5EF4-FFF2-40B4-BE49-F238E27FC236}">
                    <a16:creationId xmlns:a16="http://schemas.microsoft.com/office/drawing/2014/main" id="{B786B11D-D504-703F-4020-D18A3C2D0FC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74202" y="3420633"/>
                <a:ext cx="405995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5346431D-CF90-366B-AEEA-D958B5CEF5ED}"/>
                  </a:ext>
                </a:extLst>
              </p:cNvPr>
              <p:cNvCxnSpPr>
                <a:cxnSpLocks/>
                <a:stCxn id="63" idx="3"/>
              </p:cNvCxnSpPr>
              <p:nvPr/>
            </p:nvCxnSpPr>
            <p:spPr bwMode="auto">
              <a:xfrm flipV="1">
                <a:off x="7088466" y="3664589"/>
                <a:ext cx="980352" cy="97893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</p:grp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12902BE8-4FF0-F51C-7179-2BF9312B4589}"/>
              </a:ext>
            </a:extLst>
          </p:cNvPr>
          <p:cNvGrpSpPr/>
          <p:nvPr/>
        </p:nvGrpSpPr>
        <p:grpSpPr>
          <a:xfrm rot="10800000">
            <a:off x="1453369" y="3966046"/>
            <a:ext cx="513718" cy="216024"/>
            <a:chOff x="714741" y="3356992"/>
            <a:chExt cx="513718" cy="216024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A3E681A-A2AA-5D57-9428-C95CD513B4AE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75E4624-1E94-FE74-FD90-4C23D98742BA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83347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F548EEC-A1A7-C090-5A1A-6EEFD80E7656}"/>
              </a:ext>
            </a:extLst>
          </p:cNvPr>
          <p:cNvGrpSpPr/>
          <p:nvPr/>
        </p:nvGrpSpPr>
        <p:grpSpPr>
          <a:xfrm>
            <a:off x="2170496" y="3966046"/>
            <a:ext cx="513718" cy="216024"/>
            <a:chOff x="714741" y="3356992"/>
            <a:chExt cx="513718" cy="216024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4180EE66-66E3-CB7A-551D-B175F3E6B458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0000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94BED91-0976-F73C-9C87-6B43AC6675F8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273F6AAA-B02C-8272-4C35-DCBA9336FFC0}"/>
              </a:ext>
            </a:extLst>
          </p:cNvPr>
          <p:cNvGrpSpPr/>
          <p:nvPr/>
        </p:nvGrpSpPr>
        <p:grpSpPr>
          <a:xfrm rot="10800000">
            <a:off x="3291259" y="3966046"/>
            <a:ext cx="513718" cy="216024"/>
            <a:chOff x="714741" y="3356992"/>
            <a:chExt cx="513718" cy="216024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35295EDB-61F8-AE20-C456-E1BD7AE2BCC0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96F18B9-B8FB-2D54-96C4-0483DE11FE6F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83347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D5193BA-84E6-11C8-DBAE-479E1C2046C1}"/>
              </a:ext>
            </a:extLst>
          </p:cNvPr>
          <p:cNvGrpSpPr/>
          <p:nvPr/>
        </p:nvGrpSpPr>
        <p:grpSpPr>
          <a:xfrm rot="5400000">
            <a:off x="5107623" y="3979953"/>
            <a:ext cx="513718" cy="216024"/>
            <a:chOff x="714741" y="3356992"/>
            <a:chExt cx="513718" cy="216024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63DE9303-D07E-5D00-FDA9-DAB5325B0D53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0000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43BBE0D6-6A72-73B9-9B12-D2A2401293E3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aphicFrame>
        <p:nvGraphicFramePr>
          <p:cNvPr id="81" name="Table 80">
            <a:extLst>
              <a:ext uri="{FF2B5EF4-FFF2-40B4-BE49-F238E27FC236}">
                <a16:creationId xmlns:a16="http://schemas.microsoft.com/office/drawing/2014/main" id="{265AEBBA-6D6E-4AB0-957D-A3792DE143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5826757"/>
              </p:ext>
            </p:extLst>
          </p:nvPr>
        </p:nvGraphicFramePr>
        <p:xfrm>
          <a:off x="3854232" y="3908631"/>
          <a:ext cx="833120" cy="35866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4341087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33334480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  <p:graphicFrame>
        <p:nvGraphicFramePr>
          <p:cNvPr id="83" name="Table 82">
            <a:extLst>
              <a:ext uri="{FF2B5EF4-FFF2-40B4-BE49-F238E27FC236}">
                <a16:creationId xmlns:a16="http://schemas.microsoft.com/office/drawing/2014/main" id="{F2022DE0-D179-11E5-F76D-418E02C276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0405881"/>
              </p:ext>
            </p:extLst>
          </p:nvPr>
        </p:nvGraphicFramePr>
        <p:xfrm>
          <a:off x="4755284" y="3729297"/>
          <a:ext cx="416560" cy="71733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941191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40344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  <p:sp>
        <p:nvSpPr>
          <p:cNvPr id="84" name="Arrow: Down 83">
            <a:extLst>
              <a:ext uri="{FF2B5EF4-FFF2-40B4-BE49-F238E27FC236}">
                <a16:creationId xmlns:a16="http://schemas.microsoft.com/office/drawing/2014/main" id="{465314F9-2214-D05B-D06F-A5DC84D534D5}"/>
              </a:ext>
            </a:extLst>
          </p:cNvPr>
          <p:cNvSpPr/>
          <p:nvPr/>
        </p:nvSpPr>
        <p:spPr bwMode="auto">
          <a:xfrm>
            <a:off x="7452320" y="2873177"/>
            <a:ext cx="288032" cy="652721"/>
          </a:xfrm>
          <a:prstGeom prst="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5" name="Cloud 84">
            <a:extLst>
              <a:ext uri="{FF2B5EF4-FFF2-40B4-BE49-F238E27FC236}">
                <a16:creationId xmlns:a16="http://schemas.microsoft.com/office/drawing/2014/main" id="{66C40508-B161-91EB-D3A0-97ED52ECDED2}"/>
              </a:ext>
            </a:extLst>
          </p:cNvPr>
          <p:cNvSpPr/>
          <p:nvPr/>
        </p:nvSpPr>
        <p:spPr bwMode="auto">
          <a:xfrm>
            <a:off x="7846605" y="2996952"/>
            <a:ext cx="1194543" cy="423632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Transformare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liniară</a:t>
            </a:r>
            <a:endParaRPr kumimoji="0" 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6" name="Cloud 85">
            <a:extLst>
              <a:ext uri="{FF2B5EF4-FFF2-40B4-BE49-F238E27FC236}">
                <a16:creationId xmlns:a16="http://schemas.microsoft.com/office/drawing/2014/main" id="{E7451F88-5211-3C8F-B9EE-DD07E86B246F}"/>
              </a:ext>
            </a:extLst>
          </p:cNvPr>
          <p:cNvSpPr/>
          <p:nvPr/>
        </p:nvSpPr>
        <p:spPr bwMode="auto">
          <a:xfrm>
            <a:off x="4061927" y="4913241"/>
            <a:ext cx="1194543" cy="423632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Transformare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liniară</a:t>
            </a:r>
            <a:endParaRPr kumimoji="0" 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7" name="Right Brace 86">
            <a:extLst>
              <a:ext uri="{FF2B5EF4-FFF2-40B4-BE49-F238E27FC236}">
                <a16:creationId xmlns:a16="http://schemas.microsoft.com/office/drawing/2014/main" id="{42A03D0D-D4D6-B35B-B5FC-2C327094CC60}"/>
              </a:ext>
            </a:extLst>
          </p:cNvPr>
          <p:cNvSpPr/>
          <p:nvPr/>
        </p:nvSpPr>
        <p:spPr bwMode="auto">
          <a:xfrm rot="5400000">
            <a:off x="4474584" y="4055401"/>
            <a:ext cx="200253" cy="1170714"/>
          </a:xfrm>
          <a:prstGeom prst="rightBrace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807853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B99D6-B63C-A012-B70B-49BAEA71C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C4C29-B45F-0021-7BFB-1372D146F8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/>
              <a:t>Sim(ușă, maimuță) =</a:t>
            </a:r>
          </a:p>
          <a:p>
            <a:pPr marL="0" indent="0">
              <a:buNone/>
            </a:pPr>
            <a:r>
              <a:rPr lang="ro-RO" dirty="0"/>
              <a:t>  sim(    ,     )=</a:t>
            </a:r>
          </a:p>
          <a:p>
            <a:pPr marL="0" indent="0">
              <a:buNone/>
            </a:pPr>
            <a:endParaRPr lang="ro-RO" dirty="0"/>
          </a:p>
          <a:p>
            <a:pPr marL="0" indent="0">
              <a:buNone/>
            </a:pPr>
            <a:endParaRPr lang="ro-RO" dirty="0"/>
          </a:p>
          <a:p>
            <a:r>
              <a:rPr lang="ro-RO" dirty="0"/>
              <a:t>Sim(ușă, maimuță) =</a:t>
            </a:r>
          </a:p>
          <a:p>
            <a:pPr marL="0" indent="0">
              <a:buNone/>
            </a:pPr>
            <a:r>
              <a:rPr lang="ro-RO" dirty="0"/>
              <a:t>  sim(    ,     )=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B02CC4-281C-33B0-0E70-FB5CEA0E3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FCC4E-50A3-B953-8888-6E4CD0AB7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62</a:t>
            </a:fld>
            <a:endParaRPr lang="en-GB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0FD3CC5-DA9F-DAE1-4BD5-EF4BD63B430A}"/>
              </a:ext>
            </a:extLst>
          </p:cNvPr>
          <p:cNvGrpSpPr/>
          <p:nvPr/>
        </p:nvGrpSpPr>
        <p:grpSpPr>
          <a:xfrm>
            <a:off x="6303657" y="188912"/>
            <a:ext cx="2873988" cy="2573958"/>
            <a:chOff x="1057034" y="1996664"/>
            <a:chExt cx="5235200" cy="447577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DC50A58-58B2-034F-47B6-F17DC79BF7ED}"/>
                </a:ext>
              </a:extLst>
            </p:cNvPr>
            <p:cNvGrpSpPr/>
            <p:nvPr/>
          </p:nvGrpSpPr>
          <p:grpSpPr>
            <a:xfrm>
              <a:off x="1057034" y="1996664"/>
              <a:ext cx="5235200" cy="4475777"/>
              <a:chOff x="1057034" y="1996664"/>
              <a:chExt cx="5235200" cy="4475777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0BDAF911-261D-F0F8-7A8C-105DCD3DE7ED}"/>
                  </a:ext>
                </a:extLst>
              </p:cNvPr>
              <p:cNvGrpSpPr/>
              <p:nvPr/>
            </p:nvGrpSpPr>
            <p:grpSpPr>
              <a:xfrm>
                <a:off x="1547664" y="2132856"/>
                <a:ext cx="4392488" cy="3816424"/>
                <a:chOff x="1547664" y="2132856"/>
                <a:chExt cx="4392488" cy="3816424"/>
              </a:xfrm>
            </p:grpSpPr>
            <p:cxnSp>
              <p:nvCxnSpPr>
                <p:cNvPr id="19" name="Straight Arrow Connector 18">
                  <a:extLst>
                    <a:ext uri="{FF2B5EF4-FFF2-40B4-BE49-F238E27FC236}">
                      <a16:creationId xmlns:a16="http://schemas.microsoft.com/office/drawing/2014/main" id="{0FAAB250-4BF2-2226-74A9-8316A95BE445}"/>
                    </a:ext>
                  </a:extLst>
                </p:cNvPr>
                <p:cNvCxnSpPr/>
                <p:nvPr/>
              </p:nvCxnSpPr>
              <p:spPr bwMode="auto">
                <a:xfrm>
                  <a:off x="1547664" y="5949280"/>
                  <a:ext cx="439248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8AEBC921-BFC7-9F5D-8FAD-86DDEACDD96E}"/>
                    </a:ext>
                  </a:extLst>
                </p:cNvPr>
                <p:cNvCxnSpPr/>
                <p:nvPr/>
              </p:nvCxnSpPr>
              <p:spPr bwMode="auto">
                <a:xfrm flipV="1">
                  <a:off x="1547664" y="2132856"/>
                  <a:ext cx="0" cy="3816424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9CFE502-F25A-79FC-29CF-14D79DD26095}"/>
                  </a:ext>
                </a:extLst>
              </p:cNvPr>
              <p:cNvSpPr txBox="1"/>
              <p:nvPr/>
            </p:nvSpPr>
            <p:spPr>
              <a:xfrm rot="16200000">
                <a:off x="-377320" y="3431018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C2D28D5-B282-79D9-1CA2-5C10D4241483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64DC561-9CB3-CD19-5F26-ADEE25F9FF3E}"/>
                </a:ext>
              </a:extLst>
            </p:cNvPr>
            <p:cNvSpPr/>
            <p:nvPr/>
          </p:nvSpPr>
          <p:spPr bwMode="auto">
            <a:xfrm>
              <a:off x="1547664" y="2420887"/>
              <a:ext cx="4080571" cy="3528390"/>
            </a:xfrm>
            <a:prstGeom prst="rect">
              <a:avLst/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pic>
          <p:nvPicPr>
            <p:cNvPr id="9" name="Picture 4" descr="Door Clip Art Free PNG Image｜Illustoon">
              <a:extLst>
                <a:ext uri="{FF2B5EF4-FFF2-40B4-BE49-F238E27FC236}">
                  <a16:creationId xmlns:a16="http://schemas.microsoft.com/office/drawing/2014/main" id="{24F11FB3-6F3B-38C2-F12D-16F84322FB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841" y="256152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2DAF3A7-B073-F6F5-1F90-230472DC9326}"/>
                </a:ext>
              </a:extLst>
            </p:cNvPr>
            <p:cNvGrpSpPr/>
            <p:nvPr/>
          </p:nvGrpSpPr>
          <p:grpSpPr>
            <a:xfrm>
              <a:off x="3300011" y="4327548"/>
              <a:ext cx="567626" cy="648032"/>
              <a:chOff x="5697809" y="3413701"/>
              <a:chExt cx="2086313" cy="1860841"/>
            </a:xfrm>
          </p:grpSpPr>
          <p:pic>
            <p:nvPicPr>
              <p:cNvPr id="14" name="Picture 8" descr="Frog Clipart Images – Browse 16,575 ...">
                <a:extLst>
                  <a:ext uri="{FF2B5EF4-FFF2-40B4-BE49-F238E27FC236}">
                    <a16:creationId xmlns:a16="http://schemas.microsoft.com/office/drawing/2014/main" id="{70DBB74C-794A-7F36-1C58-6CCD000FB92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" name="Picture 8" descr="Frog Clipart Images – Browse 16,575 ...">
                <a:extLst>
                  <a:ext uri="{FF2B5EF4-FFF2-40B4-BE49-F238E27FC236}">
                    <a16:creationId xmlns:a16="http://schemas.microsoft.com/office/drawing/2014/main" id="{B240AE2D-B04B-A030-B8AA-2C0625889C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BAC3CD7-AC00-1B8A-F6DD-E01D56C8A2E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61596" y="3003880"/>
              <a:ext cx="908477" cy="14144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12" name="Picture 2" descr="Monkey Clipart Images - Free Download on Freepik">
              <a:extLst>
                <a:ext uri="{FF2B5EF4-FFF2-40B4-BE49-F238E27FC236}">
                  <a16:creationId xmlns:a16="http://schemas.microsoft.com/office/drawing/2014/main" id="{162912E4-D36C-CF66-E6CA-05BDE550136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685" y="3408431"/>
              <a:ext cx="739552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A39AFE6-E2EF-6DF8-488D-B141ADEDB0F6}"/>
                </a:ext>
              </a:extLst>
            </p:cNvPr>
            <p:cNvCxnSpPr>
              <a:cxnSpLocks/>
              <a:stCxn id="15" idx="3"/>
            </p:cNvCxnSpPr>
            <p:nvPr/>
          </p:nvCxnSpPr>
          <p:spPr bwMode="auto">
            <a:xfrm flipV="1">
              <a:off x="3797576" y="3895261"/>
              <a:ext cx="1264435" cy="75072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091DFE1-06E7-4DBD-BB9E-7BF38D3CA300}"/>
              </a:ext>
            </a:extLst>
          </p:cNvPr>
          <p:cNvGrpSpPr/>
          <p:nvPr/>
        </p:nvGrpSpPr>
        <p:grpSpPr>
          <a:xfrm rot="10800000">
            <a:off x="1403350" y="1892406"/>
            <a:ext cx="513718" cy="216024"/>
            <a:chOff x="714741" y="3356992"/>
            <a:chExt cx="513718" cy="21602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57B3C7B-49F7-F001-8481-67EAB652A0E8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85E86AF-B487-55BC-F986-E64B38B8CB71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83347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F8D9BF5-5243-D44E-A217-F51D0055B224}"/>
              </a:ext>
            </a:extLst>
          </p:cNvPr>
          <p:cNvGrpSpPr/>
          <p:nvPr/>
        </p:nvGrpSpPr>
        <p:grpSpPr>
          <a:xfrm>
            <a:off x="2120477" y="1892406"/>
            <a:ext cx="513718" cy="216024"/>
            <a:chOff x="714741" y="3356992"/>
            <a:chExt cx="513718" cy="216024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033AD904-7C05-1CF2-7780-D0DBABA3D69F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0000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E6CAD69-2A72-38BF-C5F6-91F912EFAAE5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404970D-B95E-B4C8-ED5B-22373CB6C08A}"/>
              </a:ext>
            </a:extLst>
          </p:cNvPr>
          <p:cNvGrpSpPr/>
          <p:nvPr/>
        </p:nvGrpSpPr>
        <p:grpSpPr>
          <a:xfrm rot="10800000">
            <a:off x="3303272" y="1894126"/>
            <a:ext cx="513718" cy="216024"/>
            <a:chOff x="714741" y="3356992"/>
            <a:chExt cx="513718" cy="21602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7EA22B0-7408-1583-9616-C1A555B84F4A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5F3B3E8-20A4-818C-C4F7-E4AA00C4F4EA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83347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A0124B34-DC4B-8667-1BF9-BCFB97635EDB}"/>
              </a:ext>
            </a:extLst>
          </p:cNvPr>
          <p:cNvGrpSpPr/>
          <p:nvPr/>
        </p:nvGrpSpPr>
        <p:grpSpPr>
          <a:xfrm rot="5400000">
            <a:off x="3840506" y="1892406"/>
            <a:ext cx="513718" cy="216024"/>
            <a:chOff x="714741" y="3356992"/>
            <a:chExt cx="513718" cy="216024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FE9F864-3D4B-73D9-DA58-D863463585CC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0000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5A683AB-0E05-D708-49A7-52705E4EB2E7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E6927094-CDBA-419C-79C8-4B786661A507}"/>
              </a:ext>
            </a:extLst>
          </p:cNvPr>
          <p:cNvCxnSpPr/>
          <p:nvPr/>
        </p:nvCxnSpPr>
        <p:spPr bwMode="auto">
          <a:xfrm flipH="1">
            <a:off x="6610123" y="881856"/>
            <a:ext cx="320458" cy="1539304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4589B53-3F0B-9DB5-54A3-6B22BD09BDB6}"/>
              </a:ext>
            </a:extLst>
          </p:cNvPr>
          <p:cNvCxnSpPr>
            <a:cxnSpLocks/>
          </p:cNvCxnSpPr>
          <p:nvPr/>
        </p:nvCxnSpPr>
        <p:spPr bwMode="auto">
          <a:xfrm flipH="1">
            <a:off x="6617778" y="1388622"/>
            <a:ext cx="1879699" cy="104417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D5E06EB1-C527-02EC-4D5A-86A80CC4CA35}"/>
              </a:ext>
            </a:extLst>
          </p:cNvPr>
          <p:cNvSpPr/>
          <p:nvPr/>
        </p:nvSpPr>
        <p:spPr bwMode="auto">
          <a:xfrm>
            <a:off x="6697664" y="1974962"/>
            <a:ext cx="255598" cy="278742"/>
          </a:xfrm>
          <a:custGeom>
            <a:avLst/>
            <a:gdLst>
              <a:gd name="connsiteX0" fmla="*/ 0 w 255598"/>
              <a:gd name="connsiteY0" fmla="*/ 0 h 228600"/>
              <a:gd name="connsiteX1" fmla="*/ 238125 w 255598"/>
              <a:gd name="connsiteY1" fmla="*/ 47625 h 228600"/>
              <a:gd name="connsiteX2" fmla="*/ 219075 w 255598"/>
              <a:gd name="connsiteY2" fmla="*/ 228600 h 22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5598" h="228600">
                <a:moveTo>
                  <a:pt x="0" y="0"/>
                </a:moveTo>
                <a:cubicBezTo>
                  <a:pt x="100806" y="4762"/>
                  <a:pt x="201613" y="9525"/>
                  <a:pt x="238125" y="47625"/>
                </a:cubicBezTo>
                <a:cubicBezTo>
                  <a:pt x="274637" y="85725"/>
                  <a:pt x="246856" y="157162"/>
                  <a:pt x="219075" y="228600"/>
                </a:cubicBezTo>
              </a:path>
            </a:pathLst>
          </a:custGeom>
          <a:noFill/>
          <a:ln w="28575" cap="flat" cmpd="sng" algn="ctr">
            <a:solidFill>
              <a:srgbClr val="009900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745DC85-728E-7096-A503-C5283640F8F2}"/>
              </a:ext>
            </a:extLst>
          </p:cNvPr>
          <p:cNvGrpSpPr/>
          <p:nvPr/>
        </p:nvGrpSpPr>
        <p:grpSpPr>
          <a:xfrm>
            <a:off x="5811794" y="3050805"/>
            <a:ext cx="3158229" cy="2703119"/>
            <a:chOff x="5660509" y="2344486"/>
            <a:chExt cx="3158229" cy="2703119"/>
          </a:xfrm>
        </p:grpSpPr>
        <p:sp>
          <p:nvSpPr>
            <p:cNvPr id="54" name="Parallelogram 53">
              <a:extLst>
                <a:ext uri="{FF2B5EF4-FFF2-40B4-BE49-F238E27FC236}">
                  <a16:creationId xmlns:a16="http://schemas.microsoft.com/office/drawing/2014/main" id="{54050615-F845-E787-86D2-FDDAAF80DD6C}"/>
                </a:ext>
              </a:extLst>
            </p:cNvPr>
            <p:cNvSpPr/>
            <p:nvPr/>
          </p:nvSpPr>
          <p:spPr bwMode="auto">
            <a:xfrm rot="4200000" flipH="1" flipV="1">
              <a:off x="5874141" y="2704997"/>
              <a:ext cx="2703119" cy="1982097"/>
            </a:xfrm>
            <a:prstGeom prst="parallelogram">
              <a:avLst>
                <a:gd name="adj" fmla="val 74882"/>
              </a:avLst>
            </a:prstGeom>
            <a:gradFill flip="none" rotWithShape="1">
              <a:gsLst>
                <a:gs pos="77000">
                  <a:srgbClr val="0000FF"/>
                </a:gs>
                <a:gs pos="27000">
                  <a:srgbClr val="FF6600"/>
                </a:gs>
              </a:gsLst>
              <a:lin ang="10800000" scaled="1"/>
              <a:tileRect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00AD4D67-703F-7B15-1F7C-EEBB9ECCED10}"/>
                </a:ext>
              </a:extLst>
            </p:cNvPr>
            <p:cNvGrpSpPr/>
            <p:nvPr/>
          </p:nvGrpSpPr>
          <p:grpSpPr>
            <a:xfrm>
              <a:off x="5660509" y="2410409"/>
              <a:ext cx="3158229" cy="2278994"/>
              <a:chOff x="5660509" y="2410409"/>
              <a:chExt cx="3158229" cy="2278994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B55A21A9-0056-AB98-8EB4-56BF9B31D436}"/>
                  </a:ext>
                </a:extLst>
              </p:cNvPr>
              <p:cNvGrpSpPr/>
              <p:nvPr/>
            </p:nvGrpSpPr>
            <p:grpSpPr>
              <a:xfrm>
                <a:off x="5660509" y="2410409"/>
                <a:ext cx="3158229" cy="2278994"/>
                <a:chOff x="539266" y="1797830"/>
                <a:chExt cx="5752968" cy="3962872"/>
              </a:xfrm>
            </p:grpSpPr>
            <p:grpSp>
              <p:nvGrpSpPr>
                <p:cNvPr id="64" name="Group 63">
                  <a:extLst>
                    <a:ext uri="{FF2B5EF4-FFF2-40B4-BE49-F238E27FC236}">
                      <a16:creationId xmlns:a16="http://schemas.microsoft.com/office/drawing/2014/main" id="{3D20FF22-5B7C-BCB3-E77E-D1BF04507A24}"/>
                    </a:ext>
                  </a:extLst>
                </p:cNvPr>
                <p:cNvGrpSpPr/>
                <p:nvPr/>
              </p:nvGrpSpPr>
              <p:grpSpPr>
                <a:xfrm>
                  <a:off x="712524" y="2147981"/>
                  <a:ext cx="5579710" cy="3612721"/>
                  <a:chOff x="712524" y="2147981"/>
                  <a:chExt cx="5579710" cy="3612721"/>
                </a:xfrm>
              </p:grpSpPr>
              <p:cxnSp>
                <p:nvCxnSpPr>
                  <p:cNvPr id="67" name="Straight Arrow Connector 66">
                    <a:extLst>
                      <a:ext uri="{FF2B5EF4-FFF2-40B4-BE49-F238E27FC236}">
                        <a16:creationId xmlns:a16="http://schemas.microsoft.com/office/drawing/2014/main" id="{71F523A7-DE1A-651B-7341-61FCFBF5A47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>
                    <a:off x="1596759" y="4424695"/>
                    <a:ext cx="4695475" cy="1336007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0000FF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  <p:cxnSp>
                <p:nvCxnSpPr>
                  <p:cNvPr id="68" name="Straight Arrow Connector 67">
                    <a:extLst>
                      <a:ext uri="{FF2B5EF4-FFF2-40B4-BE49-F238E27FC236}">
                        <a16:creationId xmlns:a16="http://schemas.microsoft.com/office/drawing/2014/main" id="{346858F3-280C-76F6-64D8-836A35AC785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 bwMode="auto">
                  <a:xfrm flipH="1" flipV="1">
                    <a:off x="712524" y="2147981"/>
                    <a:ext cx="849086" cy="2297534"/>
                  </a:xfrm>
                  <a:prstGeom prst="straightConnector1">
                    <a:avLst/>
                  </a:prstGeom>
                  <a:solidFill>
                    <a:schemeClr val="accent1"/>
                  </a:solidFill>
                  <a:ln w="28575" cap="flat" cmpd="sng" algn="ctr">
                    <a:solidFill>
                      <a:srgbClr val="FF6600"/>
                    </a:solidFill>
                    <a:prstDash val="solid"/>
                    <a:round/>
                    <a:headEnd type="none" w="sm" len="sm"/>
                    <a:tailEnd type="triangle"/>
                  </a:ln>
                  <a:effectLst/>
                </p:spPr>
              </p:cxnSp>
            </p:grpSp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53BE5988-9D20-7940-C7DF-D59729A3C272}"/>
                    </a:ext>
                  </a:extLst>
                </p:cNvPr>
                <p:cNvSpPr txBox="1"/>
                <p:nvPr/>
              </p:nvSpPr>
              <p:spPr>
                <a:xfrm rot="15025189">
                  <a:off x="-707364" y="3044460"/>
                  <a:ext cx="2997835" cy="50457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rgbClr val="FF6600"/>
                      </a:solidFill>
                    </a:rPr>
                    <a:t>Nivelul </a:t>
                  </a:r>
                  <a:r>
                    <a:rPr lang="en-US" sz="1200" dirty="0" err="1">
                      <a:solidFill>
                        <a:srgbClr val="FF6600"/>
                      </a:solidFill>
                    </a:rPr>
                    <a:t>tehnologic</a:t>
                  </a:r>
                  <a:endParaRPr lang="en-US" sz="1200" dirty="0">
                    <a:solidFill>
                      <a:srgbClr val="FF6600"/>
                    </a:solidFill>
                  </a:endParaRPr>
                </a:p>
              </p:txBody>
            </p:sp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D547DFB1-085B-A432-52F7-07AFD0A5BCB9}"/>
                    </a:ext>
                  </a:extLst>
                </p:cNvPr>
                <p:cNvSpPr txBox="1"/>
                <p:nvPr/>
              </p:nvSpPr>
              <p:spPr>
                <a:xfrm rot="1019879">
                  <a:off x="2840028" y="5274436"/>
                  <a:ext cx="3324002" cy="48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 err="1">
                      <a:solidFill>
                        <a:srgbClr val="6060FF"/>
                      </a:solidFill>
                    </a:rPr>
                    <a:t>Caracterul</a:t>
                  </a:r>
                  <a:r>
                    <a:rPr lang="en-US" sz="1200" dirty="0">
                      <a:solidFill>
                        <a:srgbClr val="6060FF"/>
                      </a:solidFill>
                    </a:rPr>
                    <a:t> animalic</a:t>
                  </a:r>
                </a:p>
              </p:txBody>
            </p:sp>
          </p:grpSp>
          <p:pic>
            <p:nvPicPr>
              <p:cNvPr id="57" name="Picture 4" descr="Door Clip Art Free PNG Image｜Illustoon">
                <a:extLst>
                  <a:ext uri="{FF2B5EF4-FFF2-40B4-BE49-F238E27FC236}">
                    <a16:creationId xmlns:a16="http://schemas.microsoft.com/office/drawing/2014/main" id="{32F71CD2-45F3-7861-A5B5-6C630DB79DC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02642" y="2799268"/>
                <a:ext cx="351387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D9573464-5A57-BA12-F627-E7756467D2AD}"/>
                  </a:ext>
                </a:extLst>
              </p:cNvPr>
              <p:cNvGrpSpPr/>
              <p:nvPr/>
            </p:nvGrpSpPr>
            <p:grpSpPr>
              <a:xfrm>
                <a:off x="6815316" y="3579353"/>
                <a:ext cx="351684" cy="374504"/>
                <a:chOff x="5806024" y="1955694"/>
                <a:chExt cx="2354604" cy="1869977"/>
              </a:xfrm>
            </p:grpSpPr>
            <p:pic>
              <p:nvPicPr>
                <p:cNvPr id="62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06056D2C-897C-A231-E72E-7FB67189E77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6331828" y="1996871"/>
                  <a:ext cx="1828800" cy="182880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3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07C0C8D1-281A-13F6-AA83-FD42D99A1F3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duotone>
                    <a:prstClr val="black"/>
                    <a:srgbClr val="996633">
                      <a:tint val="45000"/>
                      <a:satMod val="400000"/>
                    </a:srgb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806024" y="1955694"/>
                  <a:ext cx="1828801" cy="1828799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AA972034-5A7F-9CE1-2E1F-BC77AD837592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6145940" y="3041918"/>
                <a:ext cx="747910" cy="630811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  <p:pic>
            <p:nvPicPr>
              <p:cNvPr id="60" name="Picture 2" descr="Monkey Clipart Images - Free Download on Freepik">
                <a:extLst>
                  <a:ext uri="{FF2B5EF4-FFF2-40B4-BE49-F238E27FC236}">
                    <a16:creationId xmlns:a16="http://schemas.microsoft.com/office/drawing/2014/main" id="{B786B11D-D504-703F-4020-D18A3C2D0FC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74202" y="3420633"/>
                <a:ext cx="405995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5346431D-CF90-366B-AEEA-D958B5CEF5ED}"/>
                  </a:ext>
                </a:extLst>
              </p:cNvPr>
              <p:cNvCxnSpPr>
                <a:cxnSpLocks/>
                <a:stCxn id="63" idx="3"/>
              </p:cNvCxnSpPr>
              <p:nvPr/>
            </p:nvCxnSpPr>
            <p:spPr bwMode="auto">
              <a:xfrm flipV="1">
                <a:off x="7088466" y="3664589"/>
                <a:ext cx="980352" cy="97893"/>
              </a:xfrm>
              <a:prstGeom prst="line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tx1"/>
                </a:solidFill>
                <a:prstDash val="dash"/>
                <a:round/>
                <a:headEnd type="none" w="sm" len="sm"/>
                <a:tailEnd type="none" w="sm" len="sm"/>
              </a:ln>
              <a:effectLst/>
            </p:spPr>
          </p:cxnSp>
        </p:grp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12902BE8-4FF0-F51C-7179-2BF9312B4589}"/>
              </a:ext>
            </a:extLst>
          </p:cNvPr>
          <p:cNvGrpSpPr/>
          <p:nvPr/>
        </p:nvGrpSpPr>
        <p:grpSpPr>
          <a:xfrm rot="10800000">
            <a:off x="1453369" y="3966046"/>
            <a:ext cx="513718" cy="216024"/>
            <a:chOff x="714741" y="3356992"/>
            <a:chExt cx="513718" cy="216024"/>
          </a:xfrm>
        </p:grpSpPr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AA3E681A-A2AA-5D57-9428-C95CD513B4AE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375E4624-1E94-FE74-FD90-4C23D98742BA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83347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F548EEC-A1A7-C090-5A1A-6EEFD80E7656}"/>
              </a:ext>
            </a:extLst>
          </p:cNvPr>
          <p:cNvGrpSpPr/>
          <p:nvPr/>
        </p:nvGrpSpPr>
        <p:grpSpPr>
          <a:xfrm>
            <a:off x="2170496" y="3966046"/>
            <a:ext cx="513718" cy="216024"/>
            <a:chOff x="714741" y="3356992"/>
            <a:chExt cx="513718" cy="216024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4180EE66-66E3-CB7A-551D-B175F3E6B458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0000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494BED91-0976-F73C-9C87-6B43AC6675F8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273F6AAA-B02C-8272-4C35-DCBA9336FFC0}"/>
              </a:ext>
            </a:extLst>
          </p:cNvPr>
          <p:cNvGrpSpPr/>
          <p:nvPr/>
        </p:nvGrpSpPr>
        <p:grpSpPr>
          <a:xfrm rot="10800000">
            <a:off x="3291259" y="3966046"/>
            <a:ext cx="513718" cy="216024"/>
            <a:chOff x="714741" y="3356992"/>
            <a:chExt cx="513718" cy="216024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35295EDB-61F8-AE20-C456-E1BD7AE2BCC0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C96F18B9-B8FB-2D54-96C4-0483DE11FE6F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83347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7D5193BA-84E6-11C8-DBAE-479E1C2046C1}"/>
              </a:ext>
            </a:extLst>
          </p:cNvPr>
          <p:cNvGrpSpPr/>
          <p:nvPr/>
        </p:nvGrpSpPr>
        <p:grpSpPr>
          <a:xfrm rot="5400000">
            <a:off x="5107623" y="3979953"/>
            <a:ext cx="513718" cy="216024"/>
            <a:chOff x="714741" y="3356992"/>
            <a:chExt cx="513718" cy="216024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63DE9303-D07E-5D00-FDA9-DAB5325B0D53}"/>
                </a:ext>
              </a:extLst>
            </p:cNvPr>
            <p:cNvSpPr/>
            <p:nvPr/>
          </p:nvSpPr>
          <p:spPr bwMode="auto">
            <a:xfrm>
              <a:off x="714741" y="3356992"/>
              <a:ext cx="256859" cy="216024"/>
            </a:xfrm>
            <a:prstGeom prst="rect">
              <a:avLst/>
            </a:prstGeom>
            <a:solidFill>
              <a:srgbClr val="0000FF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43BBE0D6-6A72-73B9-9B12-D2A2401293E3}"/>
                </a:ext>
              </a:extLst>
            </p:cNvPr>
            <p:cNvSpPr/>
            <p:nvPr/>
          </p:nvSpPr>
          <p:spPr bwMode="auto">
            <a:xfrm>
              <a:off x="971600" y="3356992"/>
              <a:ext cx="256859" cy="216024"/>
            </a:xfrm>
            <a:prstGeom prst="rect">
              <a:avLst/>
            </a:prstGeom>
            <a:solidFill>
              <a:srgbClr val="FF66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rgbClr val="3333CC"/>
                </a:solidFill>
                <a:effectLst/>
                <a:latin typeface="Verdana" pitchFamily="34" charset="0"/>
              </a:endParaRPr>
            </a:p>
          </p:txBody>
        </p:sp>
      </p:grpSp>
      <p:graphicFrame>
        <p:nvGraphicFramePr>
          <p:cNvPr id="81" name="Table 80">
            <a:extLst>
              <a:ext uri="{FF2B5EF4-FFF2-40B4-BE49-F238E27FC236}">
                <a16:creationId xmlns:a16="http://schemas.microsoft.com/office/drawing/2014/main" id="{265AEBBA-6D6E-4AB0-957D-A3792DE143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4646041"/>
              </p:ext>
            </p:extLst>
          </p:nvPr>
        </p:nvGraphicFramePr>
        <p:xfrm>
          <a:off x="3854232" y="3908631"/>
          <a:ext cx="833120" cy="35866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4341087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33334480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  <p:graphicFrame>
        <p:nvGraphicFramePr>
          <p:cNvPr id="83" name="Table 82">
            <a:extLst>
              <a:ext uri="{FF2B5EF4-FFF2-40B4-BE49-F238E27FC236}">
                <a16:creationId xmlns:a16="http://schemas.microsoft.com/office/drawing/2014/main" id="{F2022DE0-D179-11E5-F76D-418E02C276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958160"/>
              </p:ext>
            </p:extLst>
          </p:nvPr>
        </p:nvGraphicFramePr>
        <p:xfrm>
          <a:off x="2863343" y="5705689"/>
          <a:ext cx="416560" cy="71733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941191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40344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  <p:sp>
        <p:nvSpPr>
          <p:cNvPr id="84" name="Arrow: Down 83">
            <a:extLst>
              <a:ext uri="{FF2B5EF4-FFF2-40B4-BE49-F238E27FC236}">
                <a16:creationId xmlns:a16="http://schemas.microsoft.com/office/drawing/2014/main" id="{465314F9-2214-D05B-D06F-A5DC84D534D5}"/>
              </a:ext>
            </a:extLst>
          </p:cNvPr>
          <p:cNvSpPr/>
          <p:nvPr/>
        </p:nvSpPr>
        <p:spPr bwMode="auto">
          <a:xfrm>
            <a:off x="7452320" y="2873177"/>
            <a:ext cx="288032" cy="652721"/>
          </a:xfrm>
          <a:prstGeom prst="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5" name="Cloud 84">
            <a:extLst>
              <a:ext uri="{FF2B5EF4-FFF2-40B4-BE49-F238E27FC236}">
                <a16:creationId xmlns:a16="http://schemas.microsoft.com/office/drawing/2014/main" id="{66C40508-B161-91EB-D3A0-97ED52ECDED2}"/>
              </a:ext>
            </a:extLst>
          </p:cNvPr>
          <p:cNvSpPr/>
          <p:nvPr/>
        </p:nvSpPr>
        <p:spPr bwMode="auto">
          <a:xfrm>
            <a:off x="7846605" y="2996952"/>
            <a:ext cx="1194543" cy="423632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Transformare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9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liniară</a:t>
            </a:r>
            <a:endParaRPr kumimoji="0" 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4538C4A-50C7-38D4-385E-BA02C9FFABCC}"/>
              </a:ext>
            </a:extLst>
          </p:cNvPr>
          <p:cNvSpPr txBox="1"/>
          <p:nvPr/>
        </p:nvSpPr>
        <p:spPr>
          <a:xfrm>
            <a:off x="1316062" y="5171013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rgbClr val="009900"/>
                </a:solidFill>
              </a:rPr>
              <a:t>K (Key) =</a:t>
            </a:r>
            <a:endParaRPr lang="en-US" dirty="0">
              <a:solidFill>
                <a:srgbClr val="0099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2404384-6B67-903D-F7B5-64F4AA9EEE68}"/>
              </a:ext>
            </a:extLst>
          </p:cNvPr>
          <p:cNvSpPr txBox="1"/>
          <p:nvPr/>
        </p:nvSpPr>
        <p:spPr>
          <a:xfrm>
            <a:off x="881636" y="5914494"/>
            <a:ext cx="2180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rgbClr val="FF99FF"/>
                </a:solidFill>
              </a:rPr>
              <a:t>Q (Queries) =</a:t>
            </a:r>
            <a:endParaRPr lang="en-US" dirty="0">
              <a:solidFill>
                <a:srgbClr val="FF99FF"/>
              </a:solidFill>
            </a:endParaRPr>
          </a:p>
        </p:txBody>
      </p:sp>
      <p:graphicFrame>
        <p:nvGraphicFramePr>
          <p:cNvPr id="38" name="Table 37">
            <a:extLst>
              <a:ext uri="{FF2B5EF4-FFF2-40B4-BE49-F238E27FC236}">
                <a16:creationId xmlns:a16="http://schemas.microsoft.com/office/drawing/2014/main" id="{B4A0BABA-86B2-5261-0A31-12E883DE5E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8037119"/>
              </p:ext>
            </p:extLst>
          </p:nvPr>
        </p:nvGraphicFramePr>
        <p:xfrm>
          <a:off x="2737087" y="5181403"/>
          <a:ext cx="833120" cy="35866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4341087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33334480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  <p:graphicFrame>
        <p:nvGraphicFramePr>
          <p:cNvPr id="39" name="Table 38">
            <a:extLst>
              <a:ext uri="{FF2B5EF4-FFF2-40B4-BE49-F238E27FC236}">
                <a16:creationId xmlns:a16="http://schemas.microsoft.com/office/drawing/2014/main" id="{28E55D8E-DB92-ABB4-79F2-31BCD330BF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0506093"/>
              </p:ext>
            </p:extLst>
          </p:nvPr>
        </p:nvGraphicFramePr>
        <p:xfrm>
          <a:off x="4766325" y="3729297"/>
          <a:ext cx="416560" cy="71733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941191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40344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  <p:sp>
        <p:nvSpPr>
          <p:cNvPr id="40" name="Cloud 39">
            <a:extLst>
              <a:ext uri="{FF2B5EF4-FFF2-40B4-BE49-F238E27FC236}">
                <a16:creationId xmlns:a16="http://schemas.microsoft.com/office/drawing/2014/main" id="{3E79B1D9-3436-F044-784E-F001C749A9B7}"/>
              </a:ext>
            </a:extLst>
          </p:cNvPr>
          <p:cNvSpPr/>
          <p:nvPr/>
        </p:nvSpPr>
        <p:spPr bwMode="auto">
          <a:xfrm>
            <a:off x="5058258" y="5658767"/>
            <a:ext cx="3534409" cy="731769"/>
          </a:xfrm>
          <a:prstGeom prst="cloud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ro-RO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rPr>
              <a:t>Valorile optime - ANN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2670469-E31F-8EF0-D5A5-6A9D8FBEA981}"/>
              </a:ext>
            </a:extLst>
          </p:cNvPr>
          <p:cNvCxnSpPr/>
          <p:nvPr/>
        </p:nvCxnSpPr>
        <p:spPr bwMode="auto">
          <a:xfrm flipH="1" flipV="1">
            <a:off x="3676547" y="5445224"/>
            <a:ext cx="1687935" cy="46927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0D77F1E-D381-EDEF-BD4C-31E046EE3F77}"/>
              </a:ext>
            </a:extLst>
          </p:cNvPr>
          <p:cNvCxnSpPr/>
          <p:nvPr/>
        </p:nvCxnSpPr>
        <p:spPr bwMode="auto">
          <a:xfrm flipH="1">
            <a:off x="3366105" y="6175511"/>
            <a:ext cx="1857602" cy="12701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264347664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ro-RO" dirty="0"/>
          </a:p>
          <a:p>
            <a:pPr marL="457200" lvl="1" indent="0">
              <a:buNone/>
            </a:pPr>
            <a:r>
              <a:rPr lang="en-US" dirty="0"/>
              <a:t>b</a:t>
            </a:r>
            <a:r>
              <a:rPr lang="ro-RO" dirty="0"/>
              <a:t>roască = 1 * </a:t>
            </a:r>
            <a:r>
              <a:rPr lang="ro-RO" dirty="0">
                <a:solidFill>
                  <a:srgbClr val="0000FF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0.9</a:t>
            </a:r>
            <a:r>
              <a:rPr lang="ro-RO" dirty="0"/>
              <a:t> * maimuță</a:t>
            </a:r>
          </a:p>
          <a:p>
            <a:pPr marL="457200" lvl="1" indent="0">
              <a:buNone/>
            </a:pPr>
            <a:r>
              <a:rPr lang="ro-RO" dirty="0"/>
              <a:t>broască = 1 * </a:t>
            </a:r>
            <a:r>
              <a:rPr lang="ro-RO" dirty="0">
                <a:solidFill>
                  <a:srgbClr val="FF6600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0.7</a:t>
            </a:r>
            <a:r>
              <a:rPr lang="ro-RO" dirty="0"/>
              <a:t> * ușă</a:t>
            </a:r>
          </a:p>
          <a:p>
            <a:pPr lvl="1"/>
            <a:endParaRPr lang="ro-RO" dirty="0"/>
          </a:p>
          <a:p>
            <a:pPr lvl="1"/>
            <a:endParaRPr lang="ro-RO" dirty="0"/>
          </a:p>
          <a:p>
            <a:pPr marL="457200" lvl="1" indent="0">
              <a:buNone/>
            </a:pPr>
            <a:r>
              <a:rPr lang="ro-RO" dirty="0"/>
              <a:t>broască = </a:t>
            </a:r>
            <a:r>
              <a:rPr lang="en-US" dirty="0"/>
              <a:t>0.52</a:t>
            </a:r>
            <a:r>
              <a:rPr lang="ro-RO" dirty="0"/>
              <a:t> * </a:t>
            </a:r>
            <a:r>
              <a:rPr lang="ro-RO" dirty="0">
                <a:solidFill>
                  <a:srgbClr val="0000FF"/>
                </a:solidFill>
              </a:rPr>
              <a:t>broască</a:t>
            </a:r>
            <a:r>
              <a:rPr lang="ro-RO" dirty="0"/>
              <a:t> + </a:t>
            </a:r>
            <a:r>
              <a:rPr lang="en-US" dirty="0"/>
              <a:t>0.48</a:t>
            </a:r>
            <a:r>
              <a:rPr lang="ro-RO" dirty="0"/>
              <a:t> * maimuță</a:t>
            </a:r>
          </a:p>
          <a:p>
            <a:pPr marL="457200" lvl="1" indent="0">
              <a:buNone/>
            </a:pPr>
            <a:r>
              <a:rPr lang="ro-RO" dirty="0"/>
              <a:t>broască = 0.</a:t>
            </a:r>
            <a:r>
              <a:rPr lang="en-US" dirty="0"/>
              <a:t>57</a:t>
            </a:r>
            <a:r>
              <a:rPr lang="ro-RO" dirty="0"/>
              <a:t> * </a:t>
            </a:r>
            <a:r>
              <a:rPr lang="ro-RO" dirty="0">
                <a:solidFill>
                  <a:srgbClr val="FF6600"/>
                </a:solidFill>
              </a:rPr>
              <a:t>broască</a:t>
            </a:r>
            <a:r>
              <a:rPr lang="ro-RO" dirty="0"/>
              <a:t> + 0.</a:t>
            </a:r>
            <a:r>
              <a:rPr lang="en-US" dirty="0"/>
              <a:t>43</a:t>
            </a:r>
            <a:r>
              <a:rPr lang="ro-RO" dirty="0"/>
              <a:t> * ușă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ro-RO" dirty="0"/>
              <a:t>broască = 0.5</a:t>
            </a:r>
            <a:r>
              <a:rPr lang="en-US" dirty="0"/>
              <a:t>2</a:t>
            </a:r>
            <a:r>
              <a:rPr lang="ro-RO" dirty="0"/>
              <a:t> * </a:t>
            </a:r>
            <a:r>
              <a:rPr lang="en-US" dirty="0"/>
              <a:t>[</a:t>
            </a:r>
            <a:r>
              <a:rPr lang="en-US" dirty="0">
                <a:solidFill>
                  <a:srgbClr val="0000FF"/>
                </a:solidFill>
              </a:rPr>
              <a:t>2</a:t>
            </a:r>
            <a:r>
              <a:rPr lang="en-US" dirty="0"/>
              <a:t>,</a:t>
            </a:r>
            <a:r>
              <a:rPr lang="en-US" dirty="0">
                <a:solidFill>
                  <a:srgbClr val="FF6600"/>
                </a:solidFill>
              </a:rPr>
              <a:t>2</a:t>
            </a:r>
            <a:r>
              <a:rPr lang="en-US" dirty="0"/>
              <a:t>]</a:t>
            </a:r>
            <a:r>
              <a:rPr lang="ro-RO" dirty="0"/>
              <a:t> + 0.</a:t>
            </a:r>
            <a:r>
              <a:rPr lang="en-US" dirty="0"/>
              <a:t>48</a:t>
            </a:r>
            <a:r>
              <a:rPr lang="ro-RO" dirty="0"/>
              <a:t> * </a:t>
            </a:r>
            <a:r>
              <a:rPr lang="en-US" dirty="0"/>
              <a:t>[</a:t>
            </a:r>
            <a:r>
              <a:rPr lang="en-US" dirty="0">
                <a:solidFill>
                  <a:srgbClr val="0000FF"/>
                </a:solidFill>
              </a:rPr>
              <a:t>2</a:t>
            </a:r>
            <a:r>
              <a:rPr lang="en-US" dirty="0"/>
              <a:t>,</a:t>
            </a:r>
            <a:r>
              <a:rPr lang="ro-RO" dirty="0">
                <a:solidFill>
                  <a:srgbClr val="FF6600"/>
                </a:solidFill>
              </a:rPr>
              <a:t>3</a:t>
            </a:r>
            <a:r>
              <a:rPr lang="en-US" dirty="0"/>
              <a:t>]</a:t>
            </a:r>
            <a:r>
              <a:rPr lang="ro-RO" dirty="0"/>
              <a:t> </a:t>
            </a:r>
            <a:endParaRPr lang="en-US" dirty="0"/>
          </a:p>
          <a:p>
            <a:pPr marL="457200" lvl="1" indent="0">
              <a:buNone/>
            </a:pPr>
            <a:r>
              <a:rPr lang="ro-RO" dirty="0"/>
              <a:t>broască = 0.</a:t>
            </a:r>
            <a:r>
              <a:rPr lang="en-US" dirty="0"/>
              <a:t>57</a:t>
            </a:r>
            <a:r>
              <a:rPr lang="ro-RO" dirty="0"/>
              <a:t> * </a:t>
            </a:r>
            <a:r>
              <a:rPr lang="en-US" dirty="0"/>
              <a:t>[</a:t>
            </a:r>
            <a:r>
              <a:rPr lang="en-US" dirty="0">
                <a:solidFill>
                  <a:srgbClr val="0000FF"/>
                </a:solidFill>
              </a:rPr>
              <a:t>2</a:t>
            </a:r>
            <a:r>
              <a:rPr lang="en-US" dirty="0"/>
              <a:t>,</a:t>
            </a:r>
            <a:r>
              <a:rPr lang="en-US" dirty="0">
                <a:solidFill>
                  <a:srgbClr val="FF6600"/>
                </a:solidFill>
              </a:rPr>
              <a:t>2</a:t>
            </a:r>
            <a:r>
              <a:rPr lang="en-US" dirty="0"/>
              <a:t>]</a:t>
            </a:r>
            <a:r>
              <a:rPr lang="ro-RO" dirty="0"/>
              <a:t> + 0.</a:t>
            </a:r>
            <a:r>
              <a:rPr lang="en-US" dirty="0"/>
              <a:t>43</a:t>
            </a:r>
            <a:r>
              <a:rPr lang="ro-RO" dirty="0"/>
              <a:t> * </a:t>
            </a:r>
            <a:r>
              <a:rPr lang="en-US" dirty="0"/>
              <a:t>[</a:t>
            </a:r>
            <a:r>
              <a:rPr lang="en-US" dirty="0">
                <a:solidFill>
                  <a:srgbClr val="0000FF"/>
                </a:solidFill>
              </a:rPr>
              <a:t>0</a:t>
            </a:r>
            <a:r>
              <a:rPr lang="en-US" dirty="0"/>
              <a:t>,</a:t>
            </a:r>
            <a:r>
              <a:rPr lang="en-US" dirty="0">
                <a:solidFill>
                  <a:srgbClr val="FF6600"/>
                </a:solidFill>
              </a:rPr>
              <a:t>4</a:t>
            </a:r>
            <a:r>
              <a:rPr lang="en-US" dirty="0"/>
              <a:t>]</a:t>
            </a:r>
            <a:r>
              <a:rPr lang="ro-RO" dirty="0"/>
              <a:t>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52242" y="3779663"/>
            <a:ext cx="2133600" cy="188912"/>
          </a:xfrm>
        </p:spPr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63</a:t>
            </a:fld>
            <a:endParaRPr lang="en-GB" altLang="en-US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8FB6CFBF-38FE-92A2-0698-DBD8A028E17F}"/>
              </a:ext>
            </a:extLst>
          </p:cNvPr>
          <p:cNvSpPr/>
          <p:nvPr/>
        </p:nvSpPr>
        <p:spPr bwMode="auto">
          <a:xfrm rot="5400000">
            <a:off x="3042022" y="3542506"/>
            <a:ext cx="864096" cy="72008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DBD633DD-7D58-3DC2-CACB-E40FED3C1897}"/>
              </a:ext>
            </a:extLst>
          </p:cNvPr>
          <p:cNvSpPr/>
          <p:nvPr/>
        </p:nvSpPr>
        <p:spPr bwMode="auto">
          <a:xfrm>
            <a:off x="3834111" y="-17264"/>
            <a:ext cx="5526805" cy="4193149"/>
          </a:xfrm>
          <a:prstGeom prst="cloud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graphicFrame>
        <p:nvGraphicFramePr>
          <p:cNvPr id="20" name="Content Placeholder 15">
            <a:extLst>
              <a:ext uri="{FF2B5EF4-FFF2-40B4-BE49-F238E27FC236}">
                <a16:creationId xmlns:a16="http://schemas.microsoft.com/office/drawing/2014/main" id="{6D426737-48EE-5C43-5958-5DEC5F63548A}"/>
              </a:ext>
            </a:extLst>
          </p:cNvPr>
          <p:cNvGraphicFramePr>
            <a:graphicFrameLocks/>
          </p:cNvGraphicFramePr>
          <p:nvPr/>
        </p:nvGraphicFramePr>
        <p:xfrm>
          <a:off x="5340518" y="759629"/>
          <a:ext cx="2513992" cy="2417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4249">
                  <a:extLst>
                    <a:ext uri="{9D8B030D-6E8A-4147-A177-3AD203B41FA5}">
                      <a16:colId xmlns:a16="http://schemas.microsoft.com/office/drawing/2014/main" val="3312267210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925037342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0751413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821308006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51995199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297572271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485246325"/>
                    </a:ext>
                  </a:extLst>
                </a:gridCol>
                <a:gridCol w="314249">
                  <a:extLst>
                    <a:ext uri="{9D8B030D-6E8A-4147-A177-3AD203B41FA5}">
                      <a16:colId xmlns:a16="http://schemas.microsoft.com/office/drawing/2014/main" val="1037507428"/>
                    </a:ext>
                  </a:extLst>
                </a:gridCol>
              </a:tblGrid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2639443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6388959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478653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8509898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8994774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04728576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1504720"/>
                  </a:ext>
                </a:extLst>
              </a:tr>
              <a:tr h="302189"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n>
                          <a:noFill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7290070"/>
                  </a:ext>
                </a:extLst>
              </a:tr>
            </a:tbl>
          </a:graphicData>
        </a:graphic>
      </p:graphicFrame>
      <p:pic>
        <p:nvPicPr>
          <p:cNvPr id="21" name="Picture 4" descr="Door Clip Art Free PNG Image｜Illustoon">
            <a:extLst>
              <a:ext uri="{FF2B5EF4-FFF2-40B4-BE49-F238E27FC236}">
                <a16:creationId xmlns:a16="http://schemas.microsoft.com/office/drawing/2014/main" id="{EB1A14CC-D21B-2919-EA15-A056111376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2177" y="511572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10" descr="Fish Clip Art 18 Colorful Fish Included ...">
            <a:extLst>
              <a:ext uri="{FF2B5EF4-FFF2-40B4-BE49-F238E27FC236}">
                <a16:creationId xmlns:a16="http://schemas.microsoft.com/office/drawing/2014/main" id="{1E9E6466-4963-BCED-377F-07856FE644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494" y="2932808"/>
            <a:ext cx="479594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4" descr="100,000 Cat clipart Vector Images ...">
            <a:extLst>
              <a:ext uri="{FF2B5EF4-FFF2-40B4-BE49-F238E27FC236}">
                <a16:creationId xmlns:a16="http://schemas.microsoft.com/office/drawing/2014/main" id="{EEE4B0D8-81FF-C4C1-E80F-073E2AD669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4873" y="2271532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5834B094-D9BC-2430-5596-B0C00FD59EC6}"/>
              </a:ext>
            </a:extLst>
          </p:cNvPr>
          <p:cNvGrpSpPr/>
          <p:nvPr/>
        </p:nvGrpSpPr>
        <p:grpSpPr>
          <a:xfrm>
            <a:off x="4870710" y="408757"/>
            <a:ext cx="3322002" cy="3169123"/>
            <a:chOff x="1077855" y="3201195"/>
            <a:chExt cx="3322002" cy="3169123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1BC63B44-98A8-20E4-2A4B-BF1027BB35FA}"/>
                </a:ext>
              </a:extLst>
            </p:cNvPr>
            <p:cNvGrpSpPr/>
            <p:nvPr/>
          </p:nvGrpSpPr>
          <p:grpSpPr>
            <a:xfrm>
              <a:off x="1547663" y="3201195"/>
              <a:ext cx="2575774" cy="2748085"/>
              <a:chOff x="1547663" y="3201195"/>
              <a:chExt cx="2575774" cy="2748085"/>
            </a:xfrm>
          </p:grpSpPr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921E664F-3D78-3F98-E89F-414718C63EA9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>
                <a:off x="1547664" y="5949280"/>
                <a:ext cx="2575773" cy="0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0000FF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976DA88F-947D-1A1B-5DE7-B89BCFBC779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H="1" flipV="1">
                <a:off x="1547663" y="3201195"/>
                <a:ext cx="1" cy="2748085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FF660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6A94B8B6-A5D7-1686-D633-7C12D9B3F7B2}"/>
                </a:ext>
              </a:extLst>
            </p:cNvPr>
            <p:cNvSpPr txBox="1"/>
            <p:nvPr/>
          </p:nvSpPr>
          <p:spPr>
            <a:xfrm rot="16200000">
              <a:off x="78329" y="4458709"/>
              <a:ext cx="2368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6600"/>
                  </a:solidFill>
                </a:rPr>
                <a:t>Nivelul </a:t>
              </a:r>
              <a:r>
                <a:rPr lang="en-US" dirty="0" err="1">
                  <a:solidFill>
                    <a:srgbClr val="FF6600"/>
                  </a:solidFill>
                </a:rPr>
                <a:t>tehnologic</a:t>
              </a:r>
              <a:endParaRPr lang="en-US" dirty="0">
                <a:solidFill>
                  <a:srgbClr val="FF6600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F2C7C19-B4CC-E798-09F2-641BB956024B}"/>
                </a:ext>
              </a:extLst>
            </p:cNvPr>
            <p:cNvSpPr txBox="1"/>
            <p:nvPr/>
          </p:nvSpPr>
          <p:spPr>
            <a:xfrm>
              <a:off x="1719643" y="6000986"/>
              <a:ext cx="268021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>
                  <a:solidFill>
                    <a:srgbClr val="6060FF"/>
                  </a:solidFill>
                </a:rPr>
                <a:t>Caracterul</a:t>
              </a:r>
              <a:r>
                <a:rPr lang="en-US" dirty="0">
                  <a:solidFill>
                    <a:srgbClr val="6060FF"/>
                  </a:solidFill>
                </a:rPr>
                <a:t> animalic</a:t>
              </a:r>
            </a:p>
          </p:txBody>
        </p:sp>
      </p:grpSp>
      <p:pic>
        <p:nvPicPr>
          <p:cNvPr id="30" name="Picture 29" descr="Frog Clipart Images – Browse 16,575 ...">
            <a:extLst>
              <a:ext uri="{FF2B5EF4-FFF2-40B4-BE49-F238E27FC236}">
                <a16:creationId xmlns:a16="http://schemas.microsoft.com/office/drawing/2014/main" id="{2B1D85BE-779F-DC46-3CC8-8BB233553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7474" y="1631452"/>
            <a:ext cx="640080" cy="640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593C99-1281-1040-66B0-734BDF94882F}"/>
              </a:ext>
            </a:extLst>
          </p:cNvPr>
          <p:cNvCxnSpPr/>
          <p:nvPr/>
        </p:nvCxnSpPr>
        <p:spPr bwMode="auto">
          <a:xfrm flipH="1">
            <a:off x="4355976" y="2132856"/>
            <a:ext cx="2160240" cy="35283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B9CA6A-EE88-271D-15DB-FF6C531B003A}"/>
              </a:ext>
            </a:extLst>
          </p:cNvPr>
          <p:cNvCxnSpPr>
            <a:cxnSpLocks/>
          </p:cNvCxnSpPr>
          <p:nvPr/>
        </p:nvCxnSpPr>
        <p:spPr bwMode="auto">
          <a:xfrm flipH="1">
            <a:off x="6207263" y="1474565"/>
            <a:ext cx="370196" cy="412007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pic>
        <p:nvPicPr>
          <p:cNvPr id="11" name="Picture 2" descr="Monkey Clipart Images - Free Download on Freepik">
            <a:extLst>
              <a:ext uri="{FF2B5EF4-FFF2-40B4-BE49-F238E27FC236}">
                <a16:creationId xmlns:a16="http://schemas.microsoft.com/office/drawing/2014/main" id="{46E7F881-13EA-BC78-EC48-BD9B1A324F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0871" y="1196975"/>
            <a:ext cx="405995" cy="368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702222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ro-RO" dirty="0"/>
          </a:p>
          <a:p>
            <a:pPr marL="457200" lvl="1" indent="0">
              <a:buNone/>
            </a:pPr>
            <a:endParaRPr lang="ro-RO" dirty="0"/>
          </a:p>
          <a:p>
            <a:pPr marL="457200" lvl="1" indent="0">
              <a:buNone/>
            </a:pPr>
            <a:endParaRPr lang="ro-RO" dirty="0"/>
          </a:p>
          <a:p>
            <a:pPr marL="457200" lvl="1" indent="0">
              <a:buNone/>
            </a:pPr>
            <a:endParaRPr lang="ro-RO" dirty="0"/>
          </a:p>
          <a:p>
            <a:pPr marL="457200" lvl="1" indent="0">
              <a:buNone/>
            </a:pPr>
            <a:r>
              <a:rPr lang="en-US" sz="1800" dirty="0"/>
              <a:t>b</a:t>
            </a:r>
            <a:r>
              <a:rPr lang="ro-RO" sz="1800" dirty="0"/>
              <a:t>roască = 1 * </a:t>
            </a:r>
            <a:r>
              <a:rPr lang="ro-RO" sz="1800" dirty="0">
                <a:solidFill>
                  <a:srgbClr val="0000FF"/>
                </a:solidFill>
              </a:rPr>
              <a:t>broască</a:t>
            </a:r>
            <a:r>
              <a:rPr lang="ro-RO" sz="1800" dirty="0"/>
              <a:t> + </a:t>
            </a:r>
            <a:r>
              <a:rPr lang="en-US" sz="1800" dirty="0"/>
              <a:t>0.9</a:t>
            </a:r>
            <a:r>
              <a:rPr lang="ro-RO" sz="1800" dirty="0"/>
              <a:t> * maimuță</a:t>
            </a:r>
          </a:p>
          <a:p>
            <a:pPr marL="457200" lvl="1" indent="0">
              <a:buNone/>
            </a:pPr>
            <a:r>
              <a:rPr lang="ro-RO" sz="1800" dirty="0"/>
              <a:t>broască = 1 * </a:t>
            </a:r>
            <a:r>
              <a:rPr lang="ro-RO" sz="1800" dirty="0">
                <a:solidFill>
                  <a:srgbClr val="FF6600"/>
                </a:solidFill>
              </a:rPr>
              <a:t>broască</a:t>
            </a:r>
            <a:r>
              <a:rPr lang="ro-RO" sz="1800" dirty="0"/>
              <a:t> + </a:t>
            </a:r>
            <a:r>
              <a:rPr lang="en-US" sz="1800" dirty="0"/>
              <a:t>0.7</a:t>
            </a:r>
            <a:r>
              <a:rPr lang="ro-RO" sz="1800" dirty="0"/>
              <a:t> * ușă</a:t>
            </a:r>
          </a:p>
          <a:p>
            <a:pPr lvl="1"/>
            <a:endParaRPr lang="ro-RO" sz="1800" dirty="0"/>
          </a:p>
          <a:p>
            <a:pPr lvl="1"/>
            <a:endParaRPr lang="ro-RO" sz="1800" dirty="0"/>
          </a:p>
          <a:p>
            <a:pPr marL="457200" lvl="1" indent="0">
              <a:buNone/>
            </a:pPr>
            <a:r>
              <a:rPr lang="ro-RO" sz="1800" dirty="0"/>
              <a:t>broască = </a:t>
            </a:r>
            <a:r>
              <a:rPr lang="en-US" sz="1800" dirty="0"/>
              <a:t>0.52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0000FF"/>
                </a:solidFill>
              </a:rPr>
              <a:t>broască</a:t>
            </a:r>
            <a:r>
              <a:rPr lang="ro-RO" sz="1800" dirty="0"/>
              <a:t> + </a:t>
            </a:r>
            <a:r>
              <a:rPr lang="en-US" sz="1800" dirty="0"/>
              <a:t>0.48</a:t>
            </a:r>
            <a:r>
              <a:rPr lang="ro-RO" sz="1800" dirty="0"/>
              <a:t> * maimuță</a:t>
            </a:r>
          </a:p>
          <a:p>
            <a:pPr marL="457200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FF6600"/>
                </a:solidFill>
              </a:rPr>
              <a:t>broască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ușă</a:t>
            </a:r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r>
              <a:rPr lang="ro-RO" sz="1800" dirty="0"/>
              <a:t>broască = 0.5</a:t>
            </a:r>
            <a:r>
              <a:rPr lang="en-US" sz="1800" dirty="0"/>
              <a:t>2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2</a:t>
            </a:r>
            <a:r>
              <a:rPr lang="en-US" sz="1800" dirty="0"/>
              <a:t>,</a:t>
            </a:r>
            <a:r>
              <a:rPr lang="en-US" sz="1800" dirty="0">
                <a:solidFill>
                  <a:srgbClr val="FF6600"/>
                </a:solidFill>
              </a:rPr>
              <a:t>2</a:t>
            </a:r>
            <a:r>
              <a:rPr lang="en-US" sz="1800" dirty="0"/>
              <a:t>]</a:t>
            </a:r>
            <a:r>
              <a:rPr lang="ro-RO" sz="1800" dirty="0"/>
              <a:t> + 0.</a:t>
            </a:r>
            <a:r>
              <a:rPr lang="en-US" sz="1800" dirty="0"/>
              <a:t>48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2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3</a:t>
            </a:r>
            <a:r>
              <a:rPr lang="en-US" sz="1800" dirty="0"/>
              <a:t>]</a:t>
            </a:r>
            <a:r>
              <a:rPr lang="ro-RO" sz="1800" dirty="0"/>
              <a:t> </a:t>
            </a:r>
            <a:endParaRPr lang="en-US" sz="1800" dirty="0"/>
          </a:p>
          <a:p>
            <a:pPr marL="457200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2</a:t>
            </a:r>
            <a:r>
              <a:rPr lang="en-US" sz="1800" dirty="0"/>
              <a:t>,</a:t>
            </a:r>
            <a:r>
              <a:rPr lang="en-US" sz="1800" dirty="0">
                <a:solidFill>
                  <a:srgbClr val="FF6600"/>
                </a:solidFill>
              </a:rPr>
              <a:t>2</a:t>
            </a:r>
            <a:r>
              <a:rPr lang="en-US" sz="1800" dirty="0"/>
              <a:t>]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0</a:t>
            </a:r>
            <a:r>
              <a:rPr lang="en-US" sz="1800" dirty="0"/>
              <a:t>,</a:t>
            </a:r>
            <a:r>
              <a:rPr lang="en-US" sz="1800" dirty="0">
                <a:solidFill>
                  <a:srgbClr val="FF6600"/>
                </a:solidFill>
              </a:rPr>
              <a:t>4</a:t>
            </a:r>
            <a:r>
              <a:rPr lang="en-US" sz="1800" dirty="0"/>
              <a:t>]</a:t>
            </a:r>
            <a:r>
              <a:rPr lang="ro-RO" sz="1800" dirty="0"/>
              <a:t>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52242" y="3779663"/>
            <a:ext cx="2133600" cy="188912"/>
          </a:xfrm>
        </p:spPr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64</a:t>
            </a:fld>
            <a:endParaRPr lang="en-GB" alt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DBD633DD-7D58-3DC2-CACB-E40FED3C1897}"/>
              </a:ext>
            </a:extLst>
          </p:cNvPr>
          <p:cNvSpPr/>
          <p:nvPr/>
        </p:nvSpPr>
        <p:spPr bwMode="auto">
          <a:xfrm>
            <a:off x="3834111" y="-17264"/>
            <a:ext cx="5526805" cy="4193149"/>
          </a:xfrm>
          <a:prstGeom prst="cloud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8CB3E4E-7F46-2BEE-4796-7FD038393B9D}"/>
              </a:ext>
            </a:extLst>
          </p:cNvPr>
          <p:cNvGrpSpPr/>
          <p:nvPr/>
        </p:nvGrpSpPr>
        <p:grpSpPr>
          <a:xfrm>
            <a:off x="5364088" y="619095"/>
            <a:ext cx="2873988" cy="2573958"/>
            <a:chOff x="1057034" y="1996664"/>
            <a:chExt cx="5235200" cy="447577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B2367D0-D46A-3EB6-2300-9FB74FA67D97}"/>
                </a:ext>
              </a:extLst>
            </p:cNvPr>
            <p:cNvGrpSpPr/>
            <p:nvPr/>
          </p:nvGrpSpPr>
          <p:grpSpPr>
            <a:xfrm>
              <a:off x="1057034" y="1996664"/>
              <a:ext cx="5235200" cy="4475777"/>
              <a:chOff x="1057034" y="1996664"/>
              <a:chExt cx="5235200" cy="4475777"/>
            </a:xfrm>
          </p:grpSpPr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A088F592-537A-8FA3-B133-6A86AC0C9F51}"/>
                  </a:ext>
                </a:extLst>
              </p:cNvPr>
              <p:cNvGrpSpPr/>
              <p:nvPr/>
            </p:nvGrpSpPr>
            <p:grpSpPr>
              <a:xfrm>
                <a:off x="1547664" y="2132856"/>
                <a:ext cx="4392488" cy="3816424"/>
                <a:chOff x="1547664" y="2132856"/>
                <a:chExt cx="4392488" cy="3816424"/>
              </a:xfrm>
            </p:grpSpPr>
            <p:cxnSp>
              <p:nvCxnSpPr>
                <p:cNvPr id="35" name="Straight Arrow Connector 34">
                  <a:extLst>
                    <a:ext uri="{FF2B5EF4-FFF2-40B4-BE49-F238E27FC236}">
                      <a16:creationId xmlns:a16="http://schemas.microsoft.com/office/drawing/2014/main" id="{E50E02EE-E14C-243B-DD62-9A6D7B9C5555}"/>
                    </a:ext>
                  </a:extLst>
                </p:cNvPr>
                <p:cNvCxnSpPr/>
                <p:nvPr/>
              </p:nvCxnSpPr>
              <p:spPr bwMode="auto">
                <a:xfrm>
                  <a:off x="1547664" y="5949280"/>
                  <a:ext cx="439248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36" name="Straight Arrow Connector 35">
                  <a:extLst>
                    <a:ext uri="{FF2B5EF4-FFF2-40B4-BE49-F238E27FC236}">
                      <a16:creationId xmlns:a16="http://schemas.microsoft.com/office/drawing/2014/main" id="{590BC146-AA89-BF6E-122B-FE1BE833D35C}"/>
                    </a:ext>
                  </a:extLst>
                </p:cNvPr>
                <p:cNvCxnSpPr/>
                <p:nvPr/>
              </p:nvCxnSpPr>
              <p:spPr bwMode="auto">
                <a:xfrm flipV="1">
                  <a:off x="1547664" y="2132856"/>
                  <a:ext cx="0" cy="3816424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4D11B8A9-E4DF-F9B6-5C9A-87B01CFC5C4D}"/>
                  </a:ext>
                </a:extLst>
              </p:cNvPr>
              <p:cNvSpPr txBox="1"/>
              <p:nvPr/>
            </p:nvSpPr>
            <p:spPr>
              <a:xfrm rot="16200000">
                <a:off x="-377320" y="3431018"/>
                <a:ext cx="3373283" cy="5045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200" dirty="0" err="1">
                    <a:solidFill>
                      <a:srgbClr val="FF6600"/>
                    </a:solidFill>
                  </a:rPr>
                  <a:t>tehnologic</a:t>
                </a:r>
                <a:endParaRPr lang="en-US" sz="12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D252598-26B2-3965-9845-52F6C302B913}"/>
                  </a:ext>
                </a:extLst>
              </p:cNvPr>
              <p:cNvSpPr txBox="1"/>
              <p:nvPr/>
            </p:nvSpPr>
            <p:spPr>
              <a:xfrm>
                <a:off x="2968232" y="5990776"/>
                <a:ext cx="3324002" cy="48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12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A9F4702-C0A8-F9F9-C882-9322B7D4C469}"/>
                </a:ext>
              </a:extLst>
            </p:cNvPr>
            <p:cNvSpPr/>
            <p:nvPr/>
          </p:nvSpPr>
          <p:spPr bwMode="auto">
            <a:xfrm>
              <a:off x="1547664" y="2420887"/>
              <a:ext cx="4080571" cy="3528390"/>
            </a:xfrm>
            <a:prstGeom prst="rect">
              <a:avLst/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pic>
          <p:nvPicPr>
            <p:cNvPr id="13" name="Picture 4" descr="Door Clip Art Free PNG Image｜Illustoon">
              <a:extLst>
                <a:ext uri="{FF2B5EF4-FFF2-40B4-BE49-F238E27FC236}">
                  <a16:creationId xmlns:a16="http://schemas.microsoft.com/office/drawing/2014/main" id="{7487DBBD-10CC-00BB-23A1-823D75F413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841" y="256152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04E9DE7-9DFA-60DF-062D-ADB56A4B5EBB}"/>
                </a:ext>
              </a:extLst>
            </p:cNvPr>
            <p:cNvGrpSpPr/>
            <p:nvPr/>
          </p:nvGrpSpPr>
          <p:grpSpPr>
            <a:xfrm>
              <a:off x="3300011" y="4327548"/>
              <a:ext cx="567626" cy="648032"/>
              <a:chOff x="5697809" y="3413701"/>
              <a:chExt cx="2086313" cy="1860841"/>
            </a:xfrm>
          </p:grpSpPr>
          <p:pic>
            <p:nvPicPr>
              <p:cNvPr id="18" name="Picture 8" descr="Frog Clipart Images – Browse 16,575 ...">
                <a:extLst>
                  <a:ext uri="{FF2B5EF4-FFF2-40B4-BE49-F238E27FC236}">
                    <a16:creationId xmlns:a16="http://schemas.microsoft.com/office/drawing/2014/main" id="{B2221FCB-DC65-916E-0FF8-034F3530260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" name="Picture 8" descr="Frog Clipart Images – Browse 16,575 ...">
                <a:extLst>
                  <a:ext uri="{FF2B5EF4-FFF2-40B4-BE49-F238E27FC236}">
                    <a16:creationId xmlns:a16="http://schemas.microsoft.com/office/drawing/2014/main" id="{6CCEBD5F-A8BA-4E87-C284-B60F160A38C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5520678-B556-38ED-34DF-1D2B101B2DEC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61596" y="3003880"/>
              <a:ext cx="908477" cy="14144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16" name="Picture 2" descr="Monkey Clipart Images - Free Download on Freepik">
              <a:extLst>
                <a:ext uri="{FF2B5EF4-FFF2-40B4-BE49-F238E27FC236}">
                  <a16:creationId xmlns:a16="http://schemas.microsoft.com/office/drawing/2014/main" id="{EDD85062-0051-9578-8B30-D753BCA5D0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685" y="3408431"/>
              <a:ext cx="739552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164ED88-A011-2609-2915-5A896F0D8294}"/>
                </a:ext>
              </a:extLst>
            </p:cNvPr>
            <p:cNvCxnSpPr>
              <a:cxnSpLocks/>
              <a:stCxn id="31" idx="3"/>
            </p:cNvCxnSpPr>
            <p:nvPr/>
          </p:nvCxnSpPr>
          <p:spPr bwMode="auto">
            <a:xfrm flipV="1">
              <a:off x="3797576" y="3895261"/>
              <a:ext cx="1264435" cy="75072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B9CA6A-EE88-271D-15DB-FF6C531B003A}"/>
              </a:ext>
            </a:extLst>
          </p:cNvPr>
          <p:cNvCxnSpPr>
            <a:cxnSpLocks/>
            <a:stCxn id="16" idx="0"/>
          </p:cNvCxnSpPr>
          <p:nvPr/>
        </p:nvCxnSpPr>
        <p:spPr bwMode="auto">
          <a:xfrm flipH="1">
            <a:off x="5152242" y="1430983"/>
            <a:ext cx="2518320" cy="4483079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593C99-1281-1040-66B0-734BDF94882F}"/>
              </a:ext>
            </a:extLst>
          </p:cNvPr>
          <p:cNvCxnSpPr>
            <a:cxnSpLocks/>
          </p:cNvCxnSpPr>
          <p:nvPr/>
        </p:nvCxnSpPr>
        <p:spPr bwMode="auto">
          <a:xfrm flipH="1">
            <a:off x="3419873" y="2132856"/>
            <a:ext cx="3096343" cy="36004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72620987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ro-RO" dirty="0"/>
          </a:p>
          <a:p>
            <a:pPr marL="457200" lvl="1" indent="0">
              <a:buNone/>
            </a:pPr>
            <a:endParaRPr lang="ro-RO" dirty="0"/>
          </a:p>
          <a:p>
            <a:pPr marL="457200" lvl="1" indent="0">
              <a:buNone/>
            </a:pPr>
            <a:endParaRPr lang="ro-RO" dirty="0"/>
          </a:p>
          <a:p>
            <a:pPr marL="457200" lvl="1" indent="0">
              <a:buNone/>
            </a:pPr>
            <a:endParaRPr lang="ro-RO" dirty="0"/>
          </a:p>
          <a:p>
            <a:pPr marL="457200" lvl="1" indent="0">
              <a:buNone/>
            </a:pPr>
            <a:r>
              <a:rPr lang="ro-RO" sz="1800" dirty="0"/>
              <a:t>broască = </a:t>
            </a:r>
            <a:r>
              <a:rPr lang="en-US" sz="1800" dirty="0"/>
              <a:t>0.52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0000FF"/>
                </a:solidFill>
              </a:rPr>
              <a:t>broască</a:t>
            </a:r>
            <a:r>
              <a:rPr lang="ro-RO" sz="1800" dirty="0"/>
              <a:t> + </a:t>
            </a:r>
            <a:r>
              <a:rPr lang="en-US" sz="1800" dirty="0"/>
              <a:t>0.48</a:t>
            </a:r>
            <a:r>
              <a:rPr lang="ro-RO" sz="1800" dirty="0"/>
              <a:t> * maimuță</a:t>
            </a:r>
          </a:p>
          <a:p>
            <a:pPr marL="457200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FF6600"/>
                </a:solidFill>
              </a:rPr>
              <a:t>broască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ușă</a:t>
            </a:r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r>
              <a:rPr lang="ro-RO" sz="1800" dirty="0"/>
              <a:t>broască = 0.5</a:t>
            </a:r>
            <a:r>
              <a:rPr lang="en-US" sz="1800" dirty="0"/>
              <a:t>2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2</a:t>
            </a:r>
            <a:r>
              <a:rPr lang="en-US" sz="1800" dirty="0"/>
              <a:t>,</a:t>
            </a:r>
            <a:r>
              <a:rPr lang="en-US" sz="1800" dirty="0">
                <a:solidFill>
                  <a:srgbClr val="FF6600"/>
                </a:solidFill>
              </a:rPr>
              <a:t>2</a:t>
            </a:r>
            <a:r>
              <a:rPr lang="en-US" sz="1800" dirty="0"/>
              <a:t>]</a:t>
            </a:r>
            <a:r>
              <a:rPr lang="ro-RO" sz="1800" dirty="0"/>
              <a:t> + 0.</a:t>
            </a:r>
            <a:r>
              <a:rPr lang="en-US" sz="1800" dirty="0"/>
              <a:t>48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2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3</a:t>
            </a:r>
            <a:r>
              <a:rPr lang="en-US" sz="1800" dirty="0"/>
              <a:t>]</a:t>
            </a:r>
            <a:r>
              <a:rPr lang="ro-RO" sz="1800" dirty="0"/>
              <a:t> </a:t>
            </a:r>
            <a:endParaRPr lang="en-US" sz="1800" dirty="0"/>
          </a:p>
          <a:p>
            <a:pPr marL="457200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2</a:t>
            </a:r>
            <a:r>
              <a:rPr lang="en-US" sz="1800" dirty="0"/>
              <a:t>,</a:t>
            </a:r>
            <a:r>
              <a:rPr lang="en-US" sz="1800" dirty="0">
                <a:solidFill>
                  <a:srgbClr val="FF6600"/>
                </a:solidFill>
              </a:rPr>
              <a:t>2</a:t>
            </a:r>
            <a:r>
              <a:rPr lang="en-US" sz="1800" dirty="0"/>
              <a:t>]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0</a:t>
            </a:r>
            <a:r>
              <a:rPr lang="en-US" sz="1800" dirty="0"/>
              <a:t>,</a:t>
            </a:r>
            <a:r>
              <a:rPr lang="en-US" sz="1800" dirty="0">
                <a:solidFill>
                  <a:srgbClr val="FF6600"/>
                </a:solidFill>
              </a:rPr>
              <a:t>4</a:t>
            </a:r>
            <a:r>
              <a:rPr lang="en-US" sz="1800" dirty="0"/>
              <a:t>]</a:t>
            </a:r>
            <a:r>
              <a:rPr lang="ro-RO" sz="1800" dirty="0"/>
              <a:t> </a:t>
            </a:r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r>
              <a:rPr lang="ro-RO" sz="1800" dirty="0"/>
              <a:t>broască =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2.00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2.</a:t>
            </a:r>
            <a:r>
              <a:rPr lang="en-US" sz="1800" dirty="0">
                <a:solidFill>
                  <a:srgbClr val="FF6600"/>
                </a:solidFill>
              </a:rPr>
              <a:t>48</a:t>
            </a:r>
            <a:r>
              <a:rPr lang="en-US" sz="1800" dirty="0"/>
              <a:t>]</a:t>
            </a:r>
            <a:r>
              <a:rPr lang="ro-RO" sz="1800" dirty="0"/>
              <a:t> </a:t>
            </a:r>
            <a:endParaRPr lang="en-US" sz="1800" dirty="0"/>
          </a:p>
          <a:p>
            <a:pPr marL="457200" lvl="1" indent="0">
              <a:buNone/>
            </a:pPr>
            <a:r>
              <a:rPr lang="ro-RO" sz="1800" dirty="0"/>
              <a:t>broască = </a:t>
            </a:r>
            <a:r>
              <a:rPr lang="en-US" sz="1800" dirty="0"/>
              <a:t>[</a:t>
            </a:r>
            <a:r>
              <a:rPr lang="en-US" sz="1800" dirty="0">
                <a:solidFill>
                  <a:srgbClr val="0000FF"/>
                </a:solidFill>
              </a:rPr>
              <a:t>1.14</a:t>
            </a:r>
            <a:r>
              <a:rPr lang="en-US" sz="1800" dirty="0"/>
              <a:t>,</a:t>
            </a:r>
            <a:r>
              <a:rPr lang="en-US" sz="1800" dirty="0">
                <a:solidFill>
                  <a:srgbClr val="FF6600"/>
                </a:solidFill>
              </a:rPr>
              <a:t>2.86</a:t>
            </a:r>
            <a:r>
              <a:rPr lang="en-US" sz="1800" dirty="0"/>
              <a:t>]</a:t>
            </a:r>
            <a:endParaRPr lang="ro-RO" sz="18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F9BAB7-5F32-3288-9A5D-5EECA9434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152242" y="3779663"/>
            <a:ext cx="2133600" cy="188912"/>
          </a:xfrm>
        </p:spPr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65</a:t>
            </a:fld>
            <a:endParaRPr lang="en-GB" altLang="en-US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DBD633DD-7D58-3DC2-CACB-E40FED3C1897}"/>
              </a:ext>
            </a:extLst>
          </p:cNvPr>
          <p:cNvSpPr/>
          <p:nvPr/>
        </p:nvSpPr>
        <p:spPr bwMode="auto">
          <a:xfrm>
            <a:off x="3834111" y="-17264"/>
            <a:ext cx="5526805" cy="4193149"/>
          </a:xfrm>
          <a:prstGeom prst="cloud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8D0C6A1-F48C-EBFE-E2B4-01FF28314689}"/>
              </a:ext>
            </a:extLst>
          </p:cNvPr>
          <p:cNvGrpSpPr/>
          <p:nvPr/>
        </p:nvGrpSpPr>
        <p:grpSpPr>
          <a:xfrm>
            <a:off x="5546758" y="692696"/>
            <a:ext cx="2769657" cy="2338821"/>
            <a:chOff x="7164289" y="3890628"/>
            <a:chExt cx="2101508" cy="1986644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FFEBD5AF-C50E-A289-C32C-EB941FF2D947}"/>
                </a:ext>
              </a:extLst>
            </p:cNvPr>
            <p:cNvGrpSpPr/>
            <p:nvPr/>
          </p:nvGrpSpPr>
          <p:grpSpPr>
            <a:xfrm>
              <a:off x="7164289" y="3890628"/>
              <a:ext cx="2101508" cy="1986644"/>
              <a:chOff x="7444722" y="3874119"/>
              <a:chExt cx="1519891" cy="1558217"/>
            </a:xfrm>
          </p:grpSpPr>
          <p:sp>
            <p:nvSpPr>
              <p:cNvPr id="20" name="Parallelogram 19">
                <a:extLst>
                  <a:ext uri="{FF2B5EF4-FFF2-40B4-BE49-F238E27FC236}">
                    <a16:creationId xmlns:a16="http://schemas.microsoft.com/office/drawing/2014/main" id="{27668E3F-2D69-D0FB-0117-628F703DFADE}"/>
                  </a:ext>
                </a:extLst>
              </p:cNvPr>
              <p:cNvSpPr/>
              <p:nvPr/>
            </p:nvSpPr>
            <p:spPr bwMode="auto">
              <a:xfrm>
                <a:off x="7467564" y="4077072"/>
                <a:ext cx="1497049" cy="1349945"/>
              </a:xfrm>
              <a:prstGeom prst="parallelogram">
                <a:avLst>
                  <a:gd name="adj" fmla="val 23074"/>
                </a:avLst>
              </a:prstGeom>
              <a:gradFill>
                <a:gsLst>
                  <a:gs pos="82000">
                    <a:schemeClr val="tx2">
                      <a:lumMod val="60000"/>
                      <a:lumOff val="40000"/>
                    </a:schemeClr>
                  </a:gs>
                  <a:gs pos="47000">
                    <a:srgbClr val="83347C"/>
                  </a:gs>
                </a:gsLst>
                <a:lin ang="2700000" scaled="1"/>
              </a:gradFill>
              <a:ln w="952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eaLnBrk="1" hangingPunct="1"/>
                <a:endParaRPr lang="en-US"/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E920E94E-F957-5B92-D6E6-FC506D8915C7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467564" y="3874119"/>
                <a:ext cx="311586" cy="1552898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7030A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CCF7D3AE-5250-C33E-027D-A5356C2B470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444722" y="5416398"/>
                <a:ext cx="1375428" cy="15938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bg2">
                    <a:lumMod val="60000"/>
                    <a:lumOff val="40000"/>
                  </a:schemeClr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pic>
          <p:nvPicPr>
            <p:cNvPr id="13" name="Picture 4" descr="Door Clip Art Free PNG Image｜Illustoon">
              <a:extLst>
                <a:ext uri="{FF2B5EF4-FFF2-40B4-BE49-F238E27FC236}">
                  <a16:creationId xmlns:a16="http://schemas.microsoft.com/office/drawing/2014/main" id="{7487DBBD-10CC-00BB-23A1-823D75F413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6335" y="4207169"/>
              <a:ext cx="351387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04E9DE7-9DFA-60DF-062D-ADB56A4B5EBB}"/>
                </a:ext>
              </a:extLst>
            </p:cNvPr>
            <p:cNvGrpSpPr/>
            <p:nvPr/>
          </p:nvGrpSpPr>
          <p:grpSpPr>
            <a:xfrm>
              <a:off x="7919222" y="5143964"/>
              <a:ext cx="311612" cy="372674"/>
              <a:chOff x="5697809" y="3413701"/>
              <a:chExt cx="2086313" cy="1860841"/>
            </a:xfrm>
          </p:grpSpPr>
          <p:pic>
            <p:nvPicPr>
              <p:cNvPr id="18" name="Picture 8" descr="Frog Clipart Images – Browse 16,575 ...">
                <a:extLst>
                  <a:ext uri="{FF2B5EF4-FFF2-40B4-BE49-F238E27FC236}">
                    <a16:creationId xmlns:a16="http://schemas.microsoft.com/office/drawing/2014/main" id="{B2221FCB-DC65-916E-0FF8-034F3530260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1" name="Picture 8" descr="Frog Clipart Images – Browse 16,575 ...">
                <a:extLst>
                  <a:ext uri="{FF2B5EF4-FFF2-40B4-BE49-F238E27FC236}">
                    <a16:creationId xmlns:a16="http://schemas.microsoft.com/office/drawing/2014/main" id="{6CCEBD5F-A8BA-4E87-C284-B60F160A38C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16" name="Picture 2" descr="Monkey Clipart Images - Free Download on Freepik">
              <a:extLst>
                <a:ext uri="{FF2B5EF4-FFF2-40B4-BE49-F238E27FC236}">
                  <a16:creationId xmlns:a16="http://schemas.microsoft.com/office/drawing/2014/main" id="{EDD85062-0051-9578-8B30-D753BCA5D0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50953" y="4512458"/>
              <a:ext cx="405995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6" descr="Door Knob PNG, Vector, PSD, and Clipart ...">
              <a:extLst>
                <a:ext uri="{FF2B5EF4-FFF2-40B4-BE49-F238E27FC236}">
                  <a16:creationId xmlns:a16="http://schemas.microsoft.com/office/drawing/2014/main" id="{8BEA21A5-854F-69BB-38E0-DA5324F045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1782" y="4522616"/>
              <a:ext cx="302167" cy="302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8" descr="Frog Clipart Images – Browse 16,575 ...">
              <a:extLst>
                <a:ext uri="{FF2B5EF4-FFF2-40B4-BE49-F238E27FC236}">
                  <a16:creationId xmlns:a16="http://schemas.microsoft.com/office/drawing/2014/main" id="{C1CB653D-DB7E-20E5-FD61-7EBE97FC571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8424" y="4925165"/>
              <a:ext cx="302167" cy="302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80323230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en-US" i="1" dirty="0">
              <a:solidFill>
                <a:srgbClr val="FF6600"/>
              </a:solidFill>
            </a:endParaRPr>
          </a:p>
          <a:p>
            <a:pPr lvl="1"/>
            <a:endParaRPr lang="en-US" sz="1800" i="1" dirty="0">
              <a:solidFill>
                <a:srgbClr val="FF6600"/>
              </a:solidFill>
            </a:endParaRPr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r>
              <a:rPr lang="ro-RO" sz="1800" dirty="0"/>
              <a:t>broască = </a:t>
            </a:r>
            <a:r>
              <a:rPr lang="en-US" sz="1800" dirty="0"/>
              <a:t>0.52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0000FF"/>
                </a:solidFill>
              </a:rPr>
              <a:t>broască</a:t>
            </a:r>
            <a:r>
              <a:rPr lang="ro-RO" sz="1800" dirty="0"/>
              <a:t> + </a:t>
            </a:r>
            <a:r>
              <a:rPr lang="en-US" sz="1800" dirty="0"/>
              <a:t>0.48</a:t>
            </a:r>
            <a:r>
              <a:rPr lang="ro-RO" sz="1800" dirty="0"/>
              <a:t> * maimuță</a:t>
            </a:r>
          </a:p>
          <a:p>
            <a:pPr marL="457200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FF6600"/>
                </a:solidFill>
              </a:rPr>
              <a:t>broască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ușă</a:t>
            </a:r>
          </a:p>
          <a:p>
            <a:pPr marL="173038" lvl="1" indent="0">
              <a:buNone/>
            </a:pPr>
            <a:endParaRPr lang="ro-RO" sz="1800" dirty="0"/>
          </a:p>
          <a:p>
            <a:pPr marL="173038" lvl="1" indent="0">
              <a:buNone/>
            </a:pPr>
            <a:endParaRPr lang="en-US" sz="1800" dirty="0"/>
          </a:p>
          <a:p>
            <a:pPr marL="173038" lvl="1" indent="0">
              <a:buNone/>
            </a:pPr>
            <a:r>
              <a:rPr lang="ro-RO" sz="1800" dirty="0"/>
              <a:t>broască = </a:t>
            </a:r>
            <a:r>
              <a:rPr lang="en-US" sz="1800" dirty="0"/>
              <a:t>0.52 </a:t>
            </a:r>
            <a:r>
              <a:rPr lang="ro-RO" sz="1800" dirty="0"/>
              <a:t>* </a:t>
            </a:r>
            <a:r>
              <a:rPr lang="en-US" sz="1800" dirty="0"/>
              <a:t>[</a:t>
            </a:r>
            <a:r>
              <a:rPr lang="ro-RO" sz="1800" dirty="0"/>
              <a:t>broască(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+ 0.4</a:t>
            </a:r>
            <a:r>
              <a:rPr lang="en-US" sz="1800" dirty="0"/>
              <a:t>8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ro-RO" sz="1800" dirty="0"/>
              <a:t>maimuță(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</a:t>
            </a:r>
            <a:endParaRPr lang="en-US" sz="1800" dirty="0"/>
          </a:p>
          <a:p>
            <a:pPr marL="173038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ro-RO" sz="1800" dirty="0"/>
              <a:t>broască(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ro-RO" sz="1800" dirty="0"/>
              <a:t>ușă(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DBD633DD-7D58-3DC2-CACB-E40FED3C1897}"/>
              </a:ext>
            </a:extLst>
          </p:cNvPr>
          <p:cNvSpPr/>
          <p:nvPr/>
        </p:nvSpPr>
        <p:spPr bwMode="auto">
          <a:xfrm>
            <a:off x="4644008" y="-17264"/>
            <a:ext cx="4716908" cy="3561977"/>
          </a:xfrm>
          <a:prstGeom prst="cloud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7459AFA-736A-8D09-19EC-D139ACA428CE}"/>
              </a:ext>
            </a:extLst>
          </p:cNvPr>
          <p:cNvGrpSpPr/>
          <p:nvPr/>
        </p:nvGrpSpPr>
        <p:grpSpPr>
          <a:xfrm>
            <a:off x="5364463" y="421766"/>
            <a:ext cx="3158229" cy="2703119"/>
            <a:chOff x="5364463" y="421766"/>
            <a:chExt cx="3158229" cy="2703119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68BBCF65-FB4C-F1F7-065C-CEF1B9196881}"/>
                </a:ext>
              </a:extLst>
            </p:cNvPr>
            <p:cNvGrpSpPr/>
            <p:nvPr/>
          </p:nvGrpSpPr>
          <p:grpSpPr>
            <a:xfrm>
              <a:off x="5364463" y="421766"/>
              <a:ext cx="3158229" cy="2703119"/>
              <a:chOff x="5660509" y="2344486"/>
              <a:chExt cx="3158229" cy="2703119"/>
            </a:xfrm>
          </p:grpSpPr>
          <p:sp>
            <p:nvSpPr>
              <p:cNvPr id="43" name="Parallelogram 42">
                <a:extLst>
                  <a:ext uri="{FF2B5EF4-FFF2-40B4-BE49-F238E27FC236}">
                    <a16:creationId xmlns:a16="http://schemas.microsoft.com/office/drawing/2014/main" id="{7E652D05-9E0E-4DE0-25A9-F2364D110E9F}"/>
                  </a:ext>
                </a:extLst>
              </p:cNvPr>
              <p:cNvSpPr/>
              <p:nvPr/>
            </p:nvSpPr>
            <p:spPr bwMode="auto">
              <a:xfrm rot="4200000" flipH="1" flipV="1">
                <a:off x="5874141" y="2704997"/>
                <a:ext cx="2703119" cy="1982097"/>
              </a:xfrm>
              <a:prstGeom prst="parallelogram">
                <a:avLst>
                  <a:gd name="adj" fmla="val 74882"/>
                </a:avLst>
              </a:prstGeom>
              <a:gradFill flip="none" rotWithShape="1">
                <a:gsLst>
                  <a:gs pos="77000">
                    <a:srgbClr val="0000FF"/>
                  </a:gs>
                  <a:gs pos="27000">
                    <a:srgbClr val="FF6600"/>
                  </a:gs>
                </a:gsLst>
                <a:lin ang="10800000" scaled="1"/>
                <a:tileRect/>
              </a:gra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eaLnBrk="1" hangingPunct="1"/>
                <a:endParaRPr lang="en-US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0D5C2935-FD88-485A-CDFD-6317D85D77E5}"/>
                  </a:ext>
                </a:extLst>
              </p:cNvPr>
              <p:cNvGrpSpPr/>
              <p:nvPr/>
            </p:nvGrpSpPr>
            <p:grpSpPr>
              <a:xfrm>
                <a:off x="5660509" y="2410409"/>
                <a:ext cx="3158229" cy="2278994"/>
                <a:chOff x="5660509" y="2410409"/>
                <a:chExt cx="3158229" cy="2278994"/>
              </a:xfrm>
            </p:grpSpPr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1C92FE35-C2E7-5A2B-EC5B-1E3DB37DE29C}"/>
                    </a:ext>
                  </a:extLst>
                </p:cNvPr>
                <p:cNvGrpSpPr/>
                <p:nvPr/>
              </p:nvGrpSpPr>
              <p:grpSpPr>
                <a:xfrm>
                  <a:off x="5660509" y="2410409"/>
                  <a:ext cx="3158229" cy="2278994"/>
                  <a:chOff x="539266" y="1797830"/>
                  <a:chExt cx="5752968" cy="3962872"/>
                </a:xfrm>
              </p:grpSpPr>
              <p:grpSp>
                <p:nvGrpSpPr>
                  <p:cNvPr id="53" name="Group 52">
                    <a:extLst>
                      <a:ext uri="{FF2B5EF4-FFF2-40B4-BE49-F238E27FC236}">
                        <a16:creationId xmlns:a16="http://schemas.microsoft.com/office/drawing/2014/main" id="{3334CB19-3CF2-4FD2-0A7A-F1DB8B9D6180}"/>
                      </a:ext>
                    </a:extLst>
                  </p:cNvPr>
                  <p:cNvGrpSpPr/>
                  <p:nvPr/>
                </p:nvGrpSpPr>
                <p:grpSpPr>
                  <a:xfrm>
                    <a:off x="712524" y="2147981"/>
                    <a:ext cx="5579710" cy="3612721"/>
                    <a:chOff x="712524" y="2147981"/>
                    <a:chExt cx="5579710" cy="3612721"/>
                  </a:xfrm>
                </p:grpSpPr>
                <p:cxnSp>
                  <p:nvCxnSpPr>
                    <p:cNvPr id="56" name="Straight Arrow Connector 55">
                      <a:extLst>
                        <a:ext uri="{FF2B5EF4-FFF2-40B4-BE49-F238E27FC236}">
                          <a16:creationId xmlns:a16="http://schemas.microsoft.com/office/drawing/2014/main" id="{ED1EAEFE-CDD9-1919-6BED-467F4655BDB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596759" y="4424695"/>
                      <a:ext cx="4695475" cy="1336007"/>
                    </a:xfrm>
                    <a:prstGeom prst="straightConnector1">
                      <a:avLst/>
                    </a:prstGeom>
                    <a:solidFill>
                      <a:schemeClr val="accent1"/>
                    </a:solidFill>
                    <a:ln w="2857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sm" len="sm"/>
                      <a:tailEnd type="triangle"/>
                    </a:ln>
                    <a:effectLst/>
                  </p:spPr>
                </p:cxnSp>
                <p:cxnSp>
                  <p:nvCxnSpPr>
                    <p:cNvPr id="57" name="Straight Arrow Connector 56">
                      <a:extLst>
                        <a:ext uri="{FF2B5EF4-FFF2-40B4-BE49-F238E27FC236}">
                          <a16:creationId xmlns:a16="http://schemas.microsoft.com/office/drawing/2014/main" id="{71B044D6-A7F4-2D1D-74EC-7DC44D3E93B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 flipH="1" flipV="1">
                      <a:off x="712524" y="2147981"/>
                      <a:ext cx="849086" cy="2297534"/>
                    </a:xfrm>
                    <a:prstGeom prst="straightConnector1">
                      <a:avLst/>
                    </a:prstGeom>
                    <a:solidFill>
                      <a:schemeClr val="accent1"/>
                    </a:solidFill>
                    <a:ln w="28575" cap="flat" cmpd="sng" algn="ctr">
                      <a:solidFill>
                        <a:srgbClr val="FF6600"/>
                      </a:solidFill>
                      <a:prstDash val="solid"/>
                      <a:round/>
                      <a:headEnd type="none" w="sm" len="sm"/>
                      <a:tailEnd type="triangle"/>
                    </a:ln>
                    <a:effectLst/>
                  </p:spPr>
                </p:cxnSp>
              </p:grp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01FE1731-3FFE-666B-14A4-8BE318F8BC4E}"/>
                      </a:ext>
                    </a:extLst>
                  </p:cNvPr>
                  <p:cNvSpPr txBox="1"/>
                  <p:nvPr/>
                </p:nvSpPr>
                <p:spPr>
                  <a:xfrm rot="15025189">
                    <a:off x="-707364" y="3044460"/>
                    <a:ext cx="2997835" cy="5045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FF6600"/>
                        </a:solidFill>
                      </a:rPr>
                      <a:t>Nivelul </a:t>
                    </a:r>
                    <a:r>
                      <a:rPr lang="en-US" sz="1200" dirty="0" err="1">
                        <a:solidFill>
                          <a:srgbClr val="FF6600"/>
                        </a:solidFill>
                      </a:rPr>
                      <a:t>tehnologic</a:t>
                    </a:r>
                    <a:endParaRPr lang="en-US" sz="1200" dirty="0">
                      <a:solidFill>
                        <a:srgbClr val="FF6600"/>
                      </a:solidFill>
                    </a:endParaRPr>
                  </a:p>
                </p:txBody>
              </p:sp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D77E9DCB-3287-C957-2EB2-549004D4D0A8}"/>
                      </a:ext>
                    </a:extLst>
                  </p:cNvPr>
                  <p:cNvSpPr txBox="1"/>
                  <p:nvPr/>
                </p:nvSpPr>
                <p:spPr>
                  <a:xfrm rot="1019879">
                    <a:off x="2840028" y="5274436"/>
                    <a:ext cx="3324002" cy="48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 err="1">
                        <a:solidFill>
                          <a:srgbClr val="6060FF"/>
                        </a:solidFill>
                      </a:rPr>
                      <a:t>Caracterul</a:t>
                    </a:r>
                    <a:r>
                      <a:rPr lang="en-US" sz="1200" dirty="0">
                        <a:solidFill>
                          <a:srgbClr val="6060FF"/>
                        </a:solidFill>
                      </a:rPr>
                      <a:t> animalic</a:t>
                    </a:r>
                  </a:p>
                </p:txBody>
              </p:sp>
            </p:grpSp>
            <p:pic>
              <p:nvPicPr>
                <p:cNvPr id="46" name="Picture 4" descr="Door Clip Art Free PNG Image｜Illustoon">
                  <a:extLst>
                    <a:ext uri="{FF2B5EF4-FFF2-40B4-BE49-F238E27FC236}">
                      <a16:creationId xmlns:a16="http://schemas.microsoft.com/office/drawing/2014/main" id="{3A962923-7083-B846-0751-49DFB7E40B5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902642" y="2799268"/>
                  <a:ext cx="351387" cy="36810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71006359-C559-2047-0760-EBA48A05B0C2}"/>
                    </a:ext>
                  </a:extLst>
                </p:cNvPr>
                <p:cNvGrpSpPr/>
                <p:nvPr/>
              </p:nvGrpSpPr>
              <p:grpSpPr>
                <a:xfrm>
                  <a:off x="6815316" y="3579353"/>
                  <a:ext cx="351684" cy="374504"/>
                  <a:chOff x="5806024" y="1955694"/>
                  <a:chExt cx="2354604" cy="1869977"/>
                </a:xfrm>
              </p:grpSpPr>
              <p:pic>
                <p:nvPicPr>
                  <p:cNvPr id="51" name="Picture 8" descr="Frog Clipart Images – Browse 16,575 ...">
                    <a:extLst>
                      <a:ext uri="{FF2B5EF4-FFF2-40B4-BE49-F238E27FC236}">
                        <a16:creationId xmlns:a16="http://schemas.microsoft.com/office/drawing/2014/main" id="{ECB93220-C2EB-64AB-F28B-2EA9682016F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6331828" y="1996871"/>
                    <a:ext cx="1828800" cy="18288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2" name="Picture 8" descr="Frog Clipart Images – Browse 16,575 ...">
                    <a:extLst>
                      <a:ext uri="{FF2B5EF4-FFF2-40B4-BE49-F238E27FC236}">
                        <a16:creationId xmlns:a16="http://schemas.microsoft.com/office/drawing/2014/main" id="{DE747533-919A-002F-D4F5-3DA0919E119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duotone>
                      <a:prstClr val="black"/>
                      <a:srgbClr val="996633">
                        <a:tint val="45000"/>
                        <a:satMod val="400000"/>
                      </a:srgbClr>
                    </a:duoton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5806024" y="1955694"/>
                    <a:ext cx="1828801" cy="182879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08C2933F-DFC7-CCF5-DACD-91206E14262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6145940" y="3041918"/>
                  <a:ext cx="747910" cy="630811"/>
                </a:xfrm>
                <a:prstGeom prst="line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chemeClr val="tx1"/>
                  </a:solidFill>
                  <a:prstDash val="dash"/>
                  <a:round/>
                  <a:headEnd type="none" w="sm" len="sm"/>
                  <a:tailEnd type="none" w="sm" len="sm"/>
                </a:ln>
                <a:effectLst/>
              </p:spPr>
            </p:cxnSp>
            <p:pic>
              <p:nvPicPr>
                <p:cNvPr id="49" name="Picture 2" descr="Monkey Clipart Images - Free Download on Freepik">
                  <a:extLst>
                    <a:ext uri="{FF2B5EF4-FFF2-40B4-BE49-F238E27FC236}">
                      <a16:creationId xmlns:a16="http://schemas.microsoft.com/office/drawing/2014/main" id="{749292DB-62B0-C044-6788-F2948A13D68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74202" y="3420633"/>
                  <a:ext cx="405995" cy="36810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DFC72CB1-E2EE-1DC3-EC0A-B3BA1A23A226}"/>
                    </a:ext>
                  </a:extLst>
                </p:cNvPr>
                <p:cNvCxnSpPr>
                  <a:cxnSpLocks/>
                  <a:stCxn id="52" idx="3"/>
                </p:cNvCxnSpPr>
                <p:nvPr/>
              </p:nvCxnSpPr>
              <p:spPr bwMode="auto">
                <a:xfrm flipV="1">
                  <a:off x="7088466" y="3664589"/>
                  <a:ext cx="980352" cy="97893"/>
                </a:xfrm>
                <a:prstGeom prst="line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chemeClr val="tx1"/>
                  </a:solidFill>
                  <a:prstDash val="dash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</p:grpSp>
        <p:pic>
          <p:nvPicPr>
            <p:cNvPr id="63" name="Picture 6" descr="Door Knob PNG, Vector, PSD, and Clipart ...">
              <a:extLst>
                <a:ext uri="{FF2B5EF4-FFF2-40B4-BE49-F238E27FC236}">
                  <a16:creationId xmlns:a16="http://schemas.microsoft.com/office/drawing/2014/main" id="{B657268E-F8E0-39D2-773E-30663F6C72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59749" y="1259385"/>
              <a:ext cx="302167" cy="302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8" descr="Frog Clipart Images – Browse 16,575 ...">
              <a:extLst>
                <a:ext uri="{FF2B5EF4-FFF2-40B4-BE49-F238E27FC236}">
                  <a16:creationId xmlns:a16="http://schemas.microsoft.com/office/drawing/2014/main" id="{5A4F4DC3-B2F3-5640-50F3-A4527A3798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30718" y="1612632"/>
              <a:ext cx="302167" cy="302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593C99-1281-1040-66B0-734BDF94882F}"/>
              </a:ext>
            </a:extLst>
          </p:cNvPr>
          <p:cNvCxnSpPr>
            <a:cxnSpLocks/>
          </p:cNvCxnSpPr>
          <p:nvPr/>
        </p:nvCxnSpPr>
        <p:spPr bwMode="auto">
          <a:xfrm flipH="1">
            <a:off x="4716016" y="2039384"/>
            <a:ext cx="1908275" cy="2901784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3B9CA6A-EE88-271D-15DB-FF6C531B003A}"/>
              </a:ext>
            </a:extLst>
          </p:cNvPr>
          <p:cNvCxnSpPr>
            <a:cxnSpLocks/>
          </p:cNvCxnSpPr>
          <p:nvPr/>
        </p:nvCxnSpPr>
        <p:spPr bwMode="auto">
          <a:xfrm flipH="1">
            <a:off x="7011132" y="1916751"/>
            <a:ext cx="727232" cy="306893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82968503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ro-RO" dirty="0"/>
          </a:p>
          <a:p>
            <a:pPr marL="173038" lvl="1" indent="0">
              <a:buNone/>
            </a:pPr>
            <a:endParaRPr lang="ro-RO" sz="1800" dirty="0"/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r>
              <a:rPr lang="ro-RO" sz="1800" dirty="0"/>
              <a:t>broască = </a:t>
            </a:r>
            <a:r>
              <a:rPr lang="en-US" sz="1800" dirty="0"/>
              <a:t>0.52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0000FF"/>
                </a:solidFill>
              </a:rPr>
              <a:t>broască</a:t>
            </a:r>
            <a:r>
              <a:rPr lang="ro-RO" sz="1800" dirty="0"/>
              <a:t> + </a:t>
            </a:r>
            <a:r>
              <a:rPr lang="en-US" sz="1800" dirty="0"/>
              <a:t>0.48</a:t>
            </a:r>
            <a:r>
              <a:rPr lang="ro-RO" sz="1800" dirty="0"/>
              <a:t> * maimuță</a:t>
            </a:r>
          </a:p>
          <a:p>
            <a:pPr marL="457200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FF6600"/>
                </a:solidFill>
              </a:rPr>
              <a:t>broască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ușă</a:t>
            </a:r>
          </a:p>
          <a:p>
            <a:pPr marL="173038" lvl="1" indent="0">
              <a:buNone/>
            </a:pPr>
            <a:endParaRPr lang="ro-RO" sz="1800" dirty="0"/>
          </a:p>
          <a:p>
            <a:pPr marL="173038" lvl="1" indent="0">
              <a:buNone/>
            </a:pPr>
            <a:endParaRPr lang="en-US" sz="1800" dirty="0"/>
          </a:p>
          <a:p>
            <a:pPr marL="173038" lvl="1" indent="0">
              <a:buNone/>
            </a:pPr>
            <a:r>
              <a:rPr lang="ro-RO" sz="1800" dirty="0"/>
              <a:t>broască = </a:t>
            </a:r>
            <a:r>
              <a:rPr lang="en-US" sz="1800" dirty="0"/>
              <a:t>0.52 </a:t>
            </a:r>
            <a:r>
              <a:rPr lang="ro-RO" sz="1800" dirty="0"/>
              <a:t>* </a:t>
            </a:r>
            <a:r>
              <a:rPr lang="en-US" sz="1800" dirty="0"/>
              <a:t>[</a:t>
            </a:r>
            <a:r>
              <a:rPr lang="ro-RO" sz="1800" dirty="0"/>
              <a:t>broască(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+ 0.4</a:t>
            </a:r>
            <a:r>
              <a:rPr lang="en-US" sz="1800" dirty="0"/>
              <a:t>8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ro-RO" sz="1800" dirty="0"/>
              <a:t>maimuță(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</a:t>
            </a:r>
            <a:endParaRPr lang="en-US" sz="1800" dirty="0"/>
          </a:p>
          <a:p>
            <a:pPr marL="173038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ro-RO" sz="1800" dirty="0"/>
              <a:t>broască(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ro-RO" sz="1800" dirty="0"/>
              <a:t>ușă(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DBD633DD-7D58-3DC2-CACB-E40FED3C1897}"/>
              </a:ext>
            </a:extLst>
          </p:cNvPr>
          <p:cNvSpPr/>
          <p:nvPr/>
        </p:nvSpPr>
        <p:spPr bwMode="auto">
          <a:xfrm>
            <a:off x="4644008" y="-17264"/>
            <a:ext cx="4716908" cy="3561977"/>
          </a:xfrm>
          <a:prstGeom prst="cloud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07459AFA-736A-8D09-19EC-D139ACA428CE}"/>
              </a:ext>
            </a:extLst>
          </p:cNvPr>
          <p:cNvGrpSpPr/>
          <p:nvPr/>
        </p:nvGrpSpPr>
        <p:grpSpPr>
          <a:xfrm>
            <a:off x="5364463" y="421766"/>
            <a:ext cx="3158229" cy="2703119"/>
            <a:chOff x="5364463" y="421766"/>
            <a:chExt cx="3158229" cy="2703119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68BBCF65-FB4C-F1F7-065C-CEF1B9196881}"/>
                </a:ext>
              </a:extLst>
            </p:cNvPr>
            <p:cNvGrpSpPr/>
            <p:nvPr/>
          </p:nvGrpSpPr>
          <p:grpSpPr>
            <a:xfrm>
              <a:off x="5364463" y="421766"/>
              <a:ext cx="3158229" cy="2703119"/>
              <a:chOff x="5660509" y="2344486"/>
              <a:chExt cx="3158229" cy="2703119"/>
            </a:xfrm>
          </p:grpSpPr>
          <p:sp>
            <p:nvSpPr>
              <p:cNvPr id="43" name="Parallelogram 42">
                <a:extLst>
                  <a:ext uri="{FF2B5EF4-FFF2-40B4-BE49-F238E27FC236}">
                    <a16:creationId xmlns:a16="http://schemas.microsoft.com/office/drawing/2014/main" id="{7E652D05-9E0E-4DE0-25A9-F2364D110E9F}"/>
                  </a:ext>
                </a:extLst>
              </p:cNvPr>
              <p:cNvSpPr/>
              <p:nvPr/>
            </p:nvSpPr>
            <p:spPr bwMode="auto">
              <a:xfrm rot="4200000" flipH="1" flipV="1">
                <a:off x="5874141" y="2704997"/>
                <a:ext cx="2703119" cy="1982097"/>
              </a:xfrm>
              <a:prstGeom prst="parallelogram">
                <a:avLst>
                  <a:gd name="adj" fmla="val 74882"/>
                </a:avLst>
              </a:prstGeom>
              <a:gradFill flip="none" rotWithShape="1">
                <a:gsLst>
                  <a:gs pos="77000">
                    <a:srgbClr val="0000FF"/>
                  </a:gs>
                  <a:gs pos="27000">
                    <a:srgbClr val="FF6600"/>
                  </a:gs>
                </a:gsLst>
                <a:lin ang="10800000" scaled="1"/>
                <a:tileRect/>
              </a:gra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eaLnBrk="1" hangingPunct="1"/>
                <a:endParaRPr lang="en-US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0D5C2935-FD88-485A-CDFD-6317D85D77E5}"/>
                  </a:ext>
                </a:extLst>
              </p:cNvPr>
              <p:cNvGrpSpPr/>
              <p:nvPr/>
            </p:nvGrpSpPr>
            <p:grpSpPr>
              <a:xfrm>
                <a:off x="5660509" y="2410409"/>
                <a:ext cx="3158229" cy="2278994"/>
                <a:chOff x="5660509" y="2410409"/>
                <a:chExt cx="3158229" cy="2278994"/>
              </a:xfrm>
            </p:grpSpPr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1C92FE35-C2E7-5A2B-EC5B-1E3DB37DE29C}"/>
                    </a:ext>
                  </a:extLst>
                </p:cNvPr>
                <p:cNvGrpSpPr/>
                <p:nvPr/>
              </p:nvGrpSpPr>
              <p:grpSpPr>
                <a:xfrm>
                  <a:off x="5660509" y="2410409"/>
                  <a:ext cx="3158229" cy="2278994"/>
                  <a:chOff x="539266" y="1797830"/>
                  <a:chExt cx="5752968" cy="3962872"/>
                </a:xfrm>
              </p:grpSpPr>
              <p:grpSp>
                <p:nvGrpSpPr>
                  <p:cNvPr id="53" name="Group 52">
                    <a:extLst>
                      <a:ext uri="{FF2B5EF4-FFF2-40B4-BE49-F238E27FC236}">
                        <a16:creationId xmlns:a16="http://schemas.microsoft.com/office/drawing/2014/main" id="{3334CB19-3CF2-4FD2-0A7A-F1DB8B9D6180}"/>
                      </a:ext>
                    </a:extLst>
                  </p:cNvPr>
                  <p:cNvGrpSpPr/>
                  <p:nvPr/>
                </p:nvGrpSpPr>
                <p:grpSpPr>
                  <a:xfrm>
                    <a:off x="712524" y="2147981"/>
                    <a:ext cx="5579710" cy="3612721"/>
                    <a:chOff x="712524" y="2147981"/>
                    <a:chExt cx="5579710" cy="3612721"/>
                  </a:xfrm>
                </p:grpSpPr>
                <p:cxnSp>
                  <p:nvCxnSpPr>
                    <p:cNvPr id="56" name="Straight Arrow Connector 55">
                      <a:extLst>
                        <a:ext uri="{FF2B5EF4-FFF2-40B4-BE49-F238E27FC236}">
                          <a16:creationId xmlns:a16="http://schemas.microsoft.com/office/drawing/2014/main" id="{ED1EAEFE-CDD9-1919-6BED-467F4655BDB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596759" y="4424695"/>
                      <a:ext cx="4695475" cy="1336007"/>
                    </a:xfrm>
                    <a:prstGeom prst="straightConnector1">
                      <a:avLst/>
                    </a:prstGeom>
                    <a:solidFill>
                      <a:schemeClr val="accent1"/>
                    </a:solidFill>
                    <a:ln w="2857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sm" len="sm"/>
                      <a:tailEnd type="triangle"/>
                    </a:ln>
                    <a:effectLst/>
                  </p:spPr>
                </p:cxnSp>
                <p:cxnSp>
                  <p:nvCxnSpPr>
                    <p:cNvPr id="57" name="Straight Arrow Connector 56">
                      <a:extLst>
                        <a:ext uri="{FF2B5EF4-FFF2-40B4-BE49-F238E27FC236}">
                          <a16:creationId xmlns:a16="http://schemas.microsoft.com/office/drawing/2014/main" id="{71B044D6-A7F4-2D1D-74EC-7DC44D3E93BB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 flipH="1" flipV="1">
                      <a:off x="712524" y="2147981"/>
                      <a:ext cx="849086" cy="2297534"/>
                    </a:xfrm>
                    <a:prstGeom prst="straightConnector1">
                      <a:avLst/>
                    </a:prstGeom>
                    <a:solidFill>
                      <a:schemeClr val="accent1"/>
                    </a:solidFill>
                    <a:ln w="28575" cap="flat" cmpd="sng" algn="ctr">
                      <a:solidFill>
                        <a:srgbClr val="FF6600"/>
                      </a:solidFill>
                      <a:prstDash val="solid"/>
                      <a:round/>
                      <a:headEnd type="none" w="sm" len="sm"/>
                      <a:tailEnd type="triangle"/>
                    </a:ln>
                    <a:effectLst/>
                  </p:spPr>
                </p:cxnSp>
              </p:grp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01FE1731-3FFE-666B-14A4-8BE318F8BC4E}"/>
                      </a:ext>
                    </a:extLst>
                  </p:cNvPr>
                  <p:cNvSpPr txBox="1"/>
                  <p:nvPr/>
                </p:nvSpPr>
                <p:spPr>
                  <a:xfrm rot="15025189">
                    <a:off x="-707364" y="3044460"/>
                    <a:ext cx="2997835" cy="504576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rgbClr val="FF6600"/>
                        </a:solidFill>
                      </a:rPr>
                      <a:t>Nivelul </a:t>
                    </a:r>
                    <a:r>
                      <a:rPr lang="en-US" sz="1200" dirty="0" err="1">
                        <a:solidFill>
                          <a:srgbClr val="FF6600"/>
                        </a:solidFill>
                      </a:rPr>
                      <a:t>tehnologic</a:t>
                    </a:r>
                    <a:endParaRPr lang="en-US" sz="1200" dirty="0">
                      <a:solidFill>
                        <a:srgbClr val="FF6600"/>
                      </a:solidFill>
                    </a:endParaRPr>
                  </a:p>
                </p:txBody>
              </p:sp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D77E9DCB-3287-C957-2EB2-549004D4D0A8}"/>
                      </a:ext>
                    </a:extLst>
                  </p:cNvPr>
                  <p:cNvSpPr txBox="1"/>
                  <p:nvPr/>
                </p:nvSpPr>
                <p:spPr>
                  <a:xfrm rot="1019879">
                    <a:off x="2840028" y="5274436"/>
                    <a:ext cx="3324002" cy="4816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 err="1">
                        <a:solidFill>
                          <a:srgbClr val="6060FF"/>
                        </a:solidFill>
                      </a:rPr>
                      <a:t>Caracterul</a:t>
                    </a:r>
                    <a:r>
                      <a:rPr lang="en-US" sz="1200" dirty="0">
                        <a:solidFill>
                          <a:srgbClr val="6060FF"/>
                        </a:solidFill>
                      </a:rPr>
                      <a:t> animalic</a:t>
                    </a:r>
                  </a:p>
                </p:txBody>
              </p:sp>
            </p:grpSp>
            <p:pic>
              <p:nvPicPr>
                <p:cNvPr id="46" name="Picture 4" descr="Door Clip Art Free PNG Image｜Illustoon">
                  <a:extLst>
                    <a:ext uri="{FF2B5EF4-FFF2-40B4-BE49-F238E27FC236}">
                      <a16:creationId xmlns:a16="http://schemas.microsoft.com/office/drawing/2014/main" id="{3A962923-7083-B846-0751-49DFB7E40B5F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902642" y="2799268"/>
                  <a:ext cx="351387" cy="36810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71006359-C559-2047-0760-EBA48A05B0C2}"/>
                    </a:ext>
                  </a:extLst>
                </p:cNvPr>
                <p:cNvGrpSpPr/>
                <p:nvPr/>
              </p:nvGrpSpPr>
              <p:grpSpPr>
                <a:xfrm>
                  <a:off x="6815316" y="3579353"/>
                  <a:ext cx="351684" cy="374504"/>
                  <a:chOff x="5806024" y="1955694"/>
                  <a:chExt cx="2354604" cy="1869977"/>
                </a:xfrm>
              </p:grpSpPr>
              <p:pic>
                <p:nvPicPr>
                  <p:cNvPr id="51" name="Picture 8" descr="Frog Clipart Images – Browse 16,575 ...">
                    <a:extLst>
                      <a:ext uri="{FF2B5EF4-FFF2-40B4-BE49-F238E27FC236}">
                        <a16:creationId xmlns:a16="http://schemas.microsoft.com/office/drawing/2014/main" id="{ECB93220-C2EB-64AB-F28B-2EA9682016F8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6331828" y="1996871"/>
                    <a:ext cx="1828800" cy="18288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2" name="Picture 8" descr="Frog Clipart Images – Browse 16,575 ...">
                    <a:extLst>
                      <a:ext uri="{FF2B5EF4-FFF2-40B4-BE49-F238E27FC236}">
                        <a16:creationId xmlns:a16="http://schemas.microsoft.com/office/drawing/2014/main" id="{DE747533-919A-002F-D4F5-3DA0919E119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duotone>
                      <a:prstClr val="black"/>
                      <a:srgbClr val="996633">
                        <a:tint val="45000"/>
                        <a:satMod val="400000"/>
                      </a:srgbClr>
                    </a:duoton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5806024" y="1955694"/>
                    <a:ext cx="1828801" cy="182879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08C2933F-DFC7-CCF5-DACD-91206E142621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6145940" y="3041918"/>
                  <a:ext cx="747910" cy="630811"/>
                </a:xfrm>
                <a:prstGeom prst="line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chemeClr val="tx1"/>
                  </a:solidFill>
                  <a:prstDash val="dash"/>
                  <a:round/>
                  <a:headEnd type="none" w="sm" len="sm"/>
                  <a:tailEnd type="none" w="sm" len="sm"/>
                </a:ln>
                <a:effectLst/>
              </p:spPr>
            </p:cxnSp>
            <p:pic>
              <p:nvPicPr>
                <p:cNvPr id="49" name="Picture 2" descr="Monkey Clipart Images - Free Download on Freepik">
                  <a:extLst>
                    <a:ext uri="{FF2B5EF4-FFF2-40B4-BE49-F238E27FC236}">
                      <a16:creationId xmlns:a16="http://schemas.microsoft.com/office/drawing/2014/main" id="{749292DB-62B0-C044-6788-F2948A13D684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74202" y="3420633"/>
                  <a:ext cx="405995" cy="36810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DFC72CB1-E2EE-1DC3-EC0A-B3BA1A23A226}"/>
                    </a:ext>
                  </a:extLst>
                </p:cNvPr>
                <p:cNvCxnSpPr>
                  <a:cxnSpLocks/>
                  <a:stCxn id="52" idx="3"/>
                </p:cNvCxnSpPr>
                <p:nvPr/>
              </p:nvCxnSpPr>
              <p:spPr bwMode="auto">
                <a:xfrm flipV="1">
                  <a:off x="7088466" y="3664589"/>
                  <a:ext cx="980352" cy="97893"/>
                </a:xfrm>
                <a:prstGeom prst="line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chemeClr val="tx1"/>
                  </a:solidFill>
                  <a:prstDash val="dash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</p:grpSp>
        <p:pic>
          <p:nvPicPr>
            <p:cNvPr id="63" name="Picture 6" descr="Door Knob PNG, Vector, PSD, and Clipart ...">
              <a:extLst>
                <a:ext uri="{FF2B5EF4-FFF2-40B4-BE49-F238E27FC236}">
                  <a16:creationId xmlns:a16="http://schemas.microsoft.com/office/drawing/2014/main" id="{B657268E-F8E0-39D2-773E-30663F6C72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59749" y="1259385"/>
              <a:ext cx="302167" cy="302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8" descr="Frog Clipart Images – Browse 16,575 ...">
              <a:extLst>
                <a:ext uri="{FF2B5EF4-FFF2-40B4-BE49-F238E27FC236}">
                  <a16:creationId xmlns:a16="http://schemas.microsoft.com/office/drawing/2014/main" id="{5A4F4DC3-B2F3-5640-50F3-A4527A3798C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30718" y="1612632"/>
              <a:ext cx="302167" cy="302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0DD4BEC-DEE0-D012-7FAC-BFE6046C91FC}"/>
              </a:ext>
            </a:extLst>
          </p:cNvPr>
          <p:cNvCxnSpPr/>
          <p:nvPr/>
        </p:nvCxnSpPr>
        <p:spPr bwMode="auto">
          <a:xfrm flipV="1">
            <a:off x="1259632" y="1956881"/>
            <a:ext cx="6022964" cy="29842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18A4DAE-98A2-1582-645A-7CA978E624B9}"/>
              </a:ext>
            </a:extLst>
          </p:cNvPr>
          <p:cNvCxnSpPr/>
          <p:nvPr/>
        </p:nvCxnSpPr>
        <p:spPr bwMode="auto">
          <a:xfrm flipV="1">
            <a:off x="1403350" y="1497913"/>
            <a:ext cx="4680818" cy="380329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19856588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552DA-1A9E-BD8F-A9D6-584A488DE0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C6A3C-A5AF-B40A-8EAA-863DBD68B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Contextul</a:t>
            </a:r>
            <a:r>
              <a:rPr lang="en-US" dirty="0"/>
              <a:t> </a:t>
            </a:r>
            <a:r>
              <a:rPr lang="en-US" dirty="0" err="1"/>
              <a:t>cuvintelor</a:t>
            </a:r>
            <a:r>
              <a:rPr lang="ro-RO" dirty="0"/>
              <a:t> – matricea de afinitate</a:t>
            </a:r>
            <a:endParaRPr lang="en-US" dirty="0"/>
          </a:p>
          <a:p>
            <a:pPr lvl="1"/>
            <a:r>
              <a:rPr lang="en-US" i="1" dirty="0"/>
              <a:t>O </a:t>
            </a:r>
            <a:r>
              <a:rPr lang="ro-RO" b="1" i="1" dirty="0">
                <a:solidFill>
                  <a:srgbClr val="0000FF"/>
                </a:solidFill>
              </a:rPr>
              <a:t>broască</a:t>
            </a:r>
            <a:r>
              <a:rPr lang="ro-RO" i="1" dirty="0"/>
              <a:t> </a:t>
            </a:r>
            <a:r>
              <a:rPr lang="en-US" i="1" dirty="0"/>
              <a:t>s-a </a:t>
            </a:r>
            <a:r>
              <a:rPr lang="ro-RO" i="1" dirty="0"/>
              <a:t>întâlnit cu o </a:t>
            </a:r>
            <a:r>
              <a:rPr lang="ro-RO" i="1" dirty="0">
                <a:solidFill>
                  <a:srgbClr val="FF6600"/>
                </a:solidFill>
              </a:rPr>
              <a:t>mai</a:t>
            </a:r>
            <a:r>
              <a:rPr lang="ro-RO" i="1" dirty="0">
                <a:solidFill>
                  <a:srgbClr val="0000FF"/>
                </a:solidFill>
              </a:rPr>
              <a:t>muță</a:t>
            </a:r>
          </a:p>
          <a:p>
            <a:pPr lvl="1"/>
            <a:r>
              <a:rPr lang="ro-RO" i="1" dirty="0"/>
              <a:t>S-a stricat </a:t>
            </a:r>
            <a:r>
              <a:rPr lang="ro-RO" b="1" i="1" dirty="0">
                <a:solidFill>
                  <a:srgbClr val="FF6600"/>
                </a:solidFill>
              </a:rPr>
              <a:t>broasca</a:t>
            </a:r>
            <a:r>
              <a:rPr lang="ro-RO" i="1" dirty="0"/>
              <a:t> de la </a:t>
            </a:r>
            <a:r>
              <a:rPr lang="ro-RO" i="1" dirty="0">
                <a:solidFill>
                  <a:srgbClr val="FF6600"/>
                </a:solidFill>
              </a:rPr>
              <a:t>ușă</a:t>
            </a:r>
            <a:endParaRPr lang="ro-RO" dirty="0"/>
          </a:p>
          <a:p>
            <a:pPr marL="173038" lvl="1" indent="0">
              <a:buNone/>
            </a:pPr>
            <a:endParaRPr lang="en-US" sz="1800" dirty="0"/>
          </a:p>
          <a:p>
            <a:pPr marL="173038" lvl="1" indent="0">
              <a:buNone/>
            </a:pPr>
            <a:endParaRPr lang="en-US" sz="1800" dirty="0"/>
          </a:p>
          <a:p>
            <a:pPr marL="173038" lvl="1" indent="0">
              <a:buNone/>
            </a:pPr>
            <a:endParaRPr lang="en-US" sz="1800" dirty="0"/>
          </a:p>
          <a:p>
            <a:pPr marL="173038" lvl="1" indent="0">
              <a:buNone/>
            </a:pPr>
            <a:endParaRPr lang="ro-RO" sz="1800" dirty="0"/>
          </a:p>
          <a:p>
            <a:pPr marL="457200" lvl="1" indent="0">
              <a:buNone/>
            </a:pPr>
            <a:r>
              <a:rPr lang="ro-RO" sz="1800" dirty="0"/>
              <a:t>broască = </a:t>
            </a:r>
            <a:r>
              <a:rPr lang="en-US" sz="1800" dirty="0"/>
              <a:t>0.52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0000FF"/>
                </a:solidFill>
              </a:rPr>
              <a:t>broască</a:t>
            </a:r>
            <a:r>
              <a:rPr lang="ro-RO" sz="1800" dirty="0"/>
              <a:t> + </a:t>
            </a:r>
            <a:r>
              <a:rPr lang="en-US" sz="1800" dirty="0"/>
              <a:t>0.48</a:t>
            </a:r>
            <a:r>
              <a:rPr lang="ro-RO" sz="1800" dirty="0"/>
              <a:t> * maimuță</a:t>
            </a:r>
          </a:p>
          <a:p>
            <a:pPr marL="457200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ro-RO" sz="1800" dirty="0">
                <a:solidFill>
                  <a:srgbClr val="FF6600"/>
                </a:solidFill>
              </a:rPr>
              <a:t>broască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ușă</a:t>
            </a:r>
          </a:p>
          <a:p>
            <a:pPr marL="173038" lvl="1" indent="0">
              <a:buNone/>
            </a:pPr>
            <a:endParaRPr lang="en-US" sz="1800" dirty="0"/>
          </a:p>
          <a:p>
            <a:pPr marL="173038" lvl="1" indent="0">
              <a:buNone/>
            </a:pPr>
            <a:r>
              <a:rPr lang="ro-RO" sz="1800" dirty="0"/>
              <a:t>broască = </a:t>
            </a:r>
            <a:r>
              <a:rPr lang="en-US" sz="1800" dirty="0"/>
              <a:t>0.52 </a:t>
            </a:r>
            <a:r>
              <a:rPr lang="ro-RO" sz="1800" dirty="0"/>
              <a:t>* </a:t>
            </a:r>
            <a:r>
              <a:rPr lang="en-US" sz="1800" dirty="0"/>
              <a:t>[</a:t>
            </a:r>
            <a:r>
              <a:rPr lang="ro-RO" sz="1800" dirty="0"/>
              <a:t>broască(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+ 0.4</a:t>
            </a:r>
            <a:r>
              <a:rPr lang="en-US" sz="1800" dirty="0"/>
              <a:t>8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ro-RO" sz="1800" dirty="0"/>
              <a:t>maimuță(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</a:t>
            </a:r>
            <a:endParaRPr lang="en-US" sz="1800" dirty="0"/>
          </a:p>
          <a:p>
            <a:pPr marL="173038" lvl="1" indent="0">
              <a:buNone/>
            </a:pPr>
            <a:r>
              <a:rPr lang="ro-RO" sz="1800" dirty="0"/>
              <a:t>broască = 0.</a:t>
            </a:r>
            <a:r>
              <a:rPr lang="en-US" sz="1800" dirty="0"/>
              <a:t>57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ro-RO" sz="1800" dirty="0"/>
              <a:t>broască(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+ 0.</a:t>
            </a:r>
            <a:r>
              <a:rPr lang="en-US" sz="1800" dirty="0"/>
              <a:t>43</a:t>
            </a:r>
            <a:r>
              <a:rPr lang="ro-RO" sz="1800" dirty="0"/>
              <a:t> * </a:t>
            </a:r>
            <a:r>
              <a:rPr lang="en-US" sz="1800" dirty="0"/>
              <a:t>[</a:t>
            </a:r>
            <a:r>
              <a:rPr lang="ro-RO" sz="1800" dirty="0"/>
              <a:t>ușă(</a:t>
            </a:r>
            <a:r>
              <a:rPr lang="ro-RO" sz="1800" dirty="0">
                <a:solidFill>
                  <a:srgbClr val="0000FF"/>
                </a:solidFill>
              </a:rPr>
              <a:t>KQ</a:t>
            </a:r>
            <a:r>
              <a:rPr lang="en-US" sz="1800" dirty="0"/>
              <a:t>,</a:t>
            </a:r>
            <a:r>
              <a:rPr lang="ro-RO" sz="1800" dirty="0">
                <a:solidFill>
                  <a:srgbClr val="FF6600"/>
                </a:solidFill>
              </a:rPr>
              <a:t>KQ)</a:t>
            </a:r>
            <a:r>
              <a:rPr lang="en-US" sz="1800" dirty="0"/>
              <a:t>]</a:t>
            </a:r>
            <a:r>
              <a:rPr lang="ro-RO" sz="1800" dirty="0"/>
              <a:t> 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4ABF028-0403-D97B-2AE7-E10AE0603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19" name="Cloud 18">
            <a:extLst>
              <a:ext uri="{FF2B5EF4-FFF2-40B4-BE49-F238E27FC236}">
                <a16:creationId xmlns:a16="http://schemas.microsoft.com/office/drawing/2014/main" id="{DBD633DD-7D58-3DC2-CACB-E40FED3C1897}"/>
              </a:ext>
            </a:extLst>
          </p:cNvPr>
          <p:cNvSpPr/>
          <p:nvPr/>
        </p:nvSpPr>
        <p:spPr bwMode="auto">
          <a:xfrm>
            <a:off x="4644008" y="-17264"/>
            <a:ext cx="4896544" cy="4454376"/>
          </a:xfrm>
          <a:prstGeom prst="cloud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67318FBE-C8F4-DCB2-5AE2-7E570416F7F5}"/>
              </a:ext>
            </a:extLst>
          </p:cNvPr>
          <p:cNvGrpSpPr/>
          <p:nvPr/>
        </p:nvGrpSpPr>
        <p:grpSpPr>
          <a:xfrm>
            <a:off x="5619001" y="342827"/>
            <a:ext cx="3103818" cy="3231949"/>
            <a:chOff x="5861552" y="3248926"/>
            <a:chExt cx="3103818" cy="3231949"/>
          </a:xfrm>
        </p:grpSpPr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34EAA75F-8CE1-E907-AEEF-510BC668EE13}"/>
                </a:ext>
              </a:extLst>
            </p:cNvPr>
            <p:cNvSpPr/>
            <p:nvPr/>
          </p:nvSpPr>
          <p:spPr bwMode="auto">
            <a:xfrm flipH="1">
              <a:off x="5889455" y="3468647"/>
              <a:ext cx="2883374" cy="2999774"/>
            </a:xfrm>
            <a:prstGeom prst="parallelogram">
              <a:avLst>
                <a:gd name="adj" fmla="val 14343"/>
              </a:avLst>
            </a:prstGeom>
            <a:gradFill flip="none" rotWithShape="1">
              <a:gsLst>
                <a:gs pos="82000">
                  <a:schemeClr val="tx2">
                    <a:lumMod val="60000"/>
                    <a:lumOff val="40000"/>
                  </a:schemeClr>
                </a:gs>
                <a:gs pos="47000">
                  <a:srgbClr val="83347C"/>
                </a:gs>
              </a:gsLst>
              <a:lin ang="8100000" scaled="1"/>
              <a:tileRect/>
            </a:gradFill>
            <a:ln w="952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EC62CD71-861F-A9AC-3AB8-4BE79DCE3D5E}"/>
                </a:ext>
              </a:extLst>
            </p:cNvPr>
            <p:cNvGrpSpPr/>
            <p:nvPr/>
          </p:nvGrpSpPr>
          <p:grpSpPr>
            <a:xfrm>
              <a:off x="5861552" y="3248926"/>
              <a:ext cx="3103818" cy="3231949"/>
              <a:chOff x="6875588" y="3131986"/>
              <a:chExt cx="2355057" cy="2745286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A5CF2F3E-8306-A9ED-CF3C-6D64827F06E2}"/>
                  </a:ext>
                </a:extLst>
              </p:cNvPr>
              <p:cNvGrpSpPr/>
              <p:nvPr/>
            </p:nvGrpSpPr>
            <p:grpSpPr>
              <a:xfrm>
                <a:off x="6875588" y="3131986"/>
                <a:ext cx="2355057" cy="2745286"/>
                <a:chOff x="7235922" y="3279081"/>
                <a:chExt cx="1703267" cy="2153255"/>
              </a:xfrm>
            </p:grpSpPr>
            <p:cxnSp>
              <p:nvCxnSpPr>
                <p:cNvPr id="17" name="Straight Arrow Connector 16">
                  <a:extLst>
                    <a:ext uri="{FF2B5EF4-FFF2-40B4-BE49-F238E27FC236}">
                      <a16:creationId xmlns:a16="http://schemas.microsoft.com/office/drawing/2014/main" id="{93F86642-CB01-903A-E913-72022E22D63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7235922" y="3279081"/>
                  <a:ext cx="240709" cy="2147935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7030A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18" name="Straight Arrow Connector 17">
                  <a:extLst>
                    <a:ext uri="{FF2B5EF4-FFF2-40B4-BE49-F238E27FC236}">
                      <a16:creationId xmlns:a16="http://schemas.microsoft.com/office/drawing/2014/main" id="{89B99589-8F4D-DF53-E196-BCAC7D8DBF52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7444722" y="5405770"/>
                  <a:ext cx="1494467" cy="26566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chemeClr val="bg2">
                      <a:lumMod val="60000"/>
                      <a:lumOff val="40000"/>
                    </a:schemeClr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pic>
            <p:nvPicPr>
              <p:cNvPr id="7" name="Picture 4" descr="Door Clip Art Free PNG Image｜Illustoon">
                <a:extLst>
                  <a:ext uri="{FF2B5EF4-FFF2-40B4-BE49-F238E27FC236}">
                    <a16:creationId xmlns:a16="http://schemas.microsoft.com/office/drawing/2014/main" id="{ABD704BC-65CD-926F-4D54-C406E2C8589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72085" y="3533666"/>
                <a:ext cx="351387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17398ADD-801E-3E03-A051-5203F616A2AF}"/>
                  </a:ext>
                </a:extLst>
              </p:cNvPr>
              <p:cNvGrpSpPr/>
              <p:nvPr/>
            </p:nvGrpSpPr>
            <p:grpSpPr>
              <a:xfrm>
                <a:off x="7717507" y="4883121"/>
                <a:ext cx="309738" cy="376254"/>
                <a:chOff x="4347270" y="2111258"/>
                <a:chExt cx="2073762" cy="1878718"/>
              </a:xfrm>
            </p:grpSpPr>
            <p:pic>
              <p:nvPicPr>
                <p:cNvPr id="14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BFA72603-8A23-58B5-DB1C-6761F61454F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592231" y="2161174"/>
                  <a:ext cx="1828801" cy="182880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15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67802120-1423-7EAC-4C90-601508FF744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duotone>
                    <a:prstClr val="black"/>
                    <a:srgbClr val="996633">
                      <a:tint val="45000"/>
                      <a:satMod val="400000"/>
                    </a:srgb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347270" y="2111258"/>
                  <a:ext cx="1828799" cy="182880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11" name="Picture 2" descr="Monkey Clipart Images - Free Download on Freepik">
                <a:extLst>
                  <a:ext uri="{FF2B5EF4-FFF2-40B4-BE49-F238E27FC236}">
                    <a16:creationId xmlns:a16="http://schemas.microsoft.com/office/drawing/2014/main" id="{AFD573CC-9A9B-0B4B-1E77-C244E07B5CA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05904" y="4012117"/>
                <a:ext cx="405995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" name="Picture 11" descr="Door Knob PNG, Vector, PSD, and Clipart ...">
                <a:extLst>
                  <a:ext uri="{FF2B5EF4-FFF2-40B4-BE49-F238E27FC236}">
                    <a16:creationId xmlns:a16="http://schemas.microsoft.com/office/drawing/2014/main" id="{9625A8D3-8F05-F1BB-6240-33752FF59D0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06464" y="3902960"/>
                <a:ext cx="302167" cy="3021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" name="Picture 8" descr="Frog Clipart Images – Browse 16,575 ...">
                <a:extLst>
                  <a:ext uri="{FF2B5EF4-FFF2-40B4-BE49-F238E27FC236}">
                    <a16:creationId xmlns:a16="http://schemas.microsoft.com/office/drawing/2014/main" id="{2D681163-9836-40BA-5259-40755D49B8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134417" y="4441573"/>
                <a:ext cx="302167" cy="3021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0DD4BEC-DEE0-D012-7FAC-BFE6046C91FC}"/>
              </a:ext>
            </a:extLst>
          </p:cNvPr>
          <p:cNvCxnSpPr/>
          <p:nvPr/>
        </p:nvCxnSpPr>
        <p:spPr bwMode="auto">
          <a:xfrm flipV="1">
            <a:off x="1255095" y="2070881"/>
            <a:ext cx="6022964" cy="298428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718A4DAE-98A2-1582-645A-7CA978E624B9}"/>
              </a:ext>
            </a:extLst>
          </p:cNvPr>
          <p:cNvCxnSpPr>
            <a:cxnSpLocks/>
            <a:endCxn id="12" idx="1"/>
          </p:cNvCxnSpPr>
          <p:nvPr/>
        </p:nvCxnSpPr>
        <p:spPr bwMode="auto">
          <a:xfrm flipV="1">
            <a:off x="1403350" y="1428340"/>
            <a:ext cx="4915312" cy="38728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0942140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ABA377-4864-1530-6D0C-79A6D4669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89EA3-3706-CDCC-5130-9E1E9A2D14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800" dirty="0">
              <a:ln>
                <a:solidFill>
                  <a:srgbClr val="009900"/>
                </a:solidFill>
              </a:ln>
              <a:solidFill>
                <a:srgbClr val="009900"/>
              </a:solidFill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DA1771-9454-840D-A9A2-D27F75C82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AB4DF-1248-4100-9078-62E942A1F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69</a:t>
            </a:fld>
            <a:endParaRPr lang="en-GB" alt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69460B0-7F38-7224-64D1-3367BE5A462A}"/>
              </a:ext>
            </a:extLst>
          </p:cNvPr>
          <p:cNvGrpSpPr/>
          <p:nvPr/>
        </p:nvGrpSpPr>
        <p:grpSpPr>
          <a:xfrm>
            <a:off x="291685" y="957884"/>
            <a:ext cx="2102223" cy="2078566"/>
            <a:chOff x="999360" y="1996664"/>
            <a:chExt cx="5292874" cy="449308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CFD1496-3F57-E391-B820-43207BE37693}"/>
                </a:ext>
              </a:extLst>
            </p:cNvPr>
            <p:cNvGrpSpPr/>
            <p:nvPr/>
          </p:nvGrpSpPr>
          <p:grpSpPr>
            <a:xfrm>
              <a:off x="999360" y="1996664"/>
              <a:ext cx="5292874" cy="4493085"/>
              <a:chOff x="999360" y="1996664"/>
              <a:chExt cx="5292874" cy="4493085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7072A8AB-336D-0C7C-FA1B-25357E86BBB6}"/>
                  </a:ext>
                </a:extLst>
              </p:cNvPr>
              <p:cNvGrpSpPr/>
              <p:nvPr/>
            </p:nvGrpSpPr>
            <p:grpSpPr>
              <a:xfrm>
                <a:off x="1547664" y="2132856"/>
                <a:ext cx="4392488" cy="3816424"/>
                <a:chOff x="1547664" y="2132856"/>
                <a:chExt cx="4392488" cy="3816424"/>
              </a:xfrm>
            </p:grpSpPr>
            <p:cxnSp>
              <p:nvCxnSpPr>
                <p:cNvPr id="19" name="Straight Arrow Connector 18">
                  <a:extLst>
                    <a:ext uri="{FF2B5EF4-FFF2-40B4-BE49-F238E27FC236}">
                      <a16:creationId xmlns:a16="http://schemas.microsoft.com/office/drawing/2014/main" id="{700DB061-0E29-A3A0-7BD6-A8EE6B59DFAB}"/>
                    </a:ext>
                  </a:extLst>
                </p:cNvPr>
                <p:cNvCxnSpPr/>
                <p:nvPr/>
              </p:nvCxnSpPr>
              <p:spPr bwMode="auto">
                <a:xfrm>
                  <a:off x="1547664" y="5949280"/>
                  <a:ext cx="4392488" cy="0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0000FF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20" name="Straight Arrow Connector 19">
                  <a:extLst>
                    <a:ext uri="{FF2B5EF4-FFF2-40B4-BE49-F238E27FC236}">
                      <a16:creationId xmlns:a16="http://schemas.microsoft.com/office/drawing/2014/main" id="{A703BBAB-6CB4-2FEA-EC75-99B23A256F6D}"/>
                    </a:ext>
                  </a:extLst>
                </p:cNvPr>
                <p:cNvCxnSpPr/>
                <p:nvPr/>
              </p:nvCxnSpPr>
              <p:spPr bwMode="auto">
                <a:xfrm flipV="1">
                  <a:off x="1547664" y="2132856"/>
                  <a:ext cx="0" cy="3816424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FF660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A292DD29-D03E-8F78-6790-7DAC782E6167}"/>
                  </a:ext>
                </a:extLst>
              </p:cNvPr>
              <p:cNvSpPr txBox="1"/>
              <p:nvPr/>
            </p:nvSpPr>
            <p:spPr>
              <a:xfrm rot="16200000">
                <a:off x="-377319" y="3373343"/>
                <a:ext cx="3373282" cy="6199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solidFill>
                      <a:srgbClr val="FF6600"/>
                    </a:solidFill>
                  </a:rPr>
                  <a:t>Nivelul </a:t>
                </a:r>
                <a:r>
                  <a:rPr lang="en-US" sz="1000" dirty="0" err="1">
                    <a:solidFill>
                      <a:srgbClr val="FF6600"/>
                    </a:solidFill>
                  </a:rPr>
                  <a:t>tehnologic</a:t>
                </a:r>
                <a:endParaRPr lang="en-US" sz="1000" dirty="0">
                  <a:solidFill>
                    <a:srgbClr val="FF6600"/>
                  </a:solidFill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AAE71458-B036-8CBC-6CD4-F22766F9A4EA}"/>
                  </a:ext>
                </a:extLst>
              </p:cNvPr>
              <p:cNvSpPr txBox="1"/>
              <p:nvPr/>
            </p:nvSpPr>
            <p:spPr>
              <a:xfrm>
                <a:off x="2968231" y="5990776"/>
                <a:ext cx="3324003" cy="49897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900" dirty="0" err="1">
                    <a:solidFill>
                      <a:srgbClr val="6060FF"/>
                    </a:solidFill>
                  </a:rPr>
                  <a:t>Caracterul</a:t>
                </a:r>
                <a:r>
                  <a:rPr lang="en-US" sz="900" dirty="0">
                    <a:solidFill>
                      <a:srgbClr val="6060FF"/>
                    </a:solidFill>
                  </a:rPr>
                  <a:t> animalic</a:t>
                </a:r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DAD411B-73E3-32E8-FE73-AE080026C036}"/>
                </a:ext>
              </a:extLst>
            </p:cNvPr>
            <p:cNvSpPr/>
            <p:nvPr/>
          </p:nvSpPr>
          <p:spPr bwMode="auto">
            <a:xfrm>
              <a:off x="1547664" y="2420887"/>
              <a:ext cx="4080571" cy="3528390"/>
            </a:xfrm>
            <a:prstGeom prst="rect">
              <a:avLst/>
            </a:prstGeom>
            <a:gradFill>
              <a:gsLst>
                <a:gs pos="82000">
                  <a:srgbClr val="0000FF"/>
                </a:gs>
                <a:gs pos="27000">
                  <a:srgbClr val="FF6600"/>
                </a:gs>
              </a:gsLst>
              <a:lin ang="2700000" scaled="1"/>
            </a:gradFill>
            <a:ln w="9525" cap="flat" cmpd="sng" algn="ctr">
              <a:solidFill>
                <a:schemeClr val="tx1"/>
              </a:solidFill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erdana" pitchFamily="34" charset="0"/>
              </a:endParaRPr>
            </a:p>
          </p:txBody>
        </p:sp>
        <p:pic>
          <p:nvPicPr>
            <p:cNvPr id="9" name="Picture 4" descr="Door Clip Art Free PNG Image｜Illustoon">
              <a:extLst>
                <a:ext uri="{FF2B5EF4-FFF2-40B4-BE49-F238E27FC236}">
                  <a16:creationId xmlns:a16="http://schemas.microsoft.com/office/drawing/2014/main" id="{0BC06228-6B72-CC07-4180-9592196AF8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67841" y="2561524"/>
              <a:ext cx="640080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787FD61-8811-90E8-AD29-366F5CE48664}"/>
                </a:ext>
              </a:extLst>
            </p:cNvPr>
            <p:cNvGrpSpPr/>
            <p:nvPr/>
          </p:nvGrpSpPr>
          <p:grpSpPr>
            <a:xfrm>
              <a:off x="3300011" y="4327548"/>
              <a:ext cx="567626" cy="648032"/>
              <a:chOff x="5697809" y="3413701"/>
              <a:chExt cx="2086313" cy="1860841"/>
            </a:xfrm>
          </p:grpSpPr>
          <p:pic>
            <p:nvPicPr>
              <p:cNvPr id="14" name="Picture 8" descr="Frog Clipart Images – Browse 16,575 ...">
                <a:extLst>
                  <a:ext uri="{FF2B5EF4-FFF2-40B4-BE49-F238E27FC236}">
                    <a16:creationId xmlns:a16="http://schemas.microsoft.com/office/drawing/2014/main" id="{4CF4C0B1-FDAA-2B0F-A5B9-23EAD840B3D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5" name="Picture 8" descr="Frog Clipart Images – Browse 16,575 ...">
                <a:extLst>
                  <a:ext uri="{FF2B5EF4-FFF2-40B4-BE49-F238E27FC236}">
                    <a16:creationId xmlns:a16="http://schemas.microsoft.com/office/drawing/2014/main" id="{64C94C69-0EA9-D6FD-DBB7-C61D9EAD443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BD2F8C-9A18-AA20-592C-F246002B1F95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2461596" y="3003880"/>
              <a:ext cx="908477" cy="1414480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  <p:pic>
          <p:nvPicPr>
            <p:cNvPr id="12" name="Picture 2" descr="Monkey Clipart Images - Free Download on Freepik">
              <a:extLst>
                <a:ext uri="{FF2B5EF4-FFF2-40B4-BE49-F238E27FC236}">
                  <a16:creationId xmlns:a16="http://schemas.microsoft.com/office/drawing/2014/main" id="{831F7309-D2F7-D884-E628-B1FE33144C5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88685" y="3408431"/>
              <a:ext cx="739552" cy="64008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23BD115-D4B2-4DE9-2DC0-B0FCA2EFAD0A}"/>
                </a:ext>
              </a:extLst>
            </p:cNvPr>
            <p:cNvCxnSpPr>
              <a:cxnSpLocks/>
              <a:stCxn id="15" idx="3"/>
            </p:cNvCxnSpPr>
            <p:nvPr/>
          </p:nvCxnSpPr>
          <p:spPr bwMode="auto">
            <a:xfrm flipV="1">
              <a:off x="3797576" y="3895261"/>
              <a:ext cx="1264435" cy="750724"/>
            </a:xfrm>
            <a:prstGeom prst="line">
              <a:avLst/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dash"/>
              <a:round/>
              <a:headEnd type="none" w="sm" len="sm"/>
              <a:tailEnd type="none" w="sm" len="sm"/>
            </a:ln>
            <a:effectLst/>
          </p:spPr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BAB24D7-DE11-9231-8507-C80F8C0775FF}"/>
              </a:ext>
            </a:extLst>
          </p:cNvPr>
          <p:cNvGrpSpPr/>
          <p:nvPr/>
        </p:nvGrpSpPr>
        <p:grpSpPr>
          <a:xfrm>
            <a:off x="3166098" y="784399"/>
            <a:ext cx="2003833" cy="1881409"/>
            <a:chOff x="7164289" y="3890628"/>
            <a:chExt cx="2101508" cy="1986644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E0624EF-1846-9A08-C03D-6505C60543C0}"/>
                </a:ext>
              </a:extLst>
            </p:cNvPr>
            <p:cNvGrpSpPr/>
            <p:nvPr/>
          </p:nvGrpSpPr>
          <p:grpSpPr>
            <a:xfrm>
              <a:off x="7164289" y="3890628"/>
              <a:ext cx="2101508" cy="1986644"/>
              <a:chOff x="7444722" y="3874119"/>
              <a:chExt cx="1519891" cy="1558217"/>
            </a:xfrm>
          </p:grpSpPr>
          <p:sp>
            <p:nvSpPr>
              <p:cNvPr id="31" name="Parallelogram 30">
                <a:extLst>
                  <a:ext uri="{FF2B5EF4-FFF2-40B4-BE49-F238E27FC236}">
                    <a16:creationId xmlns:a16="http://schemas.microsoft.com/office/drawing/2014/main" id="{4BBF9A6A-CA50-1C8E-15BB-79FE8747523F}"/>
                  </a:ext>
                </a:extLst>
              </p:cNvPr>
              <p:cNvSpPr/>
              <p:nvPr/>
            </p:nvSpPr>
            <p:spPr bwMode="auto">
              <a:xfrm>
                <a:off x="7467564" y="4077072"/>
                <a:ext cx="1497049" cy="1349945"/>
              </a:xfrm>
              <a:prstGeom prst="parallelogram">
                <a:avLst>
                  <a:gd name="adj" fmla="val 23074"/>
                </a:avLst>
              </a:prstGeom>
              <a:gradFill>
                <a:gsLst>
                  <a:gs pos="82000">
                    <a:schemeClr val="tx2">
                      <a:lumMod val="60000"/>
                      <a:lumOff val="40000"/>
                    </a:schemeClr>
                  </a:gs>
                  <a:gs pos="47000">
                    <a:srgbClr val="83347C"/>
                  </a:gs>
                </a:gsLst>
                <a:lin ang="2700000" scaled="1"/>
              </a:gradFill>
              <a:ln w="9525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eaLnBrk="1" hangingPunct="1"/>
                <a:endParaRPr lang="en-US"/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1FD47E56-5D0E-2D69-F041-79DF2E6D099A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467564" y="3874119"/>
                <a:ext cx="311586" cy="1552898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rgbClr val="7030A0"/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06A8B958-4F77-0B9A-168D-C248D6F21A30}"/>
                  </a:ext>
                </a:extLst>
              </p:cNvPr>
              <p:cNvCxnSpPr>
                <a:cxnSpLocks/>
              </p:cNvCxnSpPr>
              <p:nvPr/>
            </p:nvCxnSpPr>
            <p:spPr bwMode="auto">
              <a:xfrm flipV="1">
                <a:off x="7444722" y="5416398"/>
                <a:ext cx="1375428" cy="15938"/>
              </a:xfrm>
              <a:prstGeom prst="straightConnector1">
                <a:avLst/>
              </a:prstGeom>
              <a:solidFill>
                <a:schemeClr val="accent1"/>
              </a:solidFill>
              <a:ln w="28575" cap="flat" cmpd="sng" algn="ctr">
                <a:solidFill>
                  <a:schemeClr val="bg2">
                    <a:lumMod val="60000"/>
                    <a:lumOff val="40000"/>
                  </a:schemeClr>
                </a:solidFill>
                <a:prstDash val="solid"/>
                <a:round/>
                <a:headEnd type="none" w="sm" len="sm"/>
                <a:tailEnd type="triangle"/>
              </a:ln>
              <a:effectLst/>
            </p:spPr>
          </p:cxnSp>
        </p:grpSp>
        <p:pic>
          <p:nvPicPr>
            <p:cNvPr id="24" name="Picture 4" descr="Door Clip Art Free PNG Image｜Illustoon">
              <a:extLst>
                <a:ext uri="{FF2B5EF4-FFF2-40B4-BE49-F238E27FC236}">
                  <a16:creationId xmlns:a16="http://schemas.microsoft.com/office/drawing/2014/main" id="{89345F16-BFCE-2134-D3F4-CDCB32520B2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66335" y="4207169"/>
              <a:ext cx="351387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F987A63-171A-2288-0F19-FAC5CA1B5A25}"/>
                </a:ext>
              </a:extLst>
            </p:cNvPr>
            <p:cNvGrpSpPr/>
            <p:nvPr/>
          </p:nvGrpSpPr>
          <p:grpSpPr>
            <a:xfrm>
              <a:off x="7919222" y="5143964"/>
              <a:ext cx="311612" cy="372674"/>
              <a:chOff x="5697809" y="3413701"/>
              <a:chExt cx="2086313" cy="1860841"/>
            </a:xfrm>
          </p:grpSpPr>
          <p:pic>
            <p:nvPicPr>
              <p:cNvPr id="29" name="Picture 8" descr="Frog Clipart Images – Browse 16,575 ...">
                <a:extLst>
                  <a:ext uri="{FF2B5EF4-FFF2-40B4-BE49-F238E27FC236}">
                    <a16:creationId xmlns:a16="http://schemas.microsoft.com/office/drawing/2014/main" id="{64D45C2F-D4B4-7826-9F52-6F724926360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955321" y="3445740"/>
                <a:ext cx="1828801" cy="182880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0" name="Picture 8" descr="Frog Clipart Images – Browse 16,575 ...">
                <a:extLst>
                  <a:ext uri="{FF2B5EF4-FFF2-40B4-BE49-F238E27FC236}">
                    <a16:creationId xmlns:a16="http://schemas.microsoft.com/office/drawing/2014/main" id="{DE4B264E-21A4-DA74-0432-7C6C4A2FE94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duotone>
                  <a:prstClr val="black"/>
                  <a:srgbClr val="996633">
                    <a:tint val="45000"/>
                    <a:satMod val="400000"/>
                  </a:srgbClr>
                </a:duoton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5697809" y="3413701"/>
                <a:ext cx="1828801" cy="18288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26" name="Picture 2" descr="Monkey Clipart Images - Free Download on Freepik">
              <a:extLst>
                <a:ext uri="{FF2B5EF4-FFF2-40B4-BE49-F238E27FC236}">
                  <a16:creationId xmlns:a16="http://schemas.microsoft.com/office/drawing/2014/main" id="{35B0177D-74A5-2830-5C06-1B4A6FD1AC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50953" y="4512458"/>
              <a:ext cx="405995" cy="3681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" name="Picture 26" descr="Door Knob PNG, Vector, PSD, and Clipart ...">
              <a:extLst>
                <a:ext uri="{FF2B5EF4-FFF2-40B4-BE49-F238E27FC236}">
                  <a16:creationId xmlns:a16="http://schemas.microsoft.com/office/drawing/2014/main" id="{68759AF6-1D2B-89C6-4929-702A3781DC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871782" y="4522616"/>
              <a:ext cx="302167" cy="302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8" name="Picture 8" descr="Frog Clipart Images – Browse 16,575 ...">
              <a:extLst>
                <a:ext uri="{FF2B5EF4-FFF2-40B4-BE49-F238E27FC236}">
                  <a16:creationId xmlns:a16="http://schemas.microsoft.com/office/drawing/2014/main" id="{4C1F7751-80B9-43AE-F842-B1DBCC0A6B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8424" y="4925165"/>
              <a:ext cx="302167" cy="302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CAD66D3-F812-2F53-5AAD-4D9E56F0FFCF}"/>
              </a:ext>
            </a:extLst>
          </p:cNvPr>
          <p:cNvGrpSpPr/>
          <p:nvPr/>
        </p:nvGrpSpPr>
        <p:grpSpPr>
          <a:xfrm>
            <a:off x="387805" y="2951225"/>
            <a:ext cx="2311717" cy="2174459"/>
            <a:chOff x="5327484" y="421766"/>
            <a:chExt cx="3195208" cy="2703119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9A1F35BA-695A-C663-D9BD-7111C788573E}"/>
                </a:ext>
              </a:extLst>
            </p:cNvPr>
            <p:cNvGrpSpPr/>
            <p:nvPr/>
          </p:nvGrpSpPr>
          <p:grpSpPr>
            <a:xfrm>
              <a:off x="5327484" y="421766"/>
              <a:ext cx="3195208" cy="2703119"/>
              <a:chOff x="5623530" y="2344486"/>
              <a:chExt cx="3195208" cy="2703119"/>
            </a:xfrm>
          </p:grpSpPr>
          <p:sp>
            <p:nvSpPr>
              <p:cNvPr id="39" name="Parallelogram 38">
                <a:extLst>
                  <a:ext uri="{FF2B5EF4-FFF2-40B4-BE49-F238E27FC236}">
                    <a16:creationId xmlns:a16="http://schemas.microsoft.com/office/drawing/2014/main" id="{E48FB1C2-D7FF-D138-ECAD-3DF3A37E7BFC}"/>
                  </a:ext>
                </a:extLst>
              </p:cNvPr>
              <p:cNvSpPr/>
              <p:nvPr/>
            </p:nvSpPr>
            <p:spPr bwMode="auto">
              <a:xfrm rot="4200000" flipH="1" flipV="1">
                <a:off x="5874141" y="2704997"/>
                <a:ext cx="2703119" cy="1982097"/>
              </a:xfrm>
              <a:prstGeom prst="parallelogram">
                <a:avLst>
                  <a:gd name="adj" fmla="val 74882"/>
                </a:avLst>
              </a:prstGeom>
              <a:gradFill flip="none" rotWithShape="1">
                <a:gsLst>
                  <a:gs pos="77000">
                    <a:srgbClr val="0000FF"/>
                  </a:gs>
                  <a:gs pos="27000">
                    <a:srgbClr val="FF6600"/>
                  </a:gs>
                </a:gsLst>
                <a:lin ang="10800000" scaled="1"/>
                <a:tileRect/>
              </a:gra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eaLnBrk="1" hangingPunct="1"/>
                <a:endParaRPr lang="en-US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6D1A87AB-E25B-EC4C-2E91-79B8E5E8A66F}"/>
                  </a:ext>
                </a:extLst>
              </p:cNvPr>
              <p:cNvGrpSpPr/>
              <p:nvPr/>
            </p:nvGrpSpPr>
            <p:grpSpPr>
              <a:xfrm>
                <a:off x="5623530" y="2410408"/>
                <a:ext cx="3195208" cy="2281325"/>
                <a:chOff x="5623530" y="2410408"/>
                <a:chExt cx="3195208" cy="2281325"/>
              </a:xfrm>
            </p:grpSpPr>
            <p:grpSp>
              <p:nvGrpSpPr>
                <p:cNvPr id="41" name="Group 40">
                  <a:extLst>
                    <a:ext uri="{FF2B5EF4-FFF2-40B4-BE49-F238E27FC236}">
                      <a16:creationId xmlns:a16="http://schemas.microsoft.com/office/drawing/2014/main" id="{AA66B95B-93BF-0499-54A5-34C5264BEB3B}"/>
                    </a:ext>
                  </a:extLst>
                </p:cNvPr>
                <p:cNvGrpSpPr/>
                <p:nvPr/>
              </p:nvGrpSpPr>
              <p:grpSpPr>
                <a:xfrm>
                  <a:off x="5623530" y="2410408"/>
                  <a:ext cx="3195208" cy="2281325"/>
                  <a:chOff x="471905" y="1797828"/>
                  <a:chExt cx="5820329" cy="3966925"/>
                </a:xfrm>
              </p:grpSpPr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C2F1FEAF-6F27-706A-0881-3880C6AC9903}"/>
                      </a:ext>
                    </a:extLst>
                  </p:cNvPr>
                  <p:cNvGrpSpPr/>
                  <p:nvPr/>
                </p:nvGrpSpPr>
                <p:grpSpPr>
                  <a:xfrm>
                    <a:off x="712524" y="2147981"/>
                    <a:ext cx="5579710" cy="3612721"/>
                    <a:chOff x="712524" y="2147981"/>
                    <a:chExt cx="5579710" cy="3612721"/>
                  </a:xfrm>
                </p:grpSpPr>
                <p:cxnSp>
                  <p:nvCxnSpPr>
                    <p:cNvPr id="52" name="Straight Arrow Connector 51">
                      <a:extLst>
                        <a:ext uri="{FF2B5EF4-FFF2-40B4-BE49-F238E27FC236}">
                          <a16:creationId xmlns:a16="http://schemas.microsoft.com/office/drawing/2014/main" id="{0216C440-3EB7-F7A5-B69B-8AEE40E8585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>
                      <a:off x="1596759" y="4424695"/>
                      <a:ext cx="4695475" cy="1336007"/>
                    </a:xfrm>
                    <a:prstGeom prst="straightConnector1">
                      <a:avLst/>
                    </a:prstGeom>
                    <a:solidFill>
                      <a:schemeClr val="accent1"/>
                    </a:solidFill>
                    <a:ln w="28575" cap="flat" cmpd="sng" algn="ctr">
                      <a:solidFill>
                        <a:srgbClr val="0000FF"/>
                      </a:solidFill>
                      <a:prstDash val="solid"/>
                      <a:round/>
                      <a:headEnd type="none" w="sm" len="sm"/>
                      <a:tailEnd type="triangle"/>
                    </a:ln>
                    <a:effectLst/>
                  </p:spPr>
                </p:cxnSp>
                <p:cxnSp>
                  <p:nvCxnSpPr>
                    <p:cNvPr id="53" name="Straight Arrow Connector 52">
                      <a:extLst>
                        <a:ext uri="{FF2B5EF4-FFF2-40B4-BE49-F238E27FC236}">
                          <a16:creationId xmlns:a16="http://schemas.microsoft.com/office/drawing/2014/main" id="{FC107DF1-2DED-E788-BD01-550653A9DB0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 bwMode="auto">
                    <a:xfrm flipH="1" flipV="1">
                      <a:off x="712524" y="2147981"/>
                      <a:ext cx="849086" cy="2297534"/>
                    </a:xfrm>
                    <a:prstGeom prst="straightConnector1">
                      <a:avLst/>
                    </a:prstGeom>
                    <a:solidFill>
                      <a:schemeClr val="accent1"/>
                    </a:solidFill>
                    <a:ln w="28575" cap="flat" cmpd="sng" algn="ctr">
                      <a:solidFill>
                        <a:srgbClr val="FF6600"/>
                      </a:solidFill>
                      <a:prstDash val="solid"/>
                      <a:round/>
                      <a:headEnd type="none" w="sm" len="sm"/>
                      <a:tailEnd type="triangle"/>
                    </a:ln>
                    <a:effectLst/>
                  </p:spPr>
                </p:cxnSp>
              </p:grpSp>
              <p:sp>
                <p:nvSpPr>
                  <p:cNvPr id="50" name="TextBox 49">
                    <a:extLst>
                      <a:ext uri="{FF2B5EF4-FFF2-40B4-BE49-F238E27FC236}">
                        <a16:creationId xmlns:a16="http://schemas.microsoft.com/office/drawing/2014/main" id="{543C44A7-6263-4CBC-7162-4EBC67EFCBF1}"/>
                      </a:ext>
                    </a:extLst>
                  </p:cNvPr>
                  <p:cNvSpPr txBox="1"/>
                  <p:nvPr/>
                </p:nvSpPr>
                <p:spPr>
                  <a:xfrm rot="15025189">
                    <a:off x="-707364" y="2977097"/>
                    <a:ext cx="2997835" cy="63929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000" dirty="0">
                        <a:solidFill>
                          <a:srgbClr val="FF6600"/>
                        </a:solidFill>
                      </a:rPr>
                      <a:t>Nivelul </a:t>
                    </a:r>
                    <a:r>
                      <a:rPr lang="en-US" sz="1000" dirty="0" err="1">
                        <a:solidFill>
                          <a:srgbClr val="FF6600"/>
                        </a:solidFill>
                      </a:rPr>
                      <a:t>tehnologic</a:t>
                    </a:r>
                    <a:endParaRPr lang="en-US" sz="1000" dirty="0">
                      <a:solidFill>
                        <a:srgbClr val="FF6600"/>
                      </a:solidFill>
                    </a:endParaRPr>
                  </a:p>
                </p:txBody>
              </p:sp>
              <p:sp>
                <p:nvSpPr>
                  <p:cNvPr id="51" name="TextBox 50">
                    <a:extLst>
                      <a:ext uri="{FF2B5EF4-FFF2-40B4-BE49-F238E27FC236}">
                        <a16:creationId xmlns:a16="http://schemas.microsoft.com/office/drawing/2014/main" id="{A3C458C9-2A26-BC71-1303-95D3833788A9}"/>
                      </a:ext>
                    </a:extLst>
                  </p:cNvPr>
                  <p:cNvSpPr txBox="1"/>
                  <p:nvPr/>
                </p:nvSpPr>
                <p:spPr>
                  <a:xfrm rot="1019879">
                    <a:off x="2840027" y="5265780"/>
                    <a:ext cx="3324003" cy="49897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900" dirty="0" err="1">
                        <a:solidFill>
                          <a:srgbClr val="6060FF"/>
                        </a:solidFill>
                      </a:rPr>
                      <a:t>Caracterul</a:t>
                    </a:r>
                    <a:r>
                      <a:rPr lang="en-US" sz="900" dirty="0">
                        <a:solidFill>
                          <a:srgbClr val="6060FF"/>
                        </a:solidFill>
                      </a:rPr>
                      <a:t> animalic</a:t>
                    </a:r>
                  </a:p>
                </p:txBody>
              </p:sp>
            </p:grpSp>
            <p:pic>
              <p:nvPicPr>
                <p:cNvPr id="42" name="Picture 4" descr="Door Clip Art Free PNG Image｜Illustoon">
                  <a:extLst>
                    <a:ext uri="{FF2B5EF4-FFF2-40B4-BE49-F238E27FC236}">
                      <a16:creationId xmlns:a16="http://schemas.microsoft.com/office/drawing/2014/main" id="{A09B4C6E-277A-AC8A-06B7-65408F105A8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902642" y="2799268"/>
                  <a:ext cx="351387" cy="36810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5D0912AA-FFA5-B592-51D1-EC53EFA56E9A}"/>
                    </a:ext>
                  </a:extLst>
                </p:cNvPr>
                <p:cNvGrpSpPr/>
                <p:nvPr/>
              </p:nvGrpSpPr>
              <p:grpSpPr>
                <a:xfrm>
                  <a:off x="6815316" y="3579353"/>
                  <a:ext cx="351684" cy="374504"/>
                  <a:chOff x="5806024" y="1955694"/>
                  <a:chExt cx="2354604" cy="1869977"/>
                </a:xfrm>
              </p:grpSpPr>
              <p:pic>
                <p:nvPicPr>
                  <p:cNvPr id="47" name="Picture 8" descr="Frog Clipart Images – Browse 16,575 ...">
                    <a:extLst>
                      <a:ext uri="{FF2B5EF4-FFF2-40B4-BE49-F238E27FC236}">
                        <a16:creationId xmlns:a16="http://schemas.microsoft.com/office/drawing/2014/main" id="{168A5D59-548C-532D-E63F-CF1F35FCDF54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6331828" y="1996871"/>
                    <a:ext cx="1828800" cy="182880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48" name="Picture 8" descr="Frog Clipart Images – Browse 16,575 ...">
                    <a:extLst>
                      <a:ext uri="{FF2B5EF4-FFF2-40B4-BE49-F238E27FC236}">
                        <a16:creationId xmlns:a16="http://schemas.microsoft.com/office/drawing/2014/main" id="{CD92C500-F9FD-10C6-73DD-62000689CD2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3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duotone>
                      <a:prstClr val="black"/>
                      <a:srgbClr val="996633">
                        <a:tint val="45000"/>
                        <a:satMod val="400000"/>
                      </a:srgbClr>
                    </a:duoton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5806024" y="1955694"/>
                    <a:ext cx="1828801" cy="1828799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E93A8C5A-C32F-2047-EC7E-13458FE209FC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>
                  <a:off x="6145940" y="3041918"/>
                  <a:ext cx="747910" cy="630811"/>
                </a:xfrm>
                <a:prstGeom prst="line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chemeClr val="tx1"/>
                  </a:solidFill>
                  <a:prstDash val="dash"/>
                  <a:round/>
                  <a:headEnd type="none" w="sm" len="sm"/>
                  <a:tailEnd type="none" w="sm" len="sm"/>
                </a:ln>
                <a:effectLst/>
              </p:spPr>
            </p:cxnSp>
            <p:pic>
              <p:nvPicPr>
                <p:cNvPr id="45" name="Picture 2" descr="Monkey Clipart Images - Free Download on Freepik">
                  <a:extLst>
                    <a:ext uri="{FF2B5EF4-FFF2-40B4-BE49-F238E27FC236}">
                      <a16:creationId xmlns:a16="http://schemas.microsoft.com/office/drawing/2014/main" id="{10D9B55A-6818-0C8D-F8B2-CCD812445772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74202" y="3420633"/>
                  <a:ext cx="405995" cy="368101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1A87C957-165E-AB4C-C168-93CCE81103D3}"/>
                    </a:ext>
                  </a:extLst>
                </p:cNvPr>
                <p:cNvCxnSpPr>
                  <a:cxnSpLocks/>
                  <a:stCxn id="48" idx="3"/>
                </p:cNvCxnSpPr>
                <p:nvPr/>
              </p:nvCxnSpPr>
              <p:spPr bwMode="auto">
                <a:xfrm flipV="1">
                  <a:off x="7088466" y="3664589"/>
                  <a:ext cx="980352" cy="97893"/>
                </a:xfrm>
                <a:prstGeom prst="line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chemeClr val="tx1"/>
                  </a:solidFill>
                  <a:prstDash val="dash"/>
                  <a:round/>
                  <a:headEnd type="none" w="sm" len="sm"/>
                  <a:tailEnd type="none" w="sm" len="sm"/>
                </a:ln>
                <a:effectLst/>
              </p:spPr>
            </p:cxnSp>
          </p:grpSp>
        </p:grpSp>
        <p:pic>
          <p:nvPicPr>
            <p:cNvPr id="37" name="Picture 6" descr="Door Knob PNG, Vector, PSD, and Clipart ...">
              <a:extLst>
                <a:ext uri="{FF2B5EF4-FFF2-40B4-BE49-F238E27FC236}">
                  <a16:creationId xmlns:a16="http://schemas.microsoft.com/office/drawing/2014/main" id="{6694A317-B567-9181-D008-CD6AA8AD7C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59749" y="1259385"/>
              <a:ext cx="302167" cy="302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8" name="Picture 8" descr="Frog Clipart Images – Browse 16,575 ...">
              <a:extLst>
                <a:ext uri="{FF2B5EF4-FFF2-40B4-BE49-F238E27FC236}">
                  <a16:creationId xmlns:a16="http://schemas.microsoft.com/office/drawing/2014/main" id="{10C888A7-736D-EF4D-D07F-B57BEF84AC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30718" y="1612632"/>
              <a:ext cx="302167" cy="3021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F9FD4945-0726-068C-E145-D9F8AE593CF8}"/>
              </a:ext>
            </a:extLst>
          </p:cNvPr>
          <p:cNvGrpSpPr/>
          <p:nvPr/>
        </p:nvGrpSpPr>
        <p:grpSpPr>
          <a:xfrm>
            <a:off x="3070908" y="2642852"/>
            <a:ext cx="2245597" cy="2599864"/>
            <a:chOff x="5861552" y="3248926"/>
            <a:chExt cx="3103818" cy="3231949"/>
          </a:xfrm>
        </p:grpSpPr>
        <p:sp>
          <p:nvSpPr>
            <p:cNvPr id="55" name="Parallelogram 54">
              <a:extLst>
                <a:ext uri="{FF2B5EF4-FFF2-40B4-BE49-F238E27FC236}">
                  <a16:creationId xmlns:a16="http://schemas.microsoft.com/office/drawing/2014/main" id="{C6ACF636-830E-BB0D-8440-6D77941B7C66}"/>
                </a:ext>
              </a:extLst>
            </p:cNvPr>
            <p:cNvSpPr/>
            <p:nvPr/>
          </p:nvSpPr>
          <p:spPr bwMode="auto">
            <a:xfrm flipH="1">
              <a:off x="5889455" y="3468647"/>
              <a:ext cx="2883374" cy="2999774"/>
            </a:xfrm>
            <a:prstGeom prst="parallelogram">
              <a:avLst>
                <a:gd name="adj" fmla="val 14343"/>
              </a:avLst>
            </a:prstGeom>
            <a:gradFill flip="none" rotWithShape="1">
              <a:gsLst>
                <a:gs pos="82000">
                  <a:schemeClr val="tx2">
                    <a:lumMod val="60000"/>
                    <a:lumOff val="40000"/>
                  </a:schemeClr>
                </a:gs>
                <a:gs pos="47000">
                  <a:srgbClr val="83347C"/>
                </a:gs>
              </a:gsLst>
              <a:lin ang="8100000" scaled="1"/>
              <a:tileRect/>
            </a:gradFill>
            <a:ln w="952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0150BB71-403D-8A2F-CD17-21A56FAF84F2}"/>
                </a:ext>
              </a:extLst>
            </p:cNvPr>
            <p:cNvGrpSpPr/>
            <p:nvPr/>
          </p:nvGrpSpPr>
          <p:grpSpPr>
            <a:xfrm>
              <a:off x="5861552" y="3248926"/>
              <a:ext cx="3103818" cy="3231949"/>
              <a:chOff x="6875588" y="3131986"/>
              <a:chExt cx="2355057" cy="2745286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9524EAEF-D6D8-D196-2EE9-79EA57C0BEFF}"/>
                  </a:ext>
                </a:extLst>
              </p:cNvPr>
              <p:cNvGrpSpPr/>
              <p:nvPr/>
            </p:nvGrpSpPr>
            <p:grpSpPr>
              <a:xfrm>
                <a:off x="6875588" y="3131986"/>
                <a:ext cx="2355057" cy="2745286"/>
                <a:chOff x="7235922" y="3279081"/>
                <a:chExt cx="1703267" cy="2153255"/>
              </a:xfrm>
            </p:grpSpPr>
            <p:cxnSp>
              <p:nvCxnSpPr>
                <p:cNvPr id="65" name="Straight Arrow Connector 64">
                  <a:extLst>
                    <a:ext uri="{FF2B5EF4-FFF2-40B4-BE49-F238E27FC236}">
                      <a16:creationId xmlns:a16="http://schemas.microsoft.com/office/drawing/2014/main" id="{E076171F-4230-BAD2-BF94-78A081F81419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H="1" flipV="1">
                  <a:off x="7235922" y="3279081"/>
                  <a:ext cx="240709" cy="2147935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rgbClr val="7030A0"/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  <p:cxnSp>
              <p:nvCxnSpPr>
                <p:cNvPr id="66" name="Straight Arrow Connector 65">
                  <a:extLst>
                    <a:ext uri="{FF2B5EF4-FFF2-40B4-BE49-F238E27FC236}">
                      <a16:creationId xmlns:a16="http://schemas.microsoft.com/office/drawing/2014/main" id="{D25D85D7-8029-35AD-4386-8BAB82676C98}"/>
                    </a:ext>
                  </a:extLst>
                </p:cNvPr>
                <p:cNvCxnSpPr>
                  <a:cxnSpLocks/>
                </p:cNvCxnSpPr>
                <p:nvPr/>
              </p:nvCxnSpPr>
              <p:spPr bwMode="auto">
                <a:xfrm flipV="1">
                  <a:off x="7444722" y="5405770"/>
                  <a:ext cx="1494467" cy="26566"/>
                </a:xfrm>
                <a:prstGeom prst="straightConnector1">
                  <a:avLst/>
                </a:prstGeom>
                <a:solidFill>
                  <a:schemeClr val="accent1"/>
                </a:solidFill>
                <a:ln w="28575" cap="flat" cmpd="sng" algn="ctr">
                  <a:solidFill>
                    <a:schemeClr val="bg2">
                      <a:lumMod val="60000"/>
                      <a:lumOff val="40000"/>
                    </a:schemeClr>
                  </a:solidFill>
                  <a:prstDash val="solid"/>
                  <a:round/>
                  <a:headEnd type="none" w="sm" len="sm"/>
                  <a:tailEnd type="triangle"/>
                </a:ln>
                <a:effectLst/>
              </p:spPr>
            </p:cxnSp>
          </p:grpSp>
          <p:pic>
            <p:nvPicPr>
              <p:cNvPr id="58" name="Picture 4" descr="Door Clip Art Free PNG Image｜Illustoon">
                <a:extLst>
                  <a:ext uri="{FF2B5EF4-FFF2-40B4-BE49-F238E27FC236}">
                    <a16:creationId xmlns:a16="http://schemas.microsoft.com/office/drawing/2014/main" id="{7E02122F-54B4-093E-9247-27D549ABDDE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072085" y="3533666"/>
                <a:ext cx="351387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D2AE6BA5-669C-F779-63E8-824C1F6C3E57}"/>
                  </a:ext>
                </a:extLst>
              </p:cNvPr>
              <p:cNvGrpSpPr/>
              <p:nvPr/>
            </p:nvGrpSpPr>
            <p:grpSpPr>
              <a:xfrm>
                <a:off x="7717507" y="4883121"/>
                <a:ext cx="309738" cy="376254"/>
                <a:chOff x="4347270" y="2111258"/>
                <a:chExt cx="2073762" cy="1878718"/>
              </a:xfrm>
            </p:grpSpPr>
            <p:pic>
              <p:nvPicPr>
                <p:cNvPr id="63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50D780A3-E691-BE10-B8B5-9502B37E3FB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592231" y="2161174"/>
                  <a:ext cx="1828801" cy="182880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4" name="Picture 8" descr="Frog Clipart Images – Browse 16,575 ...">
                  <a:extLst>
                    <a:ext uri="{FF2B5EF4-FFF2-40B4-BE49-F238E27FC236}">
                      <a16:creationId xmlns:a16="http://schemas.microsoft.com/office/drawing/2014/main" id="{EA328644-500F-6D1F-99A5-2A1CBED847E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duotone>
                    <a:prstClr val="black"/>
                    <a:srgbClr val="996633">
                      <a:tint val="45000"/>
                      <a:satMod val="400000"/>
                    </a:srgbClr>
                  </a:duoton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347270" y="2111258"/>
                  <a:ext cx="1828799" cy="1828802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pic>
            <p:nvPicPr>
              <p:cNvPr id="60" name="Picture 2" descr="Monkey Clipart Images - Free Download on Freepik">
                <a:extLst>
                  <a:ext uri="{FF2B5EF4-FFF2-40B4-BE49-F238E27FC236}">
                    <a16:creationId xmlns:a16="http://schemas.microsoft.com/office/drawing/2014/main" id="{322969D7-1219-950B-41C4-51FC3817A2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05904" y="4012117"/>
                <a:ext cx="405995" cy="36810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1" name="Picture 60" descr="Door Knob PNG, Vector, PSD, and Clipart ...">
                <a:extLst>
                  <a:ext uri="{FF2B5EF4-FFF2-40B4-BE49-F238E27FC236}">
                    <a16:creationId xmlns:a16="http://schemas.microsoft.com/office/drawing/2014/main" id="{5138D8C4-81CA-7A98-CFFC-E161761EA7F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06464" y="3902960"/>
                <a:ext cx="302167" cy="3021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2" name="Picture 8" descr="Frog Clipart Images – Browse 16,575 ...">
                <a:extLst>
                  <a:ext uri="{FF2B5EF4-FFF2-40B4-BE49-F238E27FC236}">
                    <a16:creationId xmlns:a16="http://schemas.microsoft.com/office/drawing/2014/main" id="{AC9D7A8C-90C9-EEEC-269E-217F6347E18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134417" y="4441573"/>
                <a:ext cx="302167" cy="30216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C9D315D3-9713-556F-FD71-8F4B741FDE27}"/>
              </a:ext>
            </a:extLst>
          </p:cNvPr>
          <p:cNvGrpSpPr/>
          <p:nvPr/>
        </p:nvGrpSpPr>
        <p:grpSpPr>
          <a:xfrm>
            <a:off x="6030967" y="1850741"/>
            <a:ext cx="3642926" cy="4081784"/>
            <a:chOff x="5756705" y="2516343"/>
            <a:chExt cx="3642926" cy="4081784"/>
          </a:xfrm>
        </p:grpSpPr>
        <p:sp>
          <p:nvSpPr>
            <p:cNvPr id="67" name="Parallelogram 66">
              <a:extLst>
                <a:ext uri="{FF2B5EF4-FFF2-40B4-BE49-F238E27FC236}">
                  <a16:creationId xmlns:a16="http://schemas.microsoft.com/office/drawing/2014/main" id="{3BA98762-85D8-C837-95C1-59180A306396}"/>
                </a:ext>
              </a:extLst>
            </p:cNvPr>
            <p:cNvSpPr/>
            <p:nvPr/>
          </p:nvSpPr>
          <p:spPr bwMode="auto">
            <a:xfrm>
              <a:off x="7340286" y="2516343"/>
              <a:ext cx="1973718" cy="1629939"/>
            </a:xfrm>
            <a:prstGeom prst="parallelogram">
              <a:avLst>
                <a:gd name="adj" fmla="val 23074"/>
              </a:avLst>
            </a:prstGeom>
            <a:gradFill>
              <a:gsLst>
                <a:gs pos="82000">
                  <a:schemeClr val="tx2">
                    <a:lumMod val="60000"/>
                    <a:lumOff val="40000"/>
                  </a:schemeClr>
                </a:gs>
                <a:gs pos="47000">
                  <a:srgbClr val="83347C"/>
                </a:gs>
              </a:gsLst>
              <a:lin ang="2700000" scaled="1"/>
            </a:gradFill>
            <a:ln w="952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sp>
          <p:nvSpPr>
            <p:cNvPr id="68" name="Parallelogram 67">
              <a:extLst>
                <a:ext uri="{FF2B5EF4-FFF2-40B4-BE49-F238E27FC236}">
                  <a16:creationId xmlns:a16="http://schemas.microsoft.com/office/drawing/2014/main" id="{AC0CCA12-87AF-3060-5E79-D36CB53EE967}"/>
                </a:ext>
              </a:extLst>
            </p:cNvPr>
            <p:cNvSpPr/>
            <p:nvPr/>
          </p:nvSpPr>
          <p:spPr bwMode="auto">
            <a:xfrm rot="16965587" flipH="1">
              <a:off x="5754258" y="2528241"/>
              <a:ext cx="1744590" cy="1739695"/>
            </a:xfrm>
            <a:prstGeom prst="parallelogram">
              <a:avLst>
                <a:gd name="adj" fmla="val 14343"/>
              </a:avLst>
            </a:prstGeom>
            <a:gradFill flip="none" rotWithShape="1">
              <a:gsLst>
                <a:gs pos="82000">
                  <a:schemeClr val="tx2">
                    <a:lumMod val="60000"/>
                    <a:lumOff val="40000"/>
                  </a:schemeClr>
                </a:gs>
                <a:gs pos="47000">
                  <a:srgbClr val="83347C"/>
                </a:gs>
              </a:gsLst>
              <a:lin ang="8100000" scaled="1"/>
              <a:tileRect/>
            </a:gradFill>
            <a:ln w="952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sp>
          <p:nvSpPr>
            <p:cNvPr id="69" name="Parallelogram 68">
              <a:extLst>
                <a:ext uri="{FF2B5EF4-FFF2-40B4-BE49-F238E27FC236}">
                  <a16:creationId xmlns:a16="http://schemas.microsoft.com/office/drawing/2014/main" id="{10A9FA8B-4461-8124-E467-9A8219B2E04C}"/>
                </a:ext>
              </a:extLst>
            </p:cNvPr>
            <p:cNvSpPr/>
            <p:nvPr/>
          </p:nvSpPr>
          <p:spPr bwMode="auto">
            <a:xfrm rot="12974692" flipH="1">
              <a:off x="6010610" y="3734389"/>
              <a:ext cx="1140454" cy="1638752"/>
            </a:xfrm>
            <a:prstGeom prst="parallelogram">
              <a:avLst>
                <a:gd name="adj" fmla="val 14343"/>
              </a:avLst>
            </a:prstGeom>
            <a:gradFill flip="none" rotWithShape="1">
              <a:gsLst>
                <a:gs pos="82000">
                  <a:schemeClr val="tx2">
                    <a:lumMod val="60000"/>
                    <a:lumOff val="40000"/>
                  </a:schemeClr>
                </a:gs>
                <a:gs pos="47000">
                  <a:srgbClr val="83347C"/>
                </a:gs>
              </a:gsLst>
              <a:lin ang="8100000" scaled="1"/>
              <a:tileRect/>
            </a:gradFill>
            <a:ln w="952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sp>
          <p:nvSpPr>
            <p:cNvPr id="70" name="Parallelogram 69">
              <a:extLst>
                <a:ext uri="{FF2B5EF4-FFF2-40B4-BE49-F238E27FC236}">
                  <a16:creationId xmlns:a16="http://schemas.microsoft.com/office/drawing/2014/main" id="{68B41BAB-BE34-904A-5E27-3A92B15FD790}"/>
                </a:ext>
              </a:extLst>
            </p:cNvPr>
            <p:cNvSpPr/>
            <p:nvPr/>
          </p:nvSpPr>
          <p:spPr bwMode="auto">
            <a:xfrm rot="9045278" flipH="1">
              <a:off x="7010400" y="4185031"/>
              <a:ext cx="1219022" cy="2413096"/>
            </a:xfrm>
            <a:prstGeom prst="parallelogram">
              <a:avLst>
                <a:gd name="adj" fmla="val 14343"/>
              </a:avLst>
            </a:prstGeom>
            <a:gradFill flip="none" rotWithShape="1">
              <a:gsLst>
                <a:gs pos="82000">
                  <a:schemeClr val="tx2">
                    <a:lumMod val="60000"/>
                    <a:lumOff val="40000"/>
                  </a:schemeClr>
                </a:gs>
                <a:gs pos="47000">
                  <a:srgbClr val="83347C"/>
                </a:gs>
              </a:gsLst>
              <a:lin ang="8100000" scaled="1"/>
              <a:tileRect/>
            </a:gradFill>
            <a:ln w="952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  <p:sp>
          <p:nvSpPr>
            <p:cNvPr id="71" name="Parallelogram 70">
              <a:extLst>
                <a:ext uri="{FF2B5EF4-FFF2-40B4-BE49-F238E27FC236}">
                  <a16:creationId xmlns:a16="http://schemas.microsoft.com/office/drawing/2014/main" id="{AFA9DCC6-3FF9-7238-46DB-4D7A35CED83F}"/>
                </a:ext>
              </a:extLst>
            </p:cNvPr>
            <p:cNvSpPr/>
            <p:nvPr/>
          </p:nvSpPr>
          <p:spPr bwMode="auto">
            <a:xfrm rot="3559978">
              <a:off x="7597803" y="3738794"/>
              <a:ext cx="1973718" cy="1629939"/>
            </a:xfrm>
            <a:prstGeom prst="parallelogram">
              <a:avLst>
                <a:gd name="adj" fmla="val 55562"/>
              </a:avLst>
            </a:prstGeom>
            <a:gradFill>
              <a:gsLst>
                <a:gs pos="82000">
                  <a:schemeClr val="tx2">
                    <a:lumMod val="60000"/>
                    <a:lumOff val="40000"/>
                  </a:schemeClr>
                </a:gs>
                <a:gs pos="47000">
                  <a:srgbClr val="83347C"/>
                </a:gs>
              </a:gsLst>
              <a:lin ang="2700000" scaled="1"/>
            </a:gradFill>
            <a:ln w="9525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eaLnBrk="1" hangingPunct="1"/>
              <a:endParaRPr lang="en-US"/>
            </a:p>
          </p:txBody>
        </p:sp>
      </p:grpSp>
      <p:graphicFrame>
        <p:nvGraphicFramePr>
          <p:cNvPr id="73" name="Table 72">
            <a:extLst>
              <a:ext uri="{FF2B5EF4-FFF2-40B4-BE49-F238E27FC236}">
                <a16:creationId xmlns:a16="http://schemas.microsoft.com/office/drawing/2014/main" id="{ACDE2D14-35AA-8A3B-7355-1FE3C8ED51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189749"/>
              </p:ext>
            </p:extLst>
          </p:nvPr>
        </p:nvGraphicFramePr>
        <p:xfrm>
          <a:off x="2154584" y="6025528"/>
          <a:ext cx="416560" cy="71733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941191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40344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  <p:sp>
        <p:nvSpPr>
          <p:cNvPr id="74" name="TextBox 73">
            <a:extLst>
              <a:ext uri="{FF2B5EF4-FFF2-40B4-BE49-F238E27FC236}">
                <a16:creationId xmlns:a16="http://schemas.microsoft.com/office/drawing/2014/main" id="{FB6E5947-7CC4-1699-69A7-4C0F1276D082}"/>
              </a:ext>
            </a:extLst>
          </p:cNvPr>
          <p:cNvSpPr txBox="1"/>
          <p:nvPr/>
        </p:nvSpPr>
        <p:spPr>
          <a:xfrm>
            <a:off x="607303" y="5490852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rgbClr val="009900"/>
                </a:solidFill>
              </a:rPr>
              <a:t>K (Key) =</a:t>
            </a:r>
            <a:endParaRPr lang="en-US" dirty="0">
              <a:solidFill>
                <a:srgbClr val="009900"/>
              </a:solidFill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F3FB737-24F3-5B8B-D438-2537DF655D88}"/>
              </a:ext>
            </a:extLst>
          </p:cNvPr>
          <p:cNvSpPr txBox="1"/>
          <p:nvPr/>
        </p:nvSpPr>
        <p:spPr>
          <a:xfrm>
            <a:off x="172877" y="6234333"/>
            <a:ext cx="2180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rgbClr val="FF99FF"/>
                </a:solidFill>
              </a:rPr>
              <a:t>Q (Queries) =</a:t>
            </a:r>
            <a:endParaRPr lang="en-US" dirty="0">
              <a:solidFill>
                <a:srgbClr val="FF99FF"/>
              </a:solidFill>
            </a:endParaRPr>
          </a:p>
        </p:txBody>
      </p:sp>
      <p:graphicFrame>
        <p:nvGraphicFramePr>
          <p:cNvPr id="76" name="Table 75">
            <a:extLst>
              <a:ext uri="{FF2B5EF4-FFF2-40B4-BE49-F238E27FC236}">
                <a16:creationId xmlns:a16="http://schemas.microsoft.com/office/drawing/2014/main" id="{BD78FF2A-B599-E453-2123-2F63B2D741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5164244"/>
              </p:ext>
            </p:extLst>
          </p:nvPr>
        </p:nvGraphicFramePr>
        <p:xfrm>
          <a:off x="2028328" y="5501242"/>
          <a:ext cx="833120" cy="35866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4341087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33334480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  <p:sp>
        <p:nvSpPr>
          <p:cNvPr id="77" name="TextBox 76">
            <a:extLst>
              <a:ext uri="{FF2B5EF4-FFF2-40B4-BE49-F238E27FC236}">
                <a16:creationId xmlns:a16="http://schemas.microsoft.com/office/drawing/2014/main" id="{7510D419-8AE1-28BC-9E9A-73A8E8E4357D}"/>
              </a:ext>
            </a:extLst>
          </p:cNvPr>
          <p:cNvSpPr txBox="1"/>
          <p:nvPr/>
        </p:nvSpPr>
        <p:spPr>
          <a:xfrm>
            <a:off x="3009394" y="5968954"/>
            <a:ext cx="1786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>
                <a:solidFill>
                  <a:srgbClr val="33CCFF"/>
                </a:solidFill>
              </a:rPr>
              <a:t>V (Values)</a:t>
            </a:r>
            <a:endParaRPr lang="en-US" b="1" dirty="0">
              <a:solidFill>
                <a:srgbClr val="33CCFF"/>
              </a:solidFill>
            </a:endParaRPr>
          </a:p>
        </p:txBody>
      </p:sp>
      <p:graphicFrame>
        <p:nvGraphicFramePr>
          <p:cNvPr id="78" name="Table 77">
            <a:extLst>
              <a:ext uri="{FF2B5EF4-FFF2-40B4-BE49-F238E27FC236}">
                <a16:creationId xmlns:a16="http://schemas.microsoft.com/office/drawing/2014/main" id="{1BBAE189-39F4-C846-EB30-72C8079C9D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7867812"/>
              </p:ext>
            </p:extLst>
          </p:nvPr>
        </p:nvGraphicFramePr>
        <p:xfrm>
          <a:off x="4518198" y="5995497"/>
          <a:ext cx="833120" cy="71733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4341087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33334480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372597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85821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  <p:sp>
        <p:nvSpPr>
          <p:cNvPr id="79" name="Arrow: Right 78">
            <a:extLst>
              <a:ext uri="{FF2B5EF4-FFF2-40B4-BE49-F238E27FC236}">
                <a16:creationId xmlns:a16="http://schemas.microsoft.com/office/drawing/2014/main" id="{A995CAF5-31D3-056D-A0CE-3DFCD8380C60}"/>
              </a:ext>
            </a:extLst>
          </p:cNvPr>
          <p:cNvSpPr/>
          <p:nvPr/>
        </p:nvSpPr>
        <p:spPr bwMode="auto">
          <a:xfrm>
            <a:off x="2460863" y="1907098"/>
            <a:ext cx="548411" cy="129087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187CA219-9051-251C-2ABD-F502279C2EE2}"/>
              </a:ext>
            </a:extLst>
          </p:cNvPr>
          <p:cNvSpPr/>
          <p:nvPr/>
        </p:nvSpPr>
        <p:spPr bwMode="auto">
          <a:xfrm>
            <a:off x="2460863" y="3774170"/>
            <a:ext cx="548411" cy="129087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7546EFD9-C163-7C20-9A51-EEC61803B342}"/>
              </a:ext>
            </a:extLst>
          </p:cNvPr>
          <p:cNvSpPr/>
          <p:nvPr/>
        </p:nvSpPr>
        <p:spPr bwMode="auto">
          <a:xfrm rot="2118022">
            <a:off x="5200562" y="2060146"/>
            <a:ext cx="859474" cy="105784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  <p:sp>
        <p:nvSpPr>
          <p:cNvPr id="82" name="Arrow: Right 81">
            <a:extLst>
              <a:ext uri="{FF2B5EF4-FFF2-40B4-BE49-F238E27FC236}">
                <a16:creationId xmlns:a16="http://schemas.microsoft.com/office/drawing/2014/main" id="{F8D98C58-DEF1-F894-42F8-18260C259723}"/>
              </a:ext>
            </a:extLst>
          </p:cNvPr>
          <p:cNvSpPr/>
          <p:nvPr/>
        </p:nvSpPr>
        <p:spPr bwMode="auto">
          <a:xfrm rot="19546088">
            <a:off x="5143113" y="3820929"/>
            <a:ext cx="859474" cy="105784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5284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148779-0E4A-BE7A-2637-4B1AE38EE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4C040-CD56-5E63-1296-DA682BF66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Procesarea</a:t>
            </a:r>
            <a:r>
              <a:rPr lang="en-US" dirty="0"/>
              <a:t> </a:t>
            </a:r>
            <a:r>
              <a:rPr lang="en-US" dirty="0" err="1"/>
              <a:t>textelor</a:t>
            </a:r>
            <a:r>
              <a:rPr lang="en-US" dirty="0"/>
              <a:t>/</a:t>
            </a:r>
            <a:r>
              <a:rPr lang="en-US" dirty="0" err="1"/>
              <a:t>limbajelor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28106-7D25-EBD1-69B3-EE9B8CED11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  <a:p>
            <a:pPr lvl="1"/>
            <a:r>
              <a:rPr lang="en-US" dirty="0" err="1"/>
              <a:t>Tokenisation</a:t>
            </a:r>
            <a:endParaRPr lang="en-US" dirty="0"/>
          </a:p>
          <a:p>
            <a:pPr lvl="1"/>
            <a:r>
              <a:rPr lang="en-US" b="1" dirty="0"/>
              <a:t>Embeddings</a:t>
            </a:r>
          </a:p>
          <a:p>
            <a:pPr lvl="1"/>
            <a:r>
              <a:rPr lang="en-US" dirty="0"/>
              <a:t>Transformer &amp; Self-attention mechanism</a:t>
            </a:r>
          </a:p>
          <a:p>
            <a:pPr lvl="1"/>
            <a:r>
              <a:rPr lang="en-US" dirty="0"/>
              <a:t>Feed-forward network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660120-3364-7F0D-C195-82798B363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9C8F4E-B8F2-7078-DE8D-698C6904B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7</a:t>
            </a:fld>
            <a:endParaRPr lang="en-GB" altLang="en-US"/>
          </a:p>
        </p:txBody>
      </p:sp>
      <p:pic>
        <p:nvPicPr>
          <p:cNvPr id="1026" name="Picture 2" descr="Exploring-the-Technical-Architecture-Behind-Modern-Language-Models">
            <a:extLst>
              <a:ext uri="{FF2B5EF4-FFF2-40B4-BE49-F238E27FC236}">
                <a16:creationId xmlns:a16="http://schemas.microsoft.com/office/drawing/2014/main" id="{FA785224-4A1B-30E0-C406-BBC0EE8F47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032" y="2996952"/>
            <a:ext cx="3484190" cy="2891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5206735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EB29D-ED60-09B8-508C-43CED913C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C748DB-3969-7C40-97AC-33D44FA55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sz="2400" dirty="0"/>
              <a:t>Identificarea celor mai bune embedding-uri pentru a stabili similaritatea intre elemente</a:t>
            </a:r>
          </a:p>
          <a:p>
            <a:pPr lvl="1"/>
            <a:r>
              <a:rPr lang="ro-RO" sz="2000" dirty="0"/>
              <a:t>Se bazează pe feature-urile elementelor (e.g. Caracterul animalic, nivelul tehnologic)</a:t>
            </a:r>
          </a:p>
          <a:p>
            <a:endParaRPr lang="ro-RO" sz="2400" dirty="0"/>
          </a:p>
          <a:p>
            <a:endParaRPr lang="ro-RO" sz="2400" dirty="0"/>
          </a:p>
          <a:p>
            <a:endParaRPr lang="ro-RO" sz="2400" dirty="0"/>
          </a:p>
          <a:p>
            <a:r>
              <a:rPr lang="ro-RO" sz="2400" dirty="0"/>
              <a:t>Identificarea celor mai bune embedding-uri pentru a prezice următorul cuvânt</a:t>
            </a:r>
          </a:p>
          <a:p>
            <a:pPr lvl="1"/>
            <a:r>
              <a:rPr lang="ro-RO" sz="2000" dirty="0"/>
              <a:t>Se bazează pe co-apariția elementelor în același context</a:t>
            </a:r>
          </a:p>
          <a:p>
            <a:endParaRPr lang="ro-RO" dirty="0"/>
          </a:p>
          <a:p>
            <a:endParaRPr lang="ro-RO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8A932F-08E6-F4AE-1106-383F2F7E7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E02BE3-9205-F125-7CE5-04656AAE5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70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F4BA57EE-A737-1FE4-D693-B1B3347757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8065015"/>
              </p:ext>
            </p:extLst>
          </p:nvPr>
        </p:nvGraphicFramePr>
        <p:xfrm>
          <a:off x="3491880" y="3243596"/>
          <a:ext cx="416560" cy="71733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8941191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040344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99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66816EF8-AA37-55D3-9316-F38CFEC34D41}"/>
              </a:ext>
            </a:extLst>
          </p:cNvPr>
          <p:cNvSpPr txBox="1"/>
          <p:nvPr/>
        </p:nvSpPr>
        <p:spPr>
          <a:xfrm>
            <a:off x="1944599" y="2708920"/>
            <a:ext cx="13681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rgbClr val="009900"/>
                </a:solidFill>
              </a:rPr>
              <a:t>K (Key) =</a:t>
            </a:r>
            <a:endParaRPr lang="en-US" dirty="0">
              <a:solidFill>
                <a:srgbClr val="0099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0F8E90-9E96-6035-9566-A8E805B0AA5D}"/>
              </a:ext>
            </a:extLst>
          </p:cNvPr>
          <p:cNvSpPr txBox="1"/>
          <p:nvPr/>
        </p:nvSpPr>
        <p:spPr>
          <a:xfrm>
            <a:off x="1510173" y="3452401"/>
            <a:ext cx="2180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dirty="0">
                <a:solidFill>
                  <a:srgbClr val="FF99FF"/>
                </a:solidFill>
              </a:rPr>
              <a:t>Q (Queries) =</a:t>
            </a:r>
            <a:endParaRPr lang="en-US" dirty="0">
              <a:solidFill>
                <a:srgbClr val="FF99FF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0D67F63-05E8-92D4-0B9A-063021FB05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9318235"/>
              </p:ext>
            </p:extLst>
          </p:nvPr>
        </p:nvGraphicFramePr>
        <p:xfrm>
          <a:off x="3365624" y="2719310"/>
          <a:ext cx="833120" cy="35866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4341087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33334480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33A994CD-BA8E-77D5-E97C-E70F17007464}"/>
              </a:ext>
            </a:extLst>
          </p:cNvPr>
          <p:cNvSpPr txBox="1"/>
          <p:nvPr/>
        </p:nvSpPr>
        <p:spPr>
          <a:xfrm>
            <a:off x="1526092" y="5405689"/>
            <a:ext cx="2164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b="1" dirty="0">
                <a:solidFill>
                  <a:srgbClr val="33CCFF"/>
                </a:solidFill>
              </a:rPr>
              <a:t>V (Values) = </a:t>
            </a:r>
            <a:endParaRPr lang="en-US" b="1" dirty="0">
              <a:solidFill>
                <a:srgbClr val="33CCFF"/>
              </a:solidFill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70E06D3B-7C91-189A-3A00-DF05AA8A177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7796267"/>
              </p:ext>
            </p:extLst>
          </p:nvPr>
        </p:nvGraphicFramePr>
        <p:xfrm>
          <a:off x="3419872" y="5302357"/>
          <a:ext cx="833120" cy="71733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804857524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114161486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24341087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633334480"/>
                    </a:ext>
                  </a:extLst>
                </a:gridCol>
              </a:tblGrid>
              <a:tr h="179334"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676530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7372597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9858219"/>
                  </a:ext>
                </a:extLst>
              </a:tr>
              <a:tr h="179334"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200" dirty="0">
                        <a:ln>
                          <a:solidFill>
                            <a:srgbClr val="009900"/>
                          </a:solidFill>
                        </a:ln>
                        <a:solidFill>
                          <a:srgbClr val="0099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33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35167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793053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3" name="Title 1">
            <a:extLst>
              <a:ext uri="{FF2B5EF4-FFF2-40B4-BE49-F238E27FC236}">
                <a16:creationId xmlns:a16="http://schemas.microsoft.com/office/drawing/2014/main" id="{D4AA1BE3-50A6-70C1-BFDE-0FC0A4BD0EA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Mecanismul de “atentie” (attention)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71CB804-E2F1-4445-CE43-A551EC8729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3042886"/>
              </p:ext>
            </p:extLst>
          </p:nvPr>
        </p:nvGraphicFramePr>
        <p:xfrm>
          <a:off x="683568" y="2132856"/>
          <a:ext cx="8002590" cy="4218993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80025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02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02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025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025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025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0025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00259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80025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800259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</a:tblGrid>
              <a:tr h="432048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Input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token1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token2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token3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token4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token5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token6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token7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token8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token9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673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representation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2838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Queries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2838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Keys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2838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Values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673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Similarities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1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2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3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4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5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6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7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8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9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29274">
                <a:tc>
                  <a:txBody>
                    <a:bodyPr/>
                    <a:lstStyle/>
                    <a:p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Scores s= [s1, s2, .., s9]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1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 /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 D</a:t>
                      </a:r>
                      <a:endParaRPr lang="en-US" sz="1000" b="1" dirty="0">
                        <a:solidFill>
                          <a:srgbClr val="FFC000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2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 D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3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 D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4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 D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5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 D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6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 D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7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 D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8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 D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1" dirty="0">
                          <a:solidFill>
                            <a:srgbClr val="CC99FF"/>
                          </a:solidFill>
                        </a:rPr>
                        <a:t>q</a:t>
                      </a:r>
                      <a:r>
                        <a:rPr lang="en-US" sz="1000" b="1" baseline="-25000" dirty="0">
                          <a:solidFill>
                            <a:srgbClr val="CC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 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k</a:t>
                      </a:r>
                      <a:r>
                        <a:rPr lang="en-US" sz="1000" b="1" baseline="-25000" dirty="0">
                          <a:solidFill>
                            <a:srgbClr val="FFC000"/>
                          </a:solidFill>
                        </a:rPr>
                        <a:t>9</a:t>
                      </a:r>
                      <a:r>
                        <a:rPr lang="en-US" sz="1000" b="1" dirty="0">
                          <a:solidFill>
                            <a:srgbClr val="FFC000"/>
                          </a:solidFill>
                        </a:rPr>
                        <a:t>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/ 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  <a:sym typeface="Symbol" panose="05050102010706020507" pitchFamily="18" charset="2"/>
                        </a:rPr>
                        <a:t> D</a:t>
                      </a:r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2838">
                <a:tc gridSpan="10">
                  <a:txBody>
                    <a:bodyPr/>
                    <a:lstStyle/>
                    <a:p>
                      <a:pPr algn="ctr"/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w = </a:t>
                      </a:r>
                      <a:r>
                        <a:rPr lang="en-US" sz="1000" dirty="0" err="1">
                          <a:solidFill>
                            <a:schemeClr val="tx1"/>
                          </a:solidFill>
                        </a:rPr>
                        <a:t>Softmax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(s)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 marL="91433" marR="91433" marT="45719" marB="45719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29265">
                <a:tc>
                  <a:txBody>
                    <a:bodyPr/>
                    <a:lstStyle/>
                    <a:p>
                      <a:r>
                        <a:rPr lang="en-US" sz="1000" dirty="0" err="1">
                          <a:solidFill>
                            <a:schemeClr val="tx1"/>
                          </a:solidFill>
                        </a:rPr>
                        <a:t>Weightening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 the values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indent="0"/>
                      <a:r>
                        <a:rPr lang="en-US" sz="1000" b="1" dirty="0">
                          <a:solidFill>
                            <a:srgbClr val="FF99FF"/>
                          </a:solidFill>
                        </a:rPr>
                        <a:t>z</a:t>
                      </a:r>
                      <a:r>
                        <a:rPr lang="en-US" sz="1000" b="1" baseline="-25000" dirty="0">
                          <a:solidFill>
                            <a:srgbClr val="FF99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=w</a:t>
                      </a:r>
                      <a:r>
                        <a:rPr lang="en-US" sz="1000" baseline="-25000" dirty="0">
                          <a:solidFill>
                            <a:schemeClr val="tx1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*</a:t>
                      </a:r>
                      <a:r>
                        <a:rPr lang="en-US" sz="1000" b="1" dirty="0">
                          <a:solidFill>
                            <a:srgbClr val="66CCFF"/>
                          </a:solidFill>
                        </a:rPr>
                        <a:t>v</a:t>
                      </a:r>
                      <a:r>
                        <a:rPr lang="en-US" sz="1000" b="0" baseline="-25000" dirty="0">
                          <a:solidFill>
                            <a:srgbClr val="66CCFF"/>
                          </a:solidFill>
                        </a:rPr>
                        <a:t>1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+w</a:t>
                      </a:r>
                      <a:r>
                        <a:rPr lang="en-US" sz="1000" baseline="-25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*</a:t>
                      </a:r>
                      <a:r>
                        <a:rPr lang="en-US" sz="1000" b="1" dirty="0">
                          <a:solidFill>
                            <a:srgbClr val="66CCFF"/>
                          </a:solidFill>
                        </a:rPr>
                        <a:t>v</a:t>
                      </a:r>
                      <a:r>
                        <a:rPr lang="en-US" sz="1000" b="1" baseline="-25000" dirty="0">
                          <a:solidFill>
                            <a:srgbClr val="66CCFF"/>
                          </a:solidFill>
                        </a:rPr>
                        <a:t>2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+…+w</a:t>
                      </a:r>
                      <a:r>
                        <a:rPr lang="en-US" sz="1000" baseline="-25000" dirty="0">
                          <a:solidFill>
                            <a:schemeClr val="tx1"/>
                          </a:solidFill>
                        </a:rPr>
                        <a:t>9</a:t>
                      </a:r>
                      <a:r>
                        <a:rPr lang="en-US" sz="1000" dirty="0">
                          <a:solidFill>
                            <a:schemeClr val="tx1"/>
                          </a:solidFill>
                        </a:rPr>
                        <a:t>*</a:t>
                      </a:r>
                      <a:r>
                        <a:rPr lang="en-US" sz="1000" b="1" dirty="0">
                          <a:solidFill>
                            <a:srgbClr val="66CCFF"/>
                          </a:solidFill>
                        </a:rPr>
                        <a:t>v</a:t>
                      </a:r>
                      <a:r>
                        <a:rPr lang="en-US" sz="1000" b="1" baseline="-25000" dirty="0">
                          <a:solidFill>
                            <a:srgbClr val="66CCFF"/>
                          </a:solidFill>
                        </a:rPr>
                        <a:t>9</a:t>
                      </a: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32838"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000" dirty="0">
                        <a:solidFill>
                          <a:schemeClr val="tx1"/>
                        </a:solidFill>
                      </a:endParaRPr>
                    </a:p>
                  </a:txBody>
                  <a:tcPr marL="91433" marR="91433" marT="45715" marB="4571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pic>
        <p:nvPicPr>
          <p:cNvPr id="30847" name="Picture 6">
            <a:extLst>
              <a:ext uri="{FF2B5EF4-FFF2-40B4-BE49-F238E27FC236}">
                <a16:creationId xmlns:a16="http://schemas.microsoft.com/office/drawing/2014/main" id="{B1A2340E-F8E8-4C6B-0698-91BEFDE7DB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2658269"/>
            <a:ext cx="663575" cy="217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48" name="Picture 8">
            <a:extLst>
              <a:ext uri="{FF2B5EF4-FFF2-40B4-BE49-F238E27FC236}">
                <a16:creationId xmlns:a16="http://schemas.microsoft.com/office/drawing/2014/main" id="{5B8B25B7-04B2-6C74-85B7-CB8DF4EE3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813" y="2974975"/>
            <a:ext cx="574675" cy="1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49" name="Picture 10">
            <a:extLst>
              <a:ext uri="{FF2B5EF4-FFF2-40B4-BE49-F238E27FC236}">
                <a16:creationId xmlns:a16="http://schemas.microsoft.com/office/drawing/2014/main" id="{6FF31E4A-A909-0FDC-17E3-31017FA842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363" y="3321050"/>
            <a:ext cx="644525" cy="192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50" name="Picture 12">
            <a:extLst>
              <a:ext uri="{FF2B5EF4-FFF2-40B4-BE49-F238E27FC236}">
                <a16:creationId xmlns:a16="http://schemas.microsoft.com/office/drawing/2014/main" id="{EC2D831F-5141-C6D3-4FB6-4C6657F21C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2888" y="3711575"/>
            <a:ext cx="609600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C5001D13-AC06-ED59-AB7E-D3E69B72705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Mecanismul de “atentie”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2122B-2092-72D3-B017-7F160AC43B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1"/>
            <a:ext cx="8147050" cy="4243040"/>
          </a:xfrm>
        </p:spPr>
        <p:txBody>
          <a:bodyPr>
            <a:normAutofit fontScale="85000" lnSpcReduction="20000"/>
          </a:bodyPr>
          <a:lstStyle/>
          <a:p>
            <a:pPr>
              <a:defRPr/>
            </a:pPr>
            <a:r>
              <a:rPr lang="en-US" dirty="0" err="1"/>
              <a:t>Interogari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en-US" dirty="0"/>
              <a:t>-o BD</a:t>
            </a:r>
          </a:p>
          <a:p>
            <a:pPr lvl="1">
              <a:defRPr/>
            </a:pPr>
            <a:r>
              <a:rPr lang="en-US" dirty="0" err="1"/>
              <a:t>Intput</a:t>
            </a:r>
            <a:r>
              <a:rPr lang="en-US" dirty="0"/>
              <a:t>:</a:t>
            </a:r>
          </a:p>
          <a:p>
            <a:pPr lvl="2">
              <a:defRPr/>
            </a:pPr>
            <a:r>
              <a:rPr lang="en-US" dirty="0"/>
              <a:t>O </a:t>
            </a:r>
            <a:r>
              <a:rPr lang="en-US" dirty="0" err="1"/>
              <a:t>multime</a:t>
            </a:r>
            <a:r>
              <a:rPr lang="en-US" dirty="0"/>
              <a:t> de </a:t>
            </a:r>
            <a:r>
              <a:rPr lang="en-US" dirty="0" err="1"/>
              <a:t>recorduri</a:t>
            </a:r>
            <a:r>
              <a:rPr lang="en-US" dirty="0"/>
              <a:t> { (</a:t>
            </a:r>
            <a:r>
              <a:rPr lang="en-US" dirty="0" err="1"/>
              <a:t>key</a:t>
            </a:r>
            <a:r>
              <a:rPr lang="en-US" baseline="-25000" dirty="0" err="1"/>
              <a:t>i</a:t>
            </a:r>
            <a:r>
              <a:rPr lang="en-US" dirty="0"/>
              <a:t>, </a:t>
            </a:r>
            <a:r>
              <a:rPr lang="en-US" dirty="0" err="1"/>
              <a:t>value</a:t>
            </a:r>
            <a:r>
              <a:rPr lang="en-US" baseline="-25000" dirty="0" err="1"/>
              <a:t>i</a:t>
            </a:r>
            <a:r>
              <a:rPr lang="en-US" dirty="0"/>
              <a:t>), </a:t>
            </a:r>
            <a:r>
              <a:rPr lang="en-US" dirty="0" err="1"/>
              <a:t>i</a:t>
            </a:r>
            <a:r>
              <a:rPr lang="en-US" dirty="0"/>
              <a:t> =1,2, …, m}</a:t>
            </a:r>
          </a:p>
          <a:p>
            <a:pPr lvl="2">
              <a:defRPr/>
            </a:pPr>
            <a:r>
              <a:rPr lang="en-US" dirty="0"/>
              <a:t>Un query q</a:t>
            </a:r>
          </a:p>
          <a:p>
            <a:pPr lvl="1">
              <a:defRPr/>
            </a:pPr>
            <a:r>
              <a:rPr lang="en-US" dirty="0"/>
              <a:t>Output</a:t>
            </a:r>
          </a:p>
          <a:p>
            <a:pPr lvl="2">
              <a:defRPr/>
            </a:pPr>
            <a:r>
              <a:rPr lang="en-US" dirty="0" err="1"/>
              <a:t>value</a:t>
            </a:r>
            <a:r>
              <a:rPr lang="en-US" baseline="-25000" dirty="0" err="1"/>
              <a:t>j</a:t>
            </a:r>
            <a:r>
              <a:rPr lang="en-US" dirty="0"/>
              <a:t> </a:t>
            </a:r>
            <a:r>
              <a:rPr lang="en-US" dirty="0" err="1"/>
              <a:t>a.i.</a:t>
            </a:r>
            <a:r>
              <a:rPr lang="en-US" dirty="0"/>
              <a:t> q e similar cu </a:t>
            </a:r>
            <a:r>
              <a:rPr lang="en-US" dirty="0" err="1"/>
              <a:t>key</a:t>
            </a:r>
            <a:r>
              <a:rPr lang="en-US" baseline="-25000" dirty="0" err="1"/>
              <a:t>j</a:t>
            </a:r>
            <a:endParaRPr lang="en-US" baseline="-25000" dirty="0"/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r>
              <a:rPr lang="en-US" dirty="0" err="1"/>
              <a:t>Exemplu</a:t>
            </a:r>
            <a:endParaRPr lang="en-US" dirty="0"/>
          </a:p>
          <a:p>
            <a:pPr lvl="2">
              <a:defRPr/>
            </a:pPr>
            <a:r>
              <a:rPr lang="en-US" sz="1900" dirty="0"/>
              <a:t>DB = {(Apostol, Mihai), (Baciu, Alina), (Cretu, Gabriel), (Pop, Ionica),(Popa, Madalina), (Popescu, Cosmina)}</a:t>
            </a:r>
          </a:p>
          <a:p>
            <a:pPr lvl="2">
              <a:defRPr/>
            </a:pPr>
            <a:endParaRPr lang="en-US" dirty="0"/>
          </a:p>
          <a:p>
            <a:pPr lvl="2">
              <a:defRPr/>
            </a:pPr>
            <a:r>
              <a:rPr lang="en-US" dirty="0"/>
              <a:t>Query = “Pop”</a:t>
            </a:r>
          </a:p>
          <a:p>
            <a:pPr lvl="2">
              <a:defRPr/>
            </a:pPr>
            <a:endParaRPr lang="en-US" dirty="0"/>
          </a:p>
          <a:p>
            <a:pPr lvl="2">
              <a:defRPr/>
            </a:pPr>
            <a:r>
              <a:rPr lang="en-US" dirty="0"/>
              <a:t>Answer: </a:t>
            </a:r>
          </a:p>
          <a:p>
            <a:pPr lvl="3">
              <a:defRPr/>
            </a:pPr>
            <a:endParaRPr lang="en-US" dirty="0"/>
          </a:p>
          <a:p>
            <a:pPr lvl="3">
              <a:defRPr/>
            </a:pPr>
            <a:endParaRPr lang="en-US" dirty="0"/>
          </a:p>
          <a:p>
            <a:pPr lvl="3"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AB5EF2-70BC-BE78-09B0-ABB42F498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>
            <a:extLst>
              <a:ext uri="{FF2B5EF4-FFF2-40B4-BE49-F238E27FC236}">
                <a16:creationId xmlns:a16="http://schemas.microsoft.com/office/drawing/2014/main" id="{4B7D9102-541C-E6C8-5208-3CE110FA135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Mecanismul de “atentie”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3E87F-5234-BF21-9E67-CCCFDECD0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68761"/>
            <a:ext cx="8147050" cy="4243040"/>
          </a:xfrm>
        </p:spPr>
        <p:txBody>
          <a:bodyPr>
            <a:normAutofit fontScale="70000" lnSpcReduction="20000"/>
          </a:bodyPr>
          <a:lstStyle/>
          <a:p>
            <a:pPr>
              <a:defRPr/>
            </a:pPr>
            <a:r>
              <a:rPr lang="en-US" dirty="0" err="1"/>
              <a:t>Interogari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en-US" dirty="0"/>
              <a:t>-o BD</a:t>
            </a:r>
          </a:p>
          <a:p>
            <a:pPr lvl="1">
              <a:defRPr/>
            </a:pPr>
            <a:r>
              <a:rPr lang="en-US" dirty="0" err="1"/>
              <a:t>Intput</a:t>
            </a:r>
            <a:r>
              <a:rPr lang="en-US" dirty="0"/>
              <a:t>:</a:t>
            </a:r>
          </a:p>
          <a:p>
            <a:pPr lvl="2">
              <a:defRPr/>
            </a:pPr>
            <a:r>
              <a:rPr lang="en-US" dirty="0"/>
              <a:t>O </a:t>
            </a:r>
            <a:r>
              <a:rPr lang="en-US" dirty="0" err="1"/>
              <a:t>multime</a:t>
            </a:r>
            <a:r>
              <a:rPr lang="en-US" dirty="0"/>
              <a:t> de </a:t>
            </a:r>
            <a:r>
              <a:rPr lang="en-US" dirty="0" err="1"/>
              <a:t>recorduri</a:t>
            </a:r>
            <a:r>
              <a:rPr lang="en-US" dirty="0"/>
              <a:t> { (</a:t>
            </a:r>
            <a:r>
              <a:rPr lang="en-US" dirty="0" err="1"/>
              <a:t>key</a:t>
            </a:r>
            <a:r>
              <a:rPr lang="en-US" baseline="-25000" dirty="0" err="1"/>
              <a:t>i</a:t>
            </a:r>
            <a:r>
              <a:rPr lang="en-US" dirty="0"/>
              <a:t>, </a:t>
            </a:r>
            <a:r>
              <a:rPr lang="en-US" dirty="0" err="1"/>
              <a:t>value</a:t>
            </a:r>
            <a:r>
              <a:rPr lang="en-US" baseline="-25000" dirty="0" err="1"/>
              <a:t>i</a:t>
            </a:r>
            <a:r>
              <a:rPr lang="en-US" dirty="0"/>
              <a:t>), </a:t>
            </a:r>
            <a:r>
              <a:rPr lang="en-US" dirty="0" err="1"/>
              <a:t>i</a:t>
            </a:r>
            <a:r>
              <a:rPr lang="en-US" dirty="0"/>
              <a:t> =1,2, …, m}</a:t>
            </a:r>
          </a:p>
          <a:p>
            <a:pPr lvl="2">
              <a:defRPr/>
            </a:pPr>
            <a:r>
              <a:rPr lang="en-US" dirty="0"/>
              <a:t>Un query q</a:t>
            </a:r>
          </a:p>
          <a:p>
            <a:pPr lvl="1">
              <a:defRPr/>
            </a:pPr>
            <a:r>
              <a:rPr lang="en-US" dirty="0"/>
              <a:t>Output</a:t>
            </a:r>
          </a:p>
          <a:p>
            <a:pPr lvl="2">
              <a:defRPr/>
            </a:pPr>
            <a:r>
              <a:rPr lang="en-US" dirty="0" err="1"/>
              <a:t>value</a:t>
            </a:r>
            <a:r>
              <a:rPr lang="en-US" baseline="-25000" dirty="0" err="1"/>
              <a:t>j</a:t>
            </a:r>
            <a:r>
              <a:rPr lang="en-US" dirty="0"/>
              <a:t> </a:t>
            </a:r>
            <a:r>
              <a:rPr lang="en-US" dirty="0" err="1"/>
              <a:t>a.i.</a:t>
            </a:r>
            <a:r>
              <a:rPr lang="en-US" dirty="0"/>
              <a:t> q e similar cu </a:t>
            </a:r>
            <a:r>
              <a:rPr lang="en-US" dirty="0" err="1"/>
              <a:t>key</a:t>
            </a:r>
            <a:r>
              <a:rPr lang="en-US" baseline="-25000" dirty="0" err="1"/>
              <a:t>j</a:t>
            </a:r>
            <a:endParaRPr lang="en-US" baseline="-25000" dirty="0"/>
          </a:p>
          <a:p>
            <a:pPr lvl="1">
              <a:defRPr/>
            </a:pPr>
            <a:endParaRPr lang="en-US" dirty="0"/>
          </a:p>
          <a:p>
            <a:pPr lvl="1">
              <a:defRPr/>
            </a:pPr>
            <a:r>
              <a:rPr lang="en-US" dirty="0" err="1"/>
              <a:t>Exemplu</a:t>
            </a:r>
            <a:endParaRPr lang="en-US" dirty="0"/>
          </a:p>
          <a:p>
            <a:pPr lvl="2">
              <a:defRPr/>
            </a:pPr>
            <a:r>
              <a:rPr lang="en-US" sz="1900" dirty="0"/>
              <a:t>DB = {(Apostol, Mihai), (Baciu, Alina), (Cretu, Gabriel), (Pop, Ionica),(Popa, Madalina), (Popescu, Cosmina)}</a:t>
            </a:r>
          </a:p>
          <a:p>
            <a:pPr lvl="2">
              <a:defRPr/>
            </a:pPr>
            <a:endParaRPr lang="en-US" dirty="0"/>
          </a:p>
          <a:p>
            <a:pPr lvl="2">
              <a:defRPr/>
            </a:pPr>
            <a:r>
              <a:rPr lang="en-US" dirty="0"/>
              <a:t>Query = “Pop”</a:t>
            </a:r>
          </a:p>
          <a:p>
            <a:pPr lvl="2">
              <a:defRPr/>
            </a:pPr>
            <a:endParaRPr lang="en-US" dirty="0"/>
          </a:p>
          <a:p>
            <a:pPr lvl="2">
              <a:defRPr/>
            </a:pPr>
            <a:r>
              <a:rPr lang="en-US" dirty="0"/>
              <a:t>Answer: </a:t>
            </a:r>
          </a:p>
          <a:p>
            <a:pPr lvl="3">
              <a:defRPr/>
            </a:pPr>
            <a:r>
              <a:rPr lang="en-US" dirty="0"/>
              <a:t>Ionica – perfect match (e.g. Hamming Distance)</a:t>
            </a:r>
          </a:p>
          <a:p>
            <a:pPr lvl="3">
              <a:defRPr/>
            </a:pPr>
            <a:r>
              <a:rPr lang="en-US" dirty="0"/>
              <a:t>Ionica, Madalina, Cosmina – partial match (e.g. </a:t>
            </a:r>
            <a:r>
              <a:rPr lang="en-US" dirty="0" err="1"/>
              <a:t>Levenshtein</a:t>
            </a:r>
            <a:r>
              <a:rPr lang="en-US" dirty="0"/>
              <a:t> Distance), top-k </a:t>
            </a:r>
            <a:r>
              <a:rPr lang="en-US" dirty="0" err="1"/>
              <a:t>raspunsuri</a:t>
            </a:r>
            <a:endParaRPr lang="en-US" dirty="0"/>
          </a:p>
          <a:p>
            <a:pPr lvl="3">
              <a:defRPr/>
            </a:pPr>
            <a:endParaRPr lang="en-US" dirty="0"/>
          </a:p>
          <a:p>
            <a:pPr lvl="3">
              <a:defRPr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02E7CF2-56F2-EC5F-717D-F980F652C1F0}"/>
              </a:ext>
            </a:extLst>
          </p:cNvPr>
          <p:cNvGraphicFramePr>
            <a:graphicFrameLocks noGrp="1"/>
          </p:cNvGraphicFramePr>
          <p:nvPr/>
        </p:nvGraphicFramePr>
        <p:xfrm>
          <a:off x="476250" y="5610225"/>
          <a:ext cx="8362950" cy="9699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41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5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9470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947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9470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9470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9470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0479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Q=Pop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Apostol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Baciu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Cretu</a:t>
                      </a:r>
                      <a:endParaRPr lang="en-US" sz="1400" dirty="0"/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Pop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Popa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Popescu</a:t>
                      </a:r>
                    </a:p>
                  </a:txBody>
                  <a:tcPr marL="91436" marR="91436" marT="45719" marB="4571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479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Hamming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</a:t>
                      </a:r>
                    </a:p>
                  </a:txBody>
                  <a:tcPr marL="91436" marR="91436" marT="45719" marB="4571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36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Levenshtein</a:t>
                      </a:r>
                      <a:endParaRPr lang="en-US" sz="1400" dirty="0"/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</a:t>
                      </a:r>
                    </a:p>
                  </a:txBody>
                  <a:tcPr marL="91436" marR="91436" marT="45719" marB="4571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</a:t>
                      </a:r>
                    </a:p>
                  </a:txBody>
                  <a:tcPr marL="91436" marR="91436" marT="45719" marB="4571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1782" name="Rectangle: Rounded Corners 4">
            <a:extLst>
              <a:ext uri="{FF2B5EF4-FFF2-40B4-BE49-F238E27FC236}">
                <a16:creationId xmlns:a16="http://schemas.microsoft.com/office/drawing/2014/main" id="{92A850B2-60AC-5374-6D32-4821886AA7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0063" y="5949950"/>
            <a:ext cx="576262" cy="215900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1783" name="Rectangle: Rounded Corners 5">
            <a:extLst>
              <a:ext uri="{FF2B5EF4-FFF2-40B4-BE49-F238E27FC236}">
                <a16:creationId xmlns:a16="http://schemas.microsoft.com/office/drawing/2014/main" id="{3024D6AF-9E85-00B9-93C8-FF58516E13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80063" y="6264275"/>
            <a:ext cx="3024187" cy="239713"/>
          </a:xfrm>
          <a:prstGeom prst="roundRect">
            <a:avLst>
              <a:gd name="adj" fmla="val 16667"/>
            </a:avLst>
          </a:prstGeom>
          <a:noFill/>
          <a:ln w="38100" algn="ctr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</p:spTree>
    <p:extLst>
      <p:ext uri="{BB962C8B-B14F-4D97-AF65-F5344CB8AC3E}">
        <p14:creationId xmlns:p14="http://schemas.microsoft.com/office/powerpoint/2010/main" val="152301793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>
            <a:extLst>
              <a:ext uri="{FF2B5EF4-FFF2-40B4-BE49-F238E27FC236}">
                <a16:creationId xmlns:a16="http://schemas.microsoft.com/office/drawing/2014/main" id="{65C72A48-0546-BF2C-C401-3E0DFDF3538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err="1"/>
              <a:t>Mecanismul</a:t>
            </a:r>
            <a:r>
              <a:rPr lang="en-US" altLang="en-US" dirty="0"/>
              <a:t> de “</a:t>
            </a:r>
            <a:r>
              <a:rPr lang="en-US" altLang="en-US" dirty="0" err="1"/>
              <a:t>atentie</a:t>
            </a:r>
            <a:r>
              <a:rPr lang="en-US" altLang="en-US" dirty="0"/>
              <a:t>” (attention) </a:t>
            </a:r>
          </a:p>
        </p:txBody>
      </p:sp>
      <p:sp>
        <p:nvSpPr>
          <p:cNvPr id="32771" name="Content Placeholder 2">
            <a:extLst>
              <a:ext uri="{FF2B5EF4-FFF2-40B4-BE49-F238E27FC236}">
                <a16:creationId xmlns:a16="http://schemas.microsoft.com/office/drawing/2014/main" id="{E720E00C-E7D8-A4A0-4477-2FD1FBD0DBE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268760"/>
            <a:ext cx="8229600" cy="5328890"/>
          </a:xfrm>
        </p:spPr>
        <p:txBody>
          <a:bodyPr/>
          <a:lstStyle/>
          <a:p>
            <a:r>
              <a:rPr lang="en-US" altLang="en-US" sz="1800" dirty="0" err="1"/>
              <a:t>Interogari</a:t>
            </a:r>
            <a:r>
              <a:rPr lang="en-US" altLang="en-US" sz="1800" dirty="0"/>
              <a:t> </a:t>
            </a:r>
            <a:r>
              <a:rPr lang="en-US" altLang="en-US" sz="1800" dirty="0" err="1"/>
              <a:t>intr</a:t>
            </a:r>
            <a:r>
              <a:rPr lang="en-US" altLang="en-US" sz="1800" dirty="0"/>
              <a:t>-o </a:t>
            </a:r>
            <a:r>
              <a:rPr lang="en-US" altLang="en-US" sz="1800" dirty="0" err="1"/>
              <a:t>baza</a:t>
            </a:r>
            <a:r>
              <a:rPr lang="en-US" altLang="en-US" sz="1800" dirty="0"/>
              <a:t> de date</a:t>
            </a:r>
          </a:p>
          <a:p>
            <a:pPr lvl="1"/>
            <a:r>
              <a:rPr lang="en-US" altLang="en-US" sz="1600" dirty="0" err="1"/>
              <a:t>Exemplu</a:t>
            </a:r>
            <a:r>
              <a:rPr lang="en-US" altLang="en-US" sz="1600" dirty="0"/>
              <a:t> - text</a:t>
            </a:r>
          </a:p>
          <a:p>
            <a:pPr lvl="2"/>
            <a:r>
              <a:rPr lang="en-US" altLang="en-US" sz="1200" dirty="0"/>
              <a:t>DB = {(Apostol, Mihai), (Baciu, Alina), (Cretu, Gabriel), (Pop, Ionica),(Popa, Madalina), (Popescu, Cosmina)}</a:t>
            </a:r>
          </a:p>
          <a:p>
            <a:pPr lvl="2"/>
            <a:r>
              <a:rPr lang="en-US" altLang="en-US" sz="1200" dirty="0"/>
              <a:t>Q = “Pop”</a:t>
            </a:r>
          </a:p>
          <a:p>
            <a:pPr lvl="2"/>
            <a:r>
              <a:rPr lang="en-US" altLang="en-US" sz="1200" dirty="0"/>
              <a:t>Answer: </a:t>
            </a:r>
          </a:p>
          <a:p>
            <a:pPr lvl="3"/>
            <a:r>
              <a:rPr lang="en-US" altLang="en-US" sz="1200" dirty="0"/>
              <a:t>{Ionica} – perfect match (e.g. Hamming Distance)</a:t>
            </a:r>
          </a:p>
          <a:p>
            <a:pPr lvl="3"/>
            <a:r>
              <a:rPr lang="en-US" altLang="en-US" sz="1200" dirty="0"/>
              <a:t>{Ionica, Madalina, Cosmina} – partial match (e.g. </a:t>
            </a:r>
            <a:r>
              <a:rPr lang="en-US" altLang="en-US" sz="1200" dirty="0" err="1"/>
              <a:t>Levenshtein</a:t>
            </a:r>
            <a:r>
              <a:rPr lang="en-US" altLang="en-US" sz="1200" dirty="0"/>
              <a:t> Distance), top-k </a:t>
            </a:r>
            <a:r>
              <a:rPr lang="en-US" altLang="en-US" sz="1200" dirty="0" err="1"/>
              <a:t>raspunsuri</a:t>
            </a:r>
            <a:endParaRPr lang="en-US" altLang="en-US" sz="1200" dirty="0"/>
          </a:p>
          <a:p>
            <a:pPr lvl="1"/>
            <a:endParaRPr lang="en-US" altLang="en-US" sz="1600" dirty="0"/>
          </a:p>
          <a:p>
            <a:pPr lvl="1"/>
            <a:r>
              <a:rPr lang="en-US" altLang="en-US" sz="1600" dirty="0" err="1"/>
              <a:t>Mecanismul</a:t>
            </a:r>
            <a:r>
              <a:rPr lang="en-US" altLang="en-US" sz="1600" dirty="0"/>
              <a:t> de </a:t>
            </a:r>
            <a:r>
              <a:rPr lang="en-US" altLang="en-US" sz="1600" dirty="0" err="1"/>
              <a:t>atentie</a:t>
            </a:r>
            <a:endParaRPr lang="en-US" altLang="en-US" sz="1600" dirty="0"/>
          </a:p>
          <a:p>
            <a:pPr lvl="2"/>
            <a:r>
              <a:rPr lang="en-US" altLang="en-US" sz="1200" dirty="0"/>
              <a:t>Attention(</a:t>
            </a:r>
            <a:r>
              <a:rPr lang="en-US" altLang="en-US" sz="1200" dirty="0" err="1"/>
              <a:t>q,DB</a:t>
            </a:r>
            <a:r>
              <a:rPr lang="en-US" altLang="en-US" sz="1200" dirty="0"/>
              <a:t>) = </a:t>
            </a:r>
            <a:r>
              <a:rPr lang="en-US" altLang="en-US" sz="1200" dirty="0">
                <a:sym typeface="Symbol" panose="05050102010706020507" pitchFamily="18" charset="2"/>
              </a:rPr>
              <a:t> (</a:t>
            </a:r>
            <a:r>
              <a:rPr lang="en-US" altLang="en-US" sz="1200" dirty="0" err="1">
                <a:sym typeface="Symbol" panose="05050102010706020507" pitchFamily="18" charset="2"/>
              </a:rPr>
              <a:t>q,key</a:t>
            </a:r>
            <a:r>
              <a:rPr lang="en-US" altLang="en-US" sz="1200" baseline="-25000" dirty="0" err="1">
                <a:sym typeface="Symbol" panose="05050102010706020507" pitchFamily="18" charset="2"/>
              </a:rPr>
              <a:t>i</a:t>
            </a:r>
            <a:r>
              <a:rPr lang="en-US" altLang="en-US" sz="1200" dirty="0">
                <a:sym typeface="Symbol" panose="05050102010706020507" pitchFamily="18" charset="2"/>
              </a:rPr>
              <a:t>)*</a:t>
            </a:r>
            <a:r>
              <a:rPr lang="en-US" altLang="en-US" sz="1200" dirty="0" err="1">
                <a:sym typeface="Symbol" panose="05050102010706020507" pitchFamily="18" charset="2"/>
              </a:rPr>
              <a:t>value</a:t>
            </a:r>
            <a:r>
              <a:rPr lang="en-US" altLang="en-US" sz="1200" baseline="-25000" dirty="0" err="1">
                <a:sym typeface="Symbol" panose="05050102010706020507" pitchFamily="18" charset="2"/>
              </a:rPr>
              <a:t>i</a:t>
            </a:r>
            <a:r>
              <a:rPr lang="en-US" altLang="en-US" sz="1200" dirty="0">
                <a:sym typeface="Symbol" panose="05050102010706020507" pitchFamily="18" charset="2"/>
              </a:rPr>
              <a:t>,</a:t>
            </a:r>
          </a:p>
          <a:p>
            <a:pPr lvl="3"/>
            <a:r>
              <a:rPr lang="en-US" altLang="en-US" sz="1200" dirty="0">
                <a:sym typeface="Symbol" panose="05050102010706020507" pitchFamily="18" charset="2"/>
              </a:rPr>
              <a:t>Query – </a:t>
            </a:r>
            <a:r>
              <a:rPr lang="en-US" altLang="en-US" sz="1200" dirty="0" err="1">
                <a:sym typeface="Symbol" panose="05050102010706020507" pitchFamily="18" charset="2"/>
              </a:rPr>
              <a:t>focusul</a:t>
            </a:r>
            <a:r>
              <a:rPr lang="en-US" altLang="en-US" sz="1200" dirty="0">
                <a:sym typeface="Symbol" panose="05050102010706020507" pitchFamily="18" charset="2"/>
              </a:rPr>
              <a:t> current (query-</a:t>
            </a:r>
            <a:r>
              <a:rPr lang="en-US" altLang="en-US" sz="1200" dirty="0" err="1">
                <a:sym typeface="Symbol" panose="05050102010706020507" pitchFamily="18" charset="2"/>
              </a:rPr>
              <a:t>ul</a:t>
            </a:r>
            <a:r>
              <a:rPr lang="en-US" altLang="en-US" sz="1200" dirty="0">
                <a:sym typeface="Symbol" panose="05050102010706020507" pitchFamily="18" charset="2"/>
              </a:rPr>
              <a:t> pe care </a:t>
            </a:r>
            <a:r>
              <a:rPr lang="en-US" altLang="en-US" sz="1200" dirty="0" err="1">
                <a:sym typeface="Symbol" panose="05050102010706020507" pitchFamily="18" charset="2"/>
              </a:rPr>
              <a:t>modelul</a:t>
            </a:r>
            <a:r>
              <a:rPr lang="en-US" altLang="en-US" sz="1200" dirty="0">
                <a:sym typeface="Symbol" panose="05050102010706020507" pitchFamily="18" charset="2"/>
              </a:rPr>
              <a:t> il </a:t>
            </a:r>
            <a:r>
              <a:rPr lang="en-US" altLang="en-US" sz="1200" dirty="0" err="1">
                <a:sym typeface="Symbol" panose="05050102010706020507" pitchFamily="18" charset="2"/>
              </a:rPr>
              <a:t>adreseaza</a:t>
            </a:r>
            <a:r>
              <a:rPr lang="en-US" altLang="en-US" sz="1200" dirty="0">
                <a:sym typeface="Symbol" panose="05050102010706020507" pitchFamily="18" charset="2"/>
              </a:rPr>
              <a:t> in </a:t>
            </a:r>
            <a:r>
              <a:rPr lang="en-US" altLang="en-US" sz="1200" dirty="0" err="1">
                <a:sym typeface="Symbol" panose="05050102010706020507" pitchFamily="18" charset="2"/>
              </a:rPr>
              <a:t>legatura</a:t>
            </a:r>
            <a:r>
              <a:rPr lang="en-US" altLang="en-US" sz="1200" dirty="0">
                <a:sym typeface="Symbol" panose="05050102010706020507" pitchFamily="18" charset="2"/>
              </a:rPr>
              <a:t> cu un </a:t>
            </a:r>
            <a:r>
              <a:rPr lang="en-US" altLang="en-US" sz="1200" dirty="0" err="1">
                <a:sym typeface="Symbol" panose="05050102010706020507" pitchFamily="18" charset="2"/>
              </a:rPr>
              <a:t>cuvant</a:t>
            </a:r>
            <a:r>
              <a:rPr lang="en-US" altLang="en-US" sz="1200" dirty="0">
                <a:sym typeface="Symbol" panose="05050102010706020507" pitchFamily="18" charset="2"/>
              </a:rPr>
              <a:t>/token)</a:t>
            </a:r>
          </a:p>
          <a:p>
            <a:pPr lvl="3"/>
            <a:r>
              <a:rPr lang="en-US" altLang="en-US" sz="1200" dirty="0">
                <a:sym typeface="Symbol" panose="05050102010706020507" pitchFamily="18" charset="2"/>
              </a:rPr>
              <a:t>Key – label-</a:t>
            </a:r>
            <a:r>
              <a:rPr lang="en-US" altLang="en-US" sz="1200" dirty="0" err="1">
                <a:sym typeface="Symbol" panose="05050102010706020507" pitchFamily="18" charset="2"/>
              </a:rPr>
              <a:t>ul</a:t>
            </a:r>
            <a:r>
              <a:rPr lang="en-US" altLang="en-US" sz="1200" dirty="0">
                <a:sym typeface="Symbol" panose="05050102010706020507" pitchFamily="18" charset="2"/>
              </a:rPr>
              <a:t> </a:t>
            </a:r>
            <a:r>
              <a:rPr lang="en-US" altLang="en-US" sz="1200" dirty="0" err="1">
                <a:sym typeface="Symbol" panose="05050102010706020507" pitchFamily="18" charset="2"/>
              </a:rPr>
              <a:t>sau</a:t>
            </a:r>
            <a:r>
              <a:rPr lang="en-US" altLang="en-US" sz="1200" dirty="0">
                <a:sym typeface="Symbol" panose="05050102010706020507" pitchFamily="18" charset="2"/>
              </a:rPr>
              <a:t> </a:t>
            </a:r>
            <a:r>
              <a:rPr lang="en-US" altLang="en-US" sz="1200" dirty="0" err="1">
                <a:sym typeface="Symbol" panose="05050102010706020507" pitchFamily="18" charset="2"/>
              </a:rPr>
              <a:t>referinta</a:t>
            </a:r>
            <a:r>
              <a:rPr lang="en-US" altLang="en-US" sz="1200" dirty="0">
                <a:sym typeface="Symbol" panose="05050102010706020507" pitchFamily="18" charset="2"/>
              </a:rPr>
              <a:t> </a:t>
            </a:r>
            <a:r>
              <a:rPr lang="en-US" altLang="en-US" sz="1200" dirty="0" err="1">
                <a:sym typeface="Symbol" panose="05050102010706020507" pitchFamily="18" charset="2"/>
              </a:rPr>
              <a:t>unui</a:t>
            </a:r>
            <a:r>
              <a:rPr lang="en-US" altLang="en-US" sz="1200" dirty="0">
                <a:sym typeface="Symbol" panose="05050102010706020507" pitchFamily="18" charset="2"/>
              </a:rPr>
              <a:t> </a:t>
            </a:r>
            <a:r>
              <a:rPr lang="en-US" altLang="en-US" sz="1200" dirty="0" err="1">
                <a:sym typeface="Symbol" panose="05050102010706020507" pitchFamily="18" charset="2"/>
              </a:rPr>
              <a:t>cuvant</a:t>
            </a:r>
            <a:endParaRPr lang="en-US" altLang="en-US" sz="1200" dirty="0">
              <a:sym typeface="Symbol" panose="05050102010706020507" pitchFamily="18" charset="2"/>
            </a:endParaRPr>
          </a:p>
          <a:p>
            <a:pPr lvl="3"/>
            <a:r>
              <a:rPr lang="en-US" altLang="en-US" sz="1200" dirty="0">
                <a:sym typeface="Symbol" panose="05050102010706020507" pitchFamily="18" charset="2"/>
              </a:rPr>
              <a:t>Value - </a:t>
            </a:r>
            <a:r>
              <a:rPr lang="en-US" altLang="en-US" sz="1200" dirty="0" err="1">
                <a:sym typeface="Symbol" panose="05050102010706020507" pitchFamily="18" charset="2"/>
              </a:rPr>
              <a:t>Informatia</a:t>
            </a:r>
            <a:r>
              <a:rPr lang="en-US" altLang="en-US" sz="1200" dirty="0">
                <a:sym typeface="Symbol" panose="05050102010706020507" pitchFamily="18" charset="2"/>
              </a:rPr>
              <a:t> </a:t>
            </a:r>
            <a:r>
              <a:rPr lang="en-US" altLang="en-US" sz="1200" dirty="0" err="1">
                <a:sym typeface="Symbol" panose="05050102010706020507" pitchFamily="18" charset="2"/>
              </a:rPr>
              <a:t>actuala</a:t>
            </a:r>
            <a:r>
              <a:rPr lang="en-US" altLang="en-US" sz="1200" dirty="0">
                <a:sym typeface="Symbol" panose="05050102010706020507" pitchFamily="18" charset="2"/>
              </a:rPr>
              <a:t> </a:t>
            </a:r>
            <a:r>
              <a:rPr lang="en-US" altLang="en-US" sz="1200" dirty="0" err="1">
                <a:sym typeface="Symbol" panose="05050102010706020507" pitchFamily="18" charset="2"/>
              </a:rPr>
              <a:t>codata</a:t>
            </a:r>
            <a:r>
              <a:rPr lang="en-US" altLang="en-US" sz="1200" dirty="0">
                <a:sym typeface="Symbol" panose="05050102010706020507" pitchFamily="18" charset="2"/>
              </a:rPr>
              <a:t> de un </a:t>
            </a:r>
            <a:r>
              <a:rPr lang="en-US" altLang="en-US" sz="1200" dirty="0" err="1">
                <a:sym typeface="Symbol" panose="05050102010706020507" pitchFamily="18" charset="2"/>
              </a:rPr>
              <a:t>cuvant</a:t>
            </a:r>
            <a:endParaRPr lang="en-US" altLang="en-US" sz="1200" dirty="0">
              <a:sym typeface="Symbol" panose="05050102010706020507" pitchFamily="18" charset="2"/>
            </a:endParaRPr>
          </a:p>
          <a:p>
            <a:pPr lvl="2"/>
            <a:r>
              <a:rPr lang="en-US" altLang="en-US" sz="1200" dirty="0">
                <a:sym typeface="Symbol" panose="05050102010706020507" pitchFamily="18" charset="2"/>
              </a:rPr>
              <a:t> (</a:t>
            </a:r>
            <a:r>
              <a:rPr lang="en-US" altLang="en-US" sz="1200" dirty="0" err="1">
                <a:sym typeface="Symbol" panose="05050102010706020507" pitchFamily="18" charset="2"/>
              </a:rPr>
              <a:t>q,key</a:t>
            </a:r>
            <a:r>
              <a:rPr lang="en-US" altLang="en-US" sz="1200" baseline="-25000" dirty="0" err="1">
                <a:sym typeface="Symbol" panose="05050102010706020507" pitchFamily="18" charset="2"/>
              </a:rPr>
              <a:t>i</a:t>
            </a:r>
            <a:r>
              <a:rPr lang="en-US" altLang="en-US" sz="1200" dirty="0">
                <a:sym typeface="Symbol" panose="05050102010706020507" pitchFamily="18" charset="2"/>
              </a:rPr>
              <a:t>) – attention weights</a:t>
            </a:r>
          </a:p>
          <a:p>
            <a:pPr lvl="3"/>
            <a:r>
              <a:rPr lang="en-US" altLang="en-US" sz="1200" dirty="0">
                <a:sym typeface="Symbol" panose="05050102010706020507" pitchFamily="18" charset="2"/>
              </a:rPr>
              <a:t>Daca un </a:t>
            </a:r>
            <a:r>
              <a:rPr lang="en-US" altLang="en-US" sz="1200" dirty="0" err="1">
                <a:sym typeface="Symbol" panose="05050102010706020507" pitchFamily="18" charset="2"/>
              </a:rPr>
              <a:t>singur</a:t>
            </a:r>
            <a:r>
              <a:rPr lang="en-US" altLang="en-US" sz="1200" dirty="0">
                <a:sym typeface="Symbol" panose="05050102010706020507" pitchFamily="18" charset="2"/>
              </a:rPr>
              <a:t> coefficient e 1 </a:t>
            </a:r>
            <a:r>
              <a:rPr lang="en-US" altLang="en-US" sz="1200" dirty="0" err="1">
                <a:sym typeface="Symbol" panose="05050102010706020507" pitchFamily="18" charset="2"/>
              </a:rPr>
              <a:t>si</a:t>
            </a:r>
            <a:r>
              <a:rPr lang="en-US" altLang="en-US" sz="1200" dirty="0">
                <a:sym typeface="Symbol" panose="05050102010706020507" pitchFamily="18" charset="2"/>
              </a:rPr>
              <a:t> </a:t>
            </a:r>
            <a:r>
              <a:rPr lang="en-US" altLang="en-US" sz="1200" dirty="0" err="1">
                <a:sym typeface="Symbol" panose="05050102010706020507" pitchFamily="18" charset="2"/>
              </a:rPr>
              <a:t>restul</a:t>
            </a:r>
            <a:r>
              <a:rPr lang="en-US" altLang="en-US" sz="1200" dirty="0">
                <a:sym typeface="Symbol" panose="05050102010706020507" pitchFamily="18" charset="2"/>
              </a:rPr>
              <a:t> 0 </a:t>
            </a:r>
            <a:r>
              <a:rPr lang="en-US" altLang="en-US" sz="1200" dirty="0">
                <a:sym typeface="Wingdings" panose="05000000000000000000" pitchFamily="2" charset="2"/>
              </a:rPr>
              <a:t></a:t>
            </a:r>
            <a:r>
              <a:rPr lang="en-US" altLang="en-US" sz="1200" dirty="0">
                <a:sym typeface="Symbol" panose="05050102010706020507" pitchFamily="18" charset="2"/>
              </a:rPr>
              <a:t> </a:t>
            </a:r>
            <a:r>
              <a:rPr lang="en-US" altLang="en-US" sz="1200" dirty="0" err="1">
                <a:sym typeface="Symbol" panose="05050102010706020507" pitchFamily="18" charset="2"/>
              </a:rPr>
              <a:t>interogari</a:t>
            </a:r>
            <a:r>
              <a:rPr lang="en-US" altLang="en-US" sz="1200" dirty="0">
                <a:sym typeface="Symbol" panose="05050102010706020507" pitchFamily="18" charset="2"/>
              </a:rPr>
              <a:t> </a:t>
            </a:r>
            <a:r>
              <a:rPr lang="en-US" altLang="en-US" sz="1200" dirty="0" err="1">
                <a:sym typeface="Symbol" panose="05050102010706020507" pitchFamily="18" charset="2"/>
              </a:rPr>
              <a:t>clasice</a:t>
            </a:r>
            <a:r>
              <a:rPr lang="en-US" altLang="en-US" sz="1200" dirty="0">
                <a:sym typeface="Symbol" panose="05050102010706020507" pitchFamily="18" charset="2"/>
              </a:rPr>
              <a:t> in </a:t>
            </a:r>
            <a:r>
              <a:rPr lang="en-US" altLang="en-US" sz="1200" dirty="0" err="1">
                <a:sym typeface="Symbol" panose="05050102010706020507" pitchFamily="18" charset="2"/>
              </a:rPr>
              <a:t>baze</a:t>
            </a:r>
            <a:r>
              <a:rPr lang="en-US" altLang="en-US" sz="1200" dirty="0">
                <a:sym typeface="Symbol" panose="05050102010706020507" pitchFamily="18" charset="2"/>
              </a:rPr>
              <a:t> de date</a:t>
            </a:r>
          </a:p>
          <a:p>
            <a:pPr lvl="3"/>
            <a:r>
              <a:rPr lang="en-US" altLang="en-US" sz="1200" dirty="0">
                <a:sym typeface="Symbol" panose="05050102010706020507" pitchFamily="18" charset="2"/>
              </a:rPr>
              <a:t>Daca </a:t>
            </a:r>
            <a:r>
              <a:rPr lang="en-US" altLang="en-US" sz="1200" dirty="0" err="1">
                <a:sym typeface="Symbol" panose="05050102010706020507" pitchFamily="18" charset="2"/>
              </a:rPr>
              <a:t>toti</a:t>
            </a:r>
            <a:r>
              <a:rPr lang="en-US" altLang="en-US" sz="1200" dirty="0">
                <a:sym typeface="Symbol" panose="05050102010706020507" pitchFamily="18" charset="2"/>
              </a:rPr>
              <a:t> </a:t>
            </a:r>
            <a:r>
              <a:rPr lang="en-US" altLang="en-US" sz="1200" dirty="0" err="1">
                <a:sym typeface="Symbol" panose="05050102010706020507" pitchFamily="18" charset="2"/>
              </a:rPr>
              <a:t>coeficientii</a:t>
            </a:r>
            <a:r>
              <a:rPr lang="en-US" altLang="en-US" sz="1200" dirty="0">
                <a:sym typeface="Symbol" panose="05050102010706020507" pitchFamily="18" charset="2"/>
              </a:rPr>
              <a:t>  = 1/m </a:t>
            </a:r>
            <a:r>
              <a:rPr lang="en-US" altLang="en-US" sz="1200" dirty="0">
                <a:sym typeface="Wingdings" panose="05000000000000000000" pitchFamily="2" charset="2"/>
              </a:rPr>
              <a:t> Average Pooling</a:t>
            </a:r>
          </a:p>
          <a:p>
            <a:pPr lvl="3"/>
            <a:r>
              <a:rPr lang="en-US" altLang="en-US" sz="1200" dirty="0" err="1">
                <a:sym typeface="Wingdings" panose="05000000000000000000" pitchFamily="2" charset="2"/>
              </a:rPr>
              <a:t>Pentru</a:t>
            </a:r>
            <a:r>
              <a:rPr lang="en-US" altLang="en-US" sz="1200" dirty="0">
                <a:sym typeface="Wingdings" panose="05000000000000000000" pitchFamily="2" charset="2"/>
              </a:rPr>
              <a:t> a </a:t>
            </a:r>
            <a:r>
              <a:rPr lang="en-US" altLang="en-US" sz="1200" dirty="0" err="1">
                <a:sym typeface="Wingdings" panose="05000000000000000000" pitchFamily="2" charset="2"/>
              </a:rPr>
              <a:t>avea</a:t>
            </a:r>
            <a:r>
              <a:rPr lang="en-US" altLang="en-US" sz="1200" dirty="0">
                <a:sym typeface="Wingdings" panose="05000000000000000000" pitchFamily="2" charset="2"/>
              </a:rPr>
              <a:t> </a:t>
            </a:r>
            <a:r>
              <a:rPr lang="en-US" altLang="en-US" sz="1200" dirty="0" err="1">
                <a:sym typeface="Wingdings" panose="05000000000000000000" pitchFamily="2" charset="2"/>
              </a:rPr>
              <a:t>coeficienti</a:t>
            </a:r>
            <a:r>
              <a:rPr lang="en-US" altLang="en-US" sz="1200" dirty="0">
                <a:sym typeface="Wingdings" panose="05000000000000000000" pitchFamily="2" charset="2"/>
              </a:rPr>
              <a:t> </a:t>
            </a:r>
            <a:r>
              <a:rPr lang="en-US" altLang="en-US" sz="1200" dirty="0">
                <a:sym typeface="Symbol" panose="05050102010706020507" pitchFamily="18" charset="2"/>
              </a:rPr>
              <a:t> ca </a:t>
            </a:r>
            <a:r>
              <a:rPr lang="en-US" altLang="en-US" sz="1200" dirty="0" err="1">
                <a:sym typeface="Symbol" panose="05050102010706020507" pitchFamily="18" charset="2"/>
              </a:rPr>
              <a:t>ponderi</a:t>
            </a:r>
            <a:r>
              <a:rPr lang="en-US" altLang="en-US" sz="1200" dirty="0">
                <a:sym typeface="Symbol" panose="05050102010706020507" pitchFamily="18" charset="2"/>
              </a:rPr>
              <a:t> (weights)</a:t>
            </a:r>
          </a:p>
          <a:p>
            <a:pPr lvl="4"/>
            <a:r>
              <a:rPr lang="en-US" altLang="en-US" sz="1200" dirty="0">
                <a:sym typeface="Symbol" panose="05050102010706020507" pitchFamily="18" charset="2"/>
              </a:rPr>
              <a:t>’(</a:t>
            </a:r>
            <a:r>
              <a:rPr lang="en-US" altLang="en-US" sz="1200" dirty="0" err="1">
                <a:sym typeface="Symbol" panose="05050102010706020507" pitchFamily="18" charset="2"/>
              </a:rPr>
              <a:t>q,key</a:t>
            </a:r>
            <a:r>
              <a:rPr lang="en-US" altLang="en-US" sz="1200" baseline="-25000" dirty="0" err="1">
                <a:sym typeface="Symbol" panose="05050102010706020507" pitchFamily="18" charset="2"/>
              </a:rPr>
              <a:t>i</a:t>
            </a:r>
            <a:r>
              <a:rPr lang="en-US" altLang="en-US" sz="1200" dirty="0">
                <a:sym typeface="Symbol" panose="05050102010706020507" pitchFamily="18" charset="2"/>
              </a:rPr>
              <a:t>) =  (</a:t>
            </a:r>
            <a:r>
              <a:rPr lang="en-US" altLang="en-US" sz="1200" dirty="0" err="1">
                <a:sym typeface="Symbol" panose="05050102010706020507" pitchFamily="18" charset="2"/>
              </a:rPr>
              <a:t>q,key</a:t>
            </a:r>
            <a:r>
              <a:rPr lang="en-US" altLang="en-US" sz="1200" baseline="-25000" dirty="0" err="1">
                <a:sym typeface="Symbol" panose="05050102010706020507" pitchFamily="18" charset="2"/>
              </a:rPr>
              <a:t>i</a:t>
            </a:r>
            <a:r>
              <a:rPr lang="en-US" altLang="en-US" sz="1200" dirty="0">
                <a:sym typeface="Symbol" panose="05050102010706020507" pitchFamily="18" charset="2"/>
              </a:rPr>
              <a:t>) /  (</a:t>
            </a:r>
            <a:r>
              <a:rPr lang="en-US" altLang="en-US" sz="1200" dirty="0" err="1">
                <a:sym typeface="Symbol" panose="05050102010706020507" pitchFamily="18" charset="2"/>
              </a:rPr>
              <a:t>q,key</a:t>
            </a:r>
            <a:r>
              <a:rPr lang="en-US" altLang="en-US" sz="1200" baseline="-25000" dirty="0" err="1">
                <a:sym typeface="Symbol" panose="05050102010706020507" pitchFamily="18" charset="2"/>
              </a:rPr>
              <a:t>j</a:t>
            </a:r>
            <a:r>
              <a:rPr lang="en-US" altLang="en-US" sz="1200" dirty="0">
                <a:sym typeface="Symbol" panose="05050102010706020507" pitchFamily="18" charset="2"/>
              </a:rPr>
              <a:t>)</a:t>
            </a:r>
          </a:p>
          <a:p>
            <a:pPr lvl="4"/>
            <a:r>
              <a:rPr lang="en-US" altLang="en-US" sz="1200" dirty="0">
                <a:sym typeface="Symbol" panose="05050102010706020507" pitchFamily="18" charset="2"/>
              </a:rPr>
              <a:t>’(</a:t>
            </a:r>
            <a:r>
              <a:rPr lang="en-US" altLang="en-US" sz="1200" dirty="0" err="1">
                <a:sym typeface="Symbol" panose="05050102010706020507" pitchFamily="18" charset="2"/>
              </a:rPr>
              <a:t>q,key</a:t>
            </a:r>
            <a:r>
              <a:rPr lang="en-US" altLang="en-US" sz="1200" baseline="-25000" dirty="0" err="1">
                <a:sym typeface="Symbol" panose="05050102010706020507" pitchFamily="18" charset="2"/>
              </a:rPr>
              <a:t>i</a:t>
            </a:r>
            <a:r>
              <a:rPr lang="en-US" altLang="en-US" sz="1200" dirty="0">
                <a:sym typeface="Symbol" panose="05050102010706020507" pitchFamily="18" charset="2"/>
              </a:rPr>
              <a:t>) =  exp((</a:t>
            </a:r>
            <a:r>
              <a:rPr lang="en-US" altLang="en-US" sz="1200" dirty="0" err="1">
                <a:sym typeface="Symbol" panose="05050102010706020507" pitchFamily="18" charset="2"/>
              </a:rPr>
              <a:t>q,key</a:t>
            </a:r>
            <a:r>
              <a:rPr lang="en-US" altLang="en-US" sz="1200" baseline="-25000" dirty="0" err="1">
                <a:sym typeface="Symbol" panose="05050102010706020507" pitchFamily="18" charset="2"/>
              </a:rPr>
              <a:t>i</a:t>
            </a:r>
            <a:r>
              <a:rPr lang="en-US" altLang="en-US" sz="1200" dirty="0">
                <a:sym typeface="Symbol" panose="05050102010706020507" pitchFamily="18" charset="2"/>
              </a:rPr>
              <a:t>)) /  exp((</a:t>
            </a:r>
            <a:r>
              <a:rPr lang="en-US" altLang="en-US" sz="1200" dirty="0" err="1">
                <a:sym typeface="Symbol" panose="05050102010706020507" pitchFamily="18" charset="2"/>
              </a:rPr>
              <a:t>q,key</a:t>
            </a:r>
            <a:r>
              <a:rPr lang="en-US" altLang="en-US" sz="1200" baseline="-25000" dirty="0" err="1">
                <a:sym typeface="Symbol" panose="05050102010706020507" pitchFamily="18" charset="2"/>
              </a:rPr>
              <a:t>j</a:t>
            </a:r>
            <a:r>
              <a:rPr lang="en-US" altLang="en-US" sz="1200" dirty="0">
                <a:sym typeface="Symbol" panose="05050102010706020507" pitchFamily="18" charset="2"/>
              </a:rPr>
              <a:t>))</a:t>
            </a:r>
          </a:p>
          <a:p>
            <a:pPr lvl="4"/>
            <a:endParaRPr lang="en-US" altLang="en-US" sz="1200" dirty="0">
              <a:sym typeface="Wingdings" panose="05000000000000000000" pitchFamily="2" charset="2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7E703CF-A099-AE03-E7B3-6226AB3DD9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7234064"/>
              </p:ext>
            </p:extLst>
          </p:nvPr>
        </p:nvGraphicFramePr>
        <p:xfrm>
          <a:off x="3515598" y="2128386"/>
          <a:ext cx="5472111" cy="5938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99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035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817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817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17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8173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173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97908"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Q=Pop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Apostol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Baciu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 err="1"/>
                        <a:t>Cretu</a:t>
                      </a:r>
                      <a:endParaRPr lang="en-US" sz="700" dirty="0"/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Pop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Popa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Popescu</a:t>
                      </a:r>
                    </a:p>
                  </a:txBody>
                  <a:tcPr marL="91432" marR="91432" marT="45631" marB="4563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7908"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Hamming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6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5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5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0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4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7</a:t>
                      </a:r>
                    </a:p>
                  </a:txBody>
                  <a:tcPr marL="91432" marR="91432" marT="45631" marB="4563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7908">
                <a:tc>
                  <a:txBody>
                    <a:bodyPr/>
                    <a:lstStyle/>
                    <a:p>
                      <a:pPr algn="ctr"/>
                      <a:r>
                        <a:rPr lang="en-US" sz="700" dirty="0" err="1"/>
                        <a:t>Levenshtein</a:t>
                      </a:r>
                      <a:endParaRPr lang="en-US" sz="700" dirty="0"/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6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5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5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0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1</a:t>
                      </a:r>
                    </a:p>
                  </a:txBody>
                  <a:tcPr marL="91432" marR="91432" marT="45631" marB="4563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700" dirty="0"/>
                        <a:t>4</a:t>
                      </a:r>
                    </a:p>
                  </a:txBody>
                  <a:tcPr marL="91432" marR="91432" marT="45631" marB="4563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32806" name="Picture 5">
            <a:extLst>
              <a:ext uri="{FF2B5EF4-FFF2-40B4-BE49-F238E27FC236}">
                <a16:creationId xmlns:a16="http://schemas.microsoft.com/office/drawing/2014/main" id="{CEAFD422-3775-A791-EBFF-0952AFEB3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27763" y="4797425"/>
            <a:ext cx="2887662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A53C936-54CA-8D59-6180-2CEC835E47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3684476"/>
              </p:ext>
            </p:extLst>
          </p:nvPr>
        </p:nvGraphicFramePr>
        <p:xfrm>
          <a:off x="1566863" y="5636188"/>
          <a:ext cx="5297481" cy="4971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8609">
                  <a:extLst>
                    <a:ext uri="{9D8B030D-6E8A-4147-A177-3AD203B41FA5}">
                      <a16:colId xmlns:a16="http://schemas.microsoft.com/office/drawing/2014/main" val="3162062032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818316347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18421366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698061289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3004294440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40919248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441216496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94977834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868612899"/>
                    </a:ext>
                  </a:extLst>
                </a:gridCol>
              </a:tblGrid>
              <a:tr h="497119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broasca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usa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maimuta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pisica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ceas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peste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nor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creion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salata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905700"/>
                  </a:ext>
                </a:extLst>
              </a:tr>
            </a:tbl>
          </a:graphicData>
        </a:graphic>
      </p:graphicFrame>
      <p:sp>
        <p:nvSpPr>
          <p:cNvPr id="33794" name="Title 1">
            <a:extLst>
              <a:ext uri="{FF2B5EF4-FFF2-40B4-BE49-F238E27FC236}">
                <a16:creationId xmlns:a16="http://schemas.microsoft.com/office/drawing/2014/main" id="{5BE53B1A-1FD3-04B9-67E7-6031BDC3FB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Mecanismul de “atentie” (attention) </a:t>
            </a:r>
          </a:p>
        </p:txBody>
      </p:sp>
      <p:sp>
        <p:nvSpPr>
          <p:cNvPr id="33797" name="TextBox 5">
            <a:extLst>
              <a:ext uri="{FF2B5EF4-FFF2-40B4-BE49-F238E27FC236}">
                <a16:creationId xmlns:a16="http://schemas.microsoft.com/office/drawing/2014/main" id="{BD019AEB-C7DC-EEA8-53D3-5821AC63DD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0" y="6472238"/>
            <a:ext cx="936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Query</a:t>
            </a:r>
          </a:p>
        </p:txBody>
      </p:sp>
      <p:cxnSp>
        <p:nvCxnSpPr>
          <p:cNvPr id="33798" name="Straight Arrow Connector 6">
            <a:extLst>
              <a:ext uri="{FF2B5EF4-FFF2-40B4-BE49-F238E27FC236}">
                <a16:creationId xmlns:a16="http://schemas.microsoft.com/office/drawing/2014/main" id="{DAE987B3-AB64-8F7D-9521-0637FE30AED8}"/>
              </a:ext>
            </a:extLst>
          </p:cNvPr>
          <p:cNvCxnSpPr>
            <a:cxnSpLocks/>
            <a:stCxn id="33797" idx="0"/>
          </p:cNvCxnSpPr>
          <p:nvPr/>
        </p:nvCxnSpPr>
        <p:spPr bwMode="auto">
          <a:xfrm flipV="1">
            <a:off x="1871663" y="6199188"/>
            <a:ext cx="0" cy="27305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799" name="Rectangle: Rounded Corners 7">
            <a:extLst>
              <a:ext uri="{FF2B5EF4-FFF2-40B4-BE49-F238E27FC236}">
                <a16:creationId xmlns:a16="http://schemas.microsoft.com/office/drawing/2014/main" id="{A465CF26-AE38-72EF-9295-A03C31D6C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6863" y="5581650"/>
            <a:ext cx="628650" cy="604838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7030A0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3800" name="TextBox 8">
            <a:extLst>
              <a:ext uri="{FF2B5EF4-FFF2-40B4-BE49-F238E27FC236}">
                <a16:creationId xmlns:a16="http://schemas.microsoft.com/office/drawing/2014/main" id="{07DB8DD6-C950-FBBB-268C-B705D34062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1893888"/>
            <a:ext cx="11525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Weights</a:t>
            </a:r>
          </a:p>
        </p:txBody>
      </p:sp>
      <p:sp>
        <p:nvSpPr>
          <p:cNvPr id="33801" name="Rectangle: Rounded Corners 9">
            <a:extLst>
              <a:ext uri="{FF2B5EF4-FFF2-40B4-BE49-F238E27FC236}">
                <a16:creationId xmlns:a16="http://schemas.microsoft.com/office/drawing/2014/main" id="{607C5D5C-2C1B-2016-526D-5572337B0D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6375" y="4365625"/>
            <a:ext cx="5472113" cy="668338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FF6600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cxnSp>
        <p:nvCxnSpPr>
          <p:cNvPr id="33802" name="Straight Arrow Connector 10">
            <a:extLst>
              <a:ext uri="{FF2B5EF4-FFF2-40B4-BE49-F238E27FC236}">
                <a16:creationId xmlns:a16="http://schemas.microsoft.com/office/drawing/2014/main" id="{693671A2-1183-47C1-9F05-B89B4E7771C9}"/>
              </a:ext>
            </a:extLst>
          </p:cNvPr>
          <p:cNvCxnSpPr>
            <a:cxnSpLocks/>
            <a:stCxn id="33799" idx="0"/>
          </p:cNvCxnSpPr>
          <p:nvPr/>
        </p:nvCxnSpPr>
        <p:spPr bwMode="auto">
          <a:xfrm flipV="1">
            <a:off x="1881188" y="4960938"/>
            <a:ext cx="0" cy="62071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03" name="Straight Arrow Connector 15">
            <a:extLst>
              <a:ext uri="{FF2B5EF4-FFF2-40B4-BE49-F238E27FC236}">
                <a16:creationId xmlns:a16="http://schemas.microsoft.com/office/drawing/2014/main" id="{C912AA74-E11B-D13B-0CCD-3B4090900707}"/>
              </a:ext>
            </a:extLst>
          </p:cNvPr>
          <p:cNvCxnSpPr>
            <a:cxnSpLocks/>
            <a:stCxn id="33799" idx="0"/>
          </p:cNvCxnSpPr>
          <p:nvPr/>
        </p:nvCxnSpPr>
        <p:spPr bwMode="auto">
          <a:xfrm flipV="1">
            <a:off x="1881188" y="4960938"/>
            <a:ext cx="530225" cy="62071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04" name="Straight Arrow Connector 18">
            <a:extLst>
              <a:ext uri="{FF2B5EF4-FFF2-40B4-BE49-F238E27FC236}">
                <a16:creationId xmlns:a16="http://schemas.microsoft.com/office/drawing/2014/main" id="{98FA8D19-C21C-267D-BDD3-204F82451522}"/>
              </a:ext>
            </a:extLst>
          </p:cNvPr>
          <p:cNvCxnSpPr>
            <a:cxnSpLocks/>
          </p:cNvCxnSpPr>
          <p:nvPr/>
        </p:nvCxnSpPr>
        <p:spPr bwMode="auto">
          <a:xfrm flipV="1">
            <a:off x="1908175" y="4960938"/>
            <a:ext cx="1082675" cy="604837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05" name="Straight Arrow Connector 21">
            <a:extLst>
              <a:ext uri="{FF2B5EF4-FFF2-40B4-BE49-F238E27FC236}">
                <a16:creationId xmlns:a16="http://schemas.microsoft.com/office/drawing/2014/main" id="{25C2C836-0963-FDDF-7D05-3CEE3546D945}"/>
              </a:ext>
            </a:extLst>
          </p:cNvPr>
          <p:cNvCxnSpPr>
            <a:cxnSpLocks/>
            <a:stCxn id="33799" idx="0"/>
          </p:cNvCxnSpPr>
          <p:nvPr/>
        </p:nvCxnSpPr>
        <p:spPr bwMode="auto">
          <a:xfrm flipV="1">
            <a:off x="1881188" y="4960938"/>
            <a:ext cx="1738312" cy="62071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06" name="Straight Arrow Connector 25">
            <a:extLst>
              <a:ext uri="{FF2B5EF4-FFF2-40B4-BE49-F238E27FC236}">
                <a16:creationId xmlns:a16="http://schemas.microsoft.com/office/drawing/2014/main" id="{EF8E3109-FF75-4BED-0C97-DCEF062AB64A}"/>
              </a:ext>
            </a:extLst>
          </p:cNvPr>
          <p:cNvCxnSpPr>
            <a:cxnSpLocks/>
            <a:stCxn id="33799" idx="0"/>
            <a:endCxn id="3" idx="2"/>
          </p:cNvCxnSpPr>
          <p:nvPr/>
        </p:nvCxnSpPr>
        <p:spPr bwMode="auto">
          <a:xfrm flipV="1">
            <a:off x="1881188" y="4917628"/>
            <a:ext cx="2334415" cy="66402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07" name="Straight Arrow Connector 28">
            <a:extLst>
              <a:ext uri="{FF2B5EF4-FFF2-40B4-BE49-F238E27FC236}">
                <a16:creationId xmlns:a16="http://schemas.microsoft.com/office/drawing/2014/main" id="{06C7D591-E1DB-9E7B-5557-349E0E017A1E}"/>
              </a:ext>
            </a:extLst>
          </p:cNvPr>
          <p:cNvCxnSpPr>
            <a:cxnSpLocks/>
          </p:cNvCxnSpPr>
          <p:nvPr/>
        </p:nvCxnSpPr>
        <p:spPr bwMode="auto">
          <a:xfrm flipV="1">
            <a:off x="1881188" y="4960938"/>
            <a:ext cx="2906712" cy="604837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08" name="Straight Arrow Connector 31">
            <a:extLst>
              <a:ext uri="{FF2B5EF4-FFF2-40B4-BE49-F238E27FC236}">
                <a16:creationId xmlns:a16="http://schemas.microsoft.com/office/drawing/2014/main" id="{1513A58C-7B41-2E17-E47F-1BC97CC7C42C}"/>
              </a:ext>
            </a:extLst>
          </p:cNvPr>
          <p:cNvCxnSpPr>
            <a:cxnSpLocks/>
            <a:stCxn id="33799" idx="0"/>
          </p:cNvCxnSpPr>
          <p:nvPr/>
        </p:nvCxnSpPr>
        <p:spPr bwMode="auto">
          <a:xfrm flipV="1">
            <a:off x="1881188" y="4960938"/>
            <a:ext cx="3506787" cy="62071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09" name="Straight Arrow Connector 34">
            <a:extLst>
              <a:ext uri="{FF2B5EF4-FFF2-40B4-BE49-F238E27FC236}">
                <a16:creationId xmlns:a16="http://schemas.microsoft.com/office/drawing/2014/main" id="{EF8AF116-60ED-E9EB-29F0-00363846D266}"/>
              </a:ext>
            </a:extLst>
          </p:cNvPr>
          <p:cNvCxnSpPr>
            <a:cxnSpLocks/>
            <a:stCxn id="33799" idx="0"/>
          </p:cNvCxnSpPr>
          <p:nvPr/>
        </p:nvCxnSpPr>
        <p:spPr bwMode="auto">
          <a:xfrm flipV="1">
            <a:off x="1881188" y="4960938"/>
            <a:ext cx="4059237" cy="62071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10" name="Straight Arrow Connector 37">
            <a:extLst>
              <a:ext uri="{FF2B5EF4-FFF2-40B4-BE49-F238E27FC236}">
                <a16:creationId xmlns:a16="http://schemas.microsoft.com/office/drawing/2014/main" id="{DC8A32AF-61A7-8629-72CE-79B095DE0269}"/>
              </a:ext>
            </a:extLst>
          </p:cNvPr>
          <p:cNvCxnSpPr>
            <a:cxnSpLocks/>
          </p:cNvCxnSpPr>
          <p:nvPr/>
        </p:nvCxnSpPr>
        <p:spPr bwMode="auto">
          <a:xfrm flipV="1">
            <a:off x="1881188" y="4960938"/>
            <a:ext cx="4635500" cy="604837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11" name="Straight Arrow Connector 41">
            <a:extLst>
              <a:ext uri="{FF2B5EF4-FFF2-40B4-BE49-F238E27FC236}">
                <a16:creationId xmlns:a16="http://schemas.microsoft.com/office/drawing/2014/main" id="{35DB4FFD-7098-5AF5-4C77-B41DBFD6108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31913" y="4149725"/>
            <a:ext cx="5886450" cy="0"/>
          </a:xfrm>
          <a:prstGeom prst="straightConnector1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812" name="Straight Arrow Connector 43">
            <a:extLst>
              <a:ext uri="{FF2B5EF4-FFF2-40B4-BE49-F238E27FC236}">
                <a16:creationId xmlns:a16="http://schemas.microsoft.com/office/drawing/2014/main" id="{5CFD302E-4B07-E08F-4EED-FB1D99AB7ABB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341438" y="2276475"/>
            <a:ext cx="0" cy="1873250"/>
          </a:xfrm>
          <a:prstGeom prst="straightConnector1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3813" name="Rectangle 44">
            <a:extLst>
              <a:ext uri="{FF2B5EF4-FFF2-40B4-BE49-F238E27FC236}">
                <a16:creationId xmlns:a16="http://schemas.microsoft.com/office/drawing/2014/main" id="{4BD85EBA-8385-79EF-27E7-E079E766B8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5150" y="2703513"/>
            <a:ext cx="73025" cy="142716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3814" name="Rectangle 45">
            <a:extLst>
              <a:ext uri="{FF2B5EF4-FFF2-40B4-BE49-F238E27FC236}">
                <a16:creationId xmlns:a16="http://schemas.microsoft.com/office/drawing/2014/main" id="{7FA89429-42F0-CAC6-8D01-523CC27264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1413" y="3068638"/>
            <a:ext cx="73025" cy="1062037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3815" name="Rectangle 46">
            <a:extLst>
              <a:ext uri="{FF2B5EF4-FFF2-40B4-BE49-F238E27FC236}">
                <a16:creationId xmlns:a16="http://schemas.microsoft.com/office/drawing/2014/main" id="{F2BDA2C9-2E06-6EA4-ADE1-2EF4F6B0B5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5138" y="2924175"/>
            <a:ext cx="71437" cy="1206500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3816" name="Rectangle 47">
            <a:extLst>
              <a:ext uri="{FF2B5EF4-FFF2-40B4-BE49-F238E27FC236}">
                <a16:creationId xmlns:a16="http://schemas.microsoft.com/office/drawing/2014/main" id="{BDADD37D-D3B4-1C47-7E31-4C5DEDAFCF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3938" y="3500438"/>
            <a:ext cx="71437" cy="630237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3817" name="Rectangle 48">
            <a:extLst>
              <a:ext uri="{FF2B5EF4-FFF2-40B4-BE49-F238E27FC236}">
                <a16:creationId xmlns:a16="http://schemas.microsoft.com/office/drawing/2014/main" id="{48280F8B-49C0-D763-6C7B-773C0B9645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3933825"/>
            <a:ext cx="71438" cy="196850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3818" name="Rectangle 49">
            <a:extLst>
              <a:ext uri="{FF2B5EF4-FFF2-40B4-BE49-F238E27FC236}">
                <a16:creationId xmlns:a16="http://schemas.microsoft.com/office/drawing/2014/main" id="{FCFF7FF7-19D3-F976-29C0-7CCCFD98FB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6463" y="3357563"/>
            <a:ext cx="71437" cy="777875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3819" name="Rectangle 50">
            <a:extLst>
              <a:ext uri="{FF2B5EF4-FFF2-40B4-BE49-F238E27FC236}">
                <a16:creationId xmlns:a16="http://schemas.microsoft.com/office/drawing/2014/main" id="{B82FF902-6B1D-AF83-B49E-BF1FA09369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6538" y="4005263"/>
            <a:ext cx="71437" cy="130175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3820" name="Rectangle 51">
            <a:extLst>
              <a:ext uri="{FF2B5EF4-FFF2-40B4-BE49-F238E27FC236}">
                <a16:creationId xmlns:a16="http://schemas.microsoft.com/office/drawing/2014/main" id="{78B228BC-9A6E-72B7-D34F-C513F06B5B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4863" y="4076700"/>
            <a:ext cx="71437" cy="52388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3821" name="Rectangle 52">
            <a:extLst>
              <a:ext uri="{FF2B5EF4-FFF2-40B4-BE49-F238E27FC236}">
                <a16:creationId xmlns:a16="http://schemas.microsoft.com/office/drawing/2014/main" id="{B85A11E8-9051-A73E-61CD-D07487280E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6688" y="3933825"/>
            <a:ext cx="71437" cy="196850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3822" name="TextBox 53">
            <a:extLst>
              <a:ext uri="{FF2B5EF4-FFF2-40B4-BE49-F238E27FC236}">
                <a16:creationId xmlns:a16="http://schemas.microsoft.com/office/drawing/2014/main" id="{9ACE1C4D-2133-D961-B3C6-1CC4908325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72325" y="4445000"/>
            <a:ext cx="9366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Keys</a:t>
            </a:r>
          </a:p>
        </p:txBody>
      </p:sp>
      <p:sp>
        <p:nvSpPr>
          <p:cNvPr id="33823" name="TextBox 54">
            <a:extLst>
              <a:ext uri="{FF2B5EF4-FFF2-40B4-BE49-F238E27FC236}">
                <a16:creationId xmlns:a16="http://schemas.microsoft.com/office/drawing/2014/main" id="{F59A5885-5CBB-03BA-6CA0-B4414D8B83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5513" y="1971675"/>
            <a:ext cx="7056437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             Weigths = [0.90, 0.70, 0.80, 0.50, 0.20, 0.60, 0.15,   0.10,   0.20]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Weigths_softmax = [0.16, 0.13, 0.14, 0.11, 0.08, 0.12, 0.078, 0.074, 0.08]</a:t>
            </a: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3824" name="TextBox 55">
            <a:extLst>
              <a:ext uri="{FF2B5EF4-FFF2-40B4-BE49-F238E27FC236}">
                <a16:creationId xmlns:a16="http://schemas.microsoft.com/office/drawing/2014/main" id="{29962195-EA14-6209-5DC7-70BFFB3803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" y="5054600"/>
            <a:ext cx="1874838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100" dirty="0"/>
              <a:t>Computing similarities between word </a:t>
            </a:r>
            <a:r>
              <a:rPr lang="en-US" altLang="en-US" sz="1100" b="1" dirty="0">
                <a:solidFill>
                  <a:srgbClr val="FF0000"/>
                </a:solidFill>
              </a:rPr>
              <a:t>projections</a:t>
            </a:r>
            <a:r>
              <a:rPr lang="en-US" altLang="en-US" sz="1100" dirty="0"/>
              <a:t>!!!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B1A7B4F-8C63-CDF3-366B-063516734C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897460"/>
              </p:ext>
            </p:extLst>
          </p:nvPr>
        </p:nvGraphicFramePr>
        <p:xfrm>
          <a:off x="1566863" y="4420509"/>
          <a:ext cx="5297481" cy="4971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8609">
                  <a:extLst>
                    <a:ext uri="{9D8B030D-6E8A-4147-A177-3AD203B41FA5}">
                      <a16:colId xmlns:a16="http://schemas.microsoft.com/office/drawing/2014/main" val="3162062032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818316347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18421366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698061289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3004294440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40919248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441216496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94977834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868612899"/>
                    </a:ext>
                  </a:extLst>
                </a:gridCol>
              </a:tblGrid>
              <a:tr h="497119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broasca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usa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maimuta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pisica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ceas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peste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nor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creion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salata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9057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74BF3BB-3836-44A2-0AF0-B76206D903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4545806"/>
              </p:ext>
            </p:extLst>
          </p:nvPr>
        </p:nvGraphicFramePr>
        <p:xfrm>
          <a:off x="1566863" y="5636188"/>
          <a:ext cx="5297481" cy="4971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8609">
                  <a:extLst>
                    <a:ext uri="{9D8B030D-6E8A-4147-A177-3AD203B41FA5}">
                      <a16:colId xmlns:a16="http://schemas.microsoft.com/office/drawing/2014/main" val="3162062032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818316347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18421366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698061289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3004294440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40919248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441216496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94977834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868612899"/>
                    </a:ext>
                  </a:extLst>
                </a:gridCol>
              </a:tblGrid>
              <a:tr h="497119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broasca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usa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maimuta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pisica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ceas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peste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nor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creion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salata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90570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BB1D2A7-7CEF-B6F0-2191-8725CB5E00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329960"/>
              </p:ext>
            </p:extLst>
          </p:nvPr>
        </p:nvGraphicFramePr>
        <p:xfrm>
          <a:off x="1572422" y="4439381"/>
          <a:ext cx="5297481" cy="49711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88609">
                  <a:extLst>
                    <a:ext uri="{9D8B030D-6E8A-4147-A177-3AD203B41FA5}">
                      <a16:colId xmlns:a16="http://schemas.microsoft.com/office/drawing/2014/main" val="3162062032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818316347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18421366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698061289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3004294440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40919248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1441216496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94977834"/>
                    </a:ext>
                  </a:extLst>
                </a:gridCol>
                <a:gridCol w="588609">
                  <a:extLst>
                    <a:ext uri="{9D8B030D-6E8A-4147-A177-3AD203B41FA5}">
                      <a16:colId xmlns:a16="http://schemas.microsoft.com/office/drawing/2014/main" val="868612899"/>
                    </a:ext>
                  </a:extLst>
                </a:gridCol>
              </a:tblGrid>
              <a:tr h="497119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broasca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usa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maimuta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pisica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ceas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peste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nor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creion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 err="1">
                          <a:solidFill>
                            <a:schemeClr val="tx1"/>
                          </a:solidFill>
                        </a:rPr>
                        <a:t>salata</a:t>
                      </a:r>
                      <a:endParaRPr lang="en-US" sz="12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905700"/>
                  </a:ext>
                </a:extLst>
              </a:tr>
            </a:tbl>
          </a:graphicData>
        </a:graphic>
      </p:graphicFrame>
      <p:sp>
        <p:nvSpPr>
          <p:cNvPr id="34818" name="Title 1">
            <a:extLst>
              <a:ext uri="{FF2B5EF4-FFF2-40B4-BE49-F238E27FC236}">
                <a16:creationId xmlns:a16="http://schemas.microsoft.com/office/drawing/2014/main" id="{9D55FBA7-0488-AF0E-C611-24AC763C85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Mecanismul de “atentie” (attention) </a:t>
            </a:r>
          </a:p>
        </p:txBody>
      </p:sp>
      <p:sp>
        <p:nvSpPr>
          <p:cNvPr id="34821" name="TextBox 5">
            <a:extLst>
              <a:ext uri="{FF2B5EF4-FFF2-40B4-BE49-F238E27FC236}">
                <a16:creationId xmlns:a16="http://schemas.microsoft.com/office/drawing/2014/main" id="{C1CD20D5-8625-7BD9-9430-46A7433069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3350" y="6472238"/>
            <a:ext cx="9366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Query</a:t>
            </a:r>
          </a:p>
        </p:txBody>
      </p:sp>
      <p:cxnSp>
        <p:nvCxnSpPr>
          <p:cNvPr id="34822" name="Straight Arrow Connector 6">
            <a:extLst>
              <a:ext uri="{FF2B5EF4-FFF2-40B4-BE49-F238E27FC236}">
                <a16:creationId xmlns:a16="http://schemas.microsoft.com/office/drawing/2014/main" id="{0F1D48D1-C067-157D-C31A-BD4008E4941F}"/>
              </a:ext>
            </a:extLst>
          </p:cNvPr>
          <p:cNvCxnSpPr>
            <a:cxnSpLocks/>
            <a:stCxn id="34821" idx="0"/>
          </p:cNvCxnSpPr>
          <p:nvPr/>
        </p:nvCxnSpPr>
        <p:spPr bwMode="auto">
          <a:xfrm flipV="1">
            <a:off x="1871663" y="6199188"/>
            <a:ext cx="0" cy="27305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4823" name="Rectangle: Rounded Corners 7">
            <a:extLst>
              <a:ext uri="{FF2B5EF4-FFF2-40B4-BE49-F238E27FC236}">
                <a16:creationId xmlns:a16="http://schemas.microsoft.com/office/drawing/2014/main" id="{7CA840CC-7EB6-DDEC-0046-C9FF4A573A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6863" y="5581650"/>
            <a:ext cx="628650" cy="604838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7030A0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24" name="TextBox 8">
            <a:extLst>
              <a:ext uri="{FF2B5EF4-FFF2-40B4-BE49-F238E27FC236}">
                <a16:creationId xmlns:a16="http://schemas.microsoft.com/office/drawing/2014/main" id="{0471E244-96CA-52DE-4663-3C3E6B1852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1893888"/>
            <a:ext cx="11525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Weights</a:t>
            </a:r>
          </a:p>
        </p:txBody>
      </p:sp>
      <p:sp>
        <p:nvSpPr>
          <p:cNvPr id="34825" name="Rectangle: Rounded Corners 9">
            <a:extLst>
              <a:ext uri="{FF2B5EF4-FFF2-40B4-BE49-F238E27FC236}">
                <a16:creationId xmlns:a16="http://schemas.microsoft.com/office/drawing/2014/main" id="{F2ABA3B5-0C68-D378-8EA6-DFAE025B37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6375" y="4365625"/>
            <a:ext cx="5472113" cy="668338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rgbClr val="FF6600"/>
            </a:solidFill>
            <a:prstDash val="dash"/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cxnSp>
        <p:nvCxnSpPr>
          <p:cNvPr id="34826" name="Straight Arrow Connector 10">
            <a:extLst>
              <a:ext uri="{FF2B5EF4-FFF2-40B4-BE49-F238E27FC236}">
                <a16:creationId xmlns:a16="http://schemas.microsoft.com/office/drawing/2014/main" id="{E3FDED51-8B1A-FEB5-CDE2-D2EA64C8FE7D}"/>
              </a:ext>
            </a:extLst>
          </p:cNvPr>
          <p:cNvCxnSpPr>
            <a:cxnSpLocks/>
            <a:stCxn id="34823" idx="0"/>
          </p:cNvCxnSpPr>
          <p:nvPr/>
        </p:nvCxnSpPr>
        <p:spPr bwMode="auto">
          <a:xfrm flipV="1">
            <a:off x="1881188" y="4960938"/>
            <a:ext cx="0" cy="62071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827" name="Straight Arrow Connector 15">
            <a:extLst>
              <a:ext uri="{FF2B5EF4-FFF2-40B4-BE49-F238E27FC236}">
                <a16:creationId xmlns:a16="http://schemas.microsoft.com/office/drawing/2014/main" id="{23782BD0-2E89-A824-17CA-70C5E005B61B}"/>
              </a:ext>
            </a:extLst>
          </p:cNvPr>
          <p:cNvCxnSpPr>
            <a:cxnSpLocks/>
            <a:stCxn id="34823" idx="0"/>
          </p:cNvCxnSpPr>
          <p:nvPr/>
        </p:nvCxnSpPr>
        <p:spPr bwMode="auto">
          <a:xfrm flipV="1">
            <a:off x="1881188" y="4960938"/>
            <a:ext cx="530225" cy="62071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828" name="Straight Arrow Connector 18">
            <a:extLst>
              <a:ext uri="{FF2B5EF4-FFF2-40B4-BE49-F238E27FC236}">
                <a16:creationId xmlns:a16="http://schemas.microsoft.com/office/drawing/2014/main" id="{BAC8A14E-B97D-BDC4-5185-F6F4867C2D0D}"/>
              </a:ext>
            </a:extLst>
          </p:cNvPr>
          <p:cNvCxnSpPr>
            <a:cxnSpLocks/>
          </p:cNvCxnSpPr>
          <p:nvPr/>
        </p:nvCxnSpPr>
        <p:spPr bwMode="auto">
          <a:xfrm flipV="1">
            <a:off x="1908175" y="4960938"/>
            <a:ext cx="1082675" cy="604837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829" name="Straight Arrow Connector 21">
            <a:extLst>
              <a:ext uri="{FF2B5EF4-FFF2-40B4-BE49-F238E27FC236}">
                <a16:creationId xmlns:a16="http://schemas.microsoft.com/office/drawing/2014/main" id="{4DB6EB9C-7A90-A104-CCB9-32E16890C467}"/>
              </a:ext>
            </a:extLst>
          </p:cNvPr>
          <p:cNvCxnSpPr>
            <a:cxnSpLocks/>
            <a:stCxn id="34823" idx="0"/>
          </p:cNvCxnSpPr>
          <p:nvPr/>
        </p:nvCxnSpPr>
        <p:spPr bwMode="auto">
          <a:xfrm flipV="1">
            <a:off x="1881188" y="4960938"/>
            <a:ext cx="1738312" cy="62071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830" name="Straight Arrow Connector 25">
            <a:extLst>
              <a:ext uri="{FF2B5EF4-FFF2-40B4-BE49-F238E27FC236}">
                <a16:creationId xmlns:a16="http://schemas.microsoft.com/office/drawing/2014/main" id="{F5EDD53D-C432-A8D9-632F-EA264A15F4D8}"/>
              </a:ext>
            </a:extLst>
          </p:cNvPr>
          <p:cNvCxnSpPr>
            <a:cxnSpLocks/>
            <a:stCxn id="34823" idx="0"/>
          </p:cNvCxnSpPr>
          <p:nvPr/>
        </p:nvCxnSpPr>
        <p:spPr bwMode="auto">
          <a:xfrm flipV="1">
            <a:off x="1881188" y="5005388"/>
            <a:ext cx="2314575" cy="57626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831" name="Straight Arrow Connector 28">
            <a:extLst>
              <a:ext uri="{FF2B5EF4-FFF2-40B4-BE49-F238E27FC236}">
                <a16:creationId xmlns:a16="http://schemas.microsoft.com/office/drawing/2014/main" id="{E2EE19FD-001F-2F17-6139-63B96D4D0880}"/>
              </a:ext>
            </a:extLst>
          </p:cNvPr>
          <p:cNvCxnSpPr>
            <a:cxnSpLocks/>
          </p:cNvCxnSpPr>
          <p:nvPr/>
        </p:nvCxnSpPr>
        <p:spPr bwMode="auto">
          <a:xfrm flipV="1">
            <a:off x="1881188" y="4960938"/>
            <a:ext cx="2906712" cy="604837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832" name="Straight Arrow Connector 31">
            <a:extLst>
              <a:ext uri="{FF2B5EF4-FFF2-40B4-BE49-F238E27FC236}">
                <a16:creationId xmlns:a16="http://schemas.microsoft.com/office/drawing/2014/main" id="{CCE84056-AB8E-1972-B8B4-2286CC4B9E10}"/>
              </a:ext>
            </a:extLst>
          </p:cNvPr>
          <p:cNvCxnSpPr>
            <a:cxnSpLocks/>
            <a:stCxn id="34823" idx="0"/>
          </p:cNvCxnSpPr>
          <p:nvPr/>
        </p:nvCxnSpPr>
        <p:spPr bwMode="auto">
          <a:xfrm flipV="1">
            <a:off x="1881188" y="4960938"/>
            <a:ext cx="3506787" cy="62071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833" name="Straight Arrow Connector 34">
            <a:extLst>
              <a:ext uri="{FF2B5EF4-FFF2-40B4-BE49-F238E27FC236}">
                <a16:creationId xmlns:a16="http://schemas.microsoft.com/office/drawing/2014/main" id="{D998F420-6320-BE5A-F989-9CD83C916E88}"/>
              </a:ext>
            </a:extLst>
          </p:cNvPr>
          <p:cNvCxnSpPr>
            <a:cxnSpLocks/>
            <a:stCxn id="34823" idx="0"/>
          </p:cNvCxnSpPr>
          <p:nvPr/>
        </p:nvCxnSpPr>
        <p:spPr bwMode="auto">
          <a:xfrm flipV="1">
            <a:off x="1881188" y="4960938"/>
            <a:ext cx="4059237" cy="620712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834" name="Straight Arrow Connector 37">
            <a:extLst>
              <a:ext uri="{FF2B5EF4-FFF2-40B4-BE49-F238E27FC236}">
                <a16:creationId xmlns:a16="http://schemas.microsoft.com/office/drawing/2014/main" id="{F5A3B14C-8671-2AEB-D2C1-0D89260A4B3E}"/>
              </a:ext>
            </a:extLst>
          </p:cNvPr>
          <p:cNvCxnSpPr>
            <a:cxnSpLocks/>
          </p:cNvCxnSpPr>
          <p:nvPr/>
        </p:nvCxnSpPr>
        <p:spPr bwMode="auto">
          <a:xfrm flipV="1">
            <a:off x="1881188" y="4960938"/>
            <a:ext cx="4635500" cy="604837"/>
          </a:xfrm>
          <a:prstGeom prst="straightConnector1">
            <a:avLst/>
          </a:prstGeom>
          <a:noFill/>
          <a:ln w="19050" algn="ctr">
            <a:solidFill>
              <a:schemeClr val="tx1"/>
            </a:solidFill>
            <a:prstDash val="dash"/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835" name="Straight Arrow Connector 41">
            <a:extLst>
              <a:ext uri="{FF2B5EF4-FFF2-40B4-BE49-F238E27FC236}">
                <a16:creationId xmlns:a16="http://schemas.microsoft.com/office/drawing/2014/main" id="{01D04F97-C78D-C415-DAF1-E84D4DF3886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331913" y="4149725"/>
            <a:ext cx="5886450" cy="0"/>
          </a:xfrm>
          <a:prstGeom prst="straightConnector1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836" name="Straight Arrow Connector 43">
            <a:extLst>
              <a:ext uri="{FF2B5EF4-FFF2-40B4-BE49-F238E27FC236}">
                <a16:creationId xmlns:a16="http://schemas.microsoft.com/office/drawing/2014/main" id="{C67F591B-C02F-0AA7-78EA-83B69BD81F4C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341438" y="2276475"/>
            <a:ext cx="0" cy="1873250"/>
          </a:xfrm>
          <a:prstGeom prst="straightConnector1">
            <a:avLst/>
          </a:prstGeom>
          <a:noFill/>
          <a:ln w="28575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4837" name="Rectangle 44">
            <a:extLst>
              <a:ext uri="{FF2B5EF4-FFF2-40B4-BE49-F238E27FC236}">
                <a16:creationId xmlns:a16="http://schemas.microsoft.com/office/drawing/2014/main" id="{4E5D322C-B22E-0501-7F69-4A8D2EBC39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35150" y="2703513"/>
            <a:ext cx="73025" cy="1427162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38" name="Rectangle 45">
            <a:extLst>
              <a:ext uri="{FF2B5EF4-FFF2-40B4-BE49-F238E27FC236}">
                <a16:creationId xmlns:a16="http://schemas.microsoft.com/office/drawing/2014/main" id="{47CE1272-4670-412D-DBE6-E5053CBCF5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1413" y="3068638"/>
            <a:ext cx="73025" cy="1062037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39" name="Rectangle 46">
            <a:extLst>
              <a:ext uri="{FF2B5EF4-FFF2-40B4-BE49-F238E27FC236}">
                <a16:creationId xmlns:a16="http://schemas.microsoft.com/office/drawing/2014/main" id="{BB85AB0F-0049-A6F6-C6A1-F92B4796AD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5138" y="2924175"/>
            <a:ext cx="71437" cy="1206500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40" name="Rectangle 47">
            <a:extLst>
              <a:ext uri="{FF2B5EF4-FFF2-40B4-BE49-F238E27FC236}">
                <a16:creationId xmlns:a16="http://schemas.microsoft.com/office/drawing/2014/main" id="{0E395676-1280-71FB-AF49-23DBE82826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3938" y="3500438"/>
            <a:ext cx="71437" cy="630237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41" name="Rectangle 48">
            <a:extLst>
              <a:ext uri="{FF2B5EF4-FFF2-40B4-BE49-F238E27FC236}">
                <a16:creationId xmlns:a16="http://schemas.microsoft.com/office/drawing/2014/main" id="{39268281-568A-1006-9EEA-B85B8C5BFA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40200" y="3933825"/>
            <a:ext cx="71438" cy="196850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42" name="Rectangle 49">
            <a:extLst>
              <a:ext uri="{FF2B5EF4-FFF2-40B4-BE49-F238E27FC236}">
                <a16:creationId xmlns:a16="http://schemas.microsoft.com/office/drawing/2014/main" id="{594BD833-11AD-B537-5FE5-1418C8F70A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6463" y="3357563"/>
            <a:ext cx="71437" cy="777875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43" name="Rectangle 50">
            <a:extLst>
              <a:ext uri="{FF2B5EF4-FFF2-40B4-BE49-F238E27FC236}">
                <a16:creationId xmlns:a16="http://schemas.microsoft.com/office/drawing/2014/main" id="{96FA4E01-4FD9-5E3B-5340-CEA4AAAF30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6538" y="4005263"/>
            <a:ext cx="71437" cy="130175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44" name="Rectangle 51">
            <a:extLst>
              <a:ext uri="{FF2B5EF4-FFF2-40B4-BE49-F238E27FC236}">
                <a16:creationId xmlns:a16="http://schemas.microsoft.com/office/drawing/2014/main" id="{5653C4E6-B4FF-9239-1C4B-1137174B2A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4863" y="4076700"/>
            <a:ext cx="71437" cy="52388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45" name="Rectangle 52">
            <a:extLst>
              <a:ext uri="{FF2B5EF4-FFF2-40B4-BE49-F238E27FC236}">
                <a16:creationId xmlns:a16="http://schemas.microsoft.com/office/drawing/2014/main" id="{72D5AC04-C712-838A-3EE8-C37CE4D96B0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6688" y="3933825"/>
            <a:ext cx="71437" cy="196850"/>
          </a:xfrm>
          <a:prstGeom prst="rect">
            <a:avLst/>
          </a:prstGeom>
          <a:solidFill>
            <a:srgbClr val="B2B2B2"/>
          </a:solidFill>
          <a:ln w="9525" algn="ctr">
            <a:solidFill>
              <a:srgbClr val="B2B2B2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46" name="TextBox 53">
            <a:extLst>
              <a:ext uri="{FF2B5EF4-FFF2-40B4-BE49-F238E27FC236}">
                <a16:creationId xmlns:a16="http://schemas.microsoft.com/office/drawing/2014/main" id="{048DAFE4-CAAF-42BE-2B41-0F8A3F65AD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72325" y="4445000"/>
            <a:ext cx="9366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Keys</a:t>
            </a:r>
          </a:p>
        </p:txBody>
      </p:sp>
      <p:sp>
        <p:nvSpPr>
          <p:cNvPr id="34847" name="TextBox 55">
            <a:extLst>
              <a:ext uri="{FF2B5EF4-FFF2-40B4-BE49-F238E27FC236}">
                <a16:creationId xmlns:a16="http://schemas.microsoft.com/office/drawing/2014/main" id="{7D40571C-268D-1C51-FE20-F35F05C856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113" y="5053013"/>
            <a:ext cx="1874837" cy="60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100" dirty="0"/>
              <a:t>Computing similarities between word </a:t>
            </a:r>
            <a:r>
              <a:rPr lang="en-US" altLang="en-US" sz="1100" b="1" dirty="0">
                <a:solidFill>
                  <a:srgbClr val="FF0000"/>
                </a:solidFill>
              </a:rPr>
              <a:t>projections</a:t>
            </a:r>
            <a:r>
              <a:rPr lang="en-US" altLang="en-US" sz="1100" dirty="0"/>
              <a:t>!!!</a:t>
            </a:r>
          </a:p>
        </p:txBody>
      </p:sp>
      <p:sp>
        <p:nvSpPr>
          <p:cNvPr id="34848" name="Rectangle 71">
            <a:extLst>
              <a:ext uri="{FF2B5EF4-FFF2-40B4-BE49-F238E27FC236}">
                <a16:creationId xmlns:a16="http://schemas.microsoft.com/office/drawing/2014/main" id="{D28DC221-3466-FEDC-7714-6A0C4ED182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17688" y="5580063"/>
            <a:ext cx="107950" cy="5762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49" name="Rectangle 71">
            <a:extLst>
              <a:ext uri="{FF2B5EF4-FFF2-40B4-BE49-F238E27FC236}">
                <a16:creationId xmlns:a16="http://schemas.microsoft.com/office/drawing/2014/main" id="{9ECA7A5C-F51E-896C-602F-5BA83F1E4C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3000" y="5568950"/>
            <a:ext cx="107950" cy="576263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50" name="Rectangle 71">
            <a:extLst>
              <a:ext uri="{FF2B5EF4-FFF2-40B4-BE49-F238E27FC236}">
                <a16:creationId xmlns:a16="http://schemas.microsoft.com/office/drawing/2014/main" id="{A29A01E4-AEF2-AB98-BD09-B41FD538E3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0850" y="5561013"/>
            <a:ext cx="107950" cy="5762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51" name="Rectangle 71">
            <a:extLst>
              <a:ext uri="{FF2B5EF4-FFF2-40B4-BE49-F238E27FC236}">
                <a16:creationId xmlns:a16="http://schemas.microsoft.com/office/drawing/2014/main" id="{3C2EDF69-F8F3-26CB-2EAE-A9C5413DD5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60763" y="5580063"/>
            <a:ext cx="107950" cy="5762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52" name="Rectangle 71">
            <a:extLst>
              <a:ext uri="{FF2B5EF4-FFF2-40B4-BE49-F238E27FC236}">
                <a16:creationId xmlns:a16="http://schemas.microsoft.com/office/drawing/2014/main" id="{3800DCA1-798D-87EB-825E-13400C7415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57663" y="5583238"/>
            <a:ext cx="107950" cy="5762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53" name="Rectangle 71">
            <a:extLst>
              <a:ext uri="{FF2B5EF4-FFF2-40B4-BE49-F238E27FC236}">
                <a16:creationId xmlns:a16="http://schemas.microsoft.com/office/drawing/2014/main" id="{411E9F99-09AE-DF41-6A3F-6F921D2C87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5350" y="5573713"/>
            <a:ext cx="107950" cy="5762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54" name="Rectangle 71">
            <a:extLst>
              <a:ext uri="{FF2B5EF4-FFF2-40B4-BE49-F238E27FC236}">
                <a16:creationId xmlns:a16="http://schemas.microsoft.com/office/drawing/2014/main" id="{6539CA97-7478-4FF7-6663-59CE14BCA4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94313" y="5575300"/>
            <a:ext cx="107950" cy="576263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55" name="Rectangle 71">
            <a:extLst>
              <a:ext uri="{FF2B5EF4-FFF2-40B4-BE49-F238E27FC236}">
                <a16:creationId xmlns:a16="http://schemas.microsoft.com/office/drawing/2014/main" id="{CE4AF4C7-238C-727E-C2A6-7E76269AE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94388" y="5584825"/>
            <a:ext cx="107950" cy="576263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56" name="Rectangle 71">
            <a:extLst>
              <a:ext uri="{FF2B5EF4-FFF2-40B4-BE49-F238E27FC236}">
                <a16:creationId xmlns:a16="http://schemas.microsoft.com/office/drawing/2014/main" id="{C631C3C8-237B-2340-2113-A7A70424DF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02400" y="5568950"/>
            <a:ext cx="107950" cy="576263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cxnSp>
        <p:nvCxnSpPr>
          <p:cNvPr id="34857" name="Straight Arrow Connector 69">
            <a:extLst>
              <a:ext uri="{FF2B5EF4-FFF2-40B4-BE49-F238E27FC236}">
                <a16:creationId xmlns:a16="http://schemas.microsoft.com/office/drawing/2014/main" id="{3A77ED37-102B-165A-4418-CADCF26159A3}"/>
              </a:ext>
            </a:extLst>
          </p:cNvPr>
          <p:cNvCxnSpPr>
            <a:cxnSpLocks/>
          </p:cNvCxnSpPr>
          <p:nvPr/>
        </p:nvCxnSpPr>
        <p:spPr bwMode="auto">
          <a:xfrm flipV="1">
            <a:off x="1881188" y="4992688"/>
            <a:ext cx="0" cy="274637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4858" name="Rectangle 71">
            <a:extLst>
              <a:ext uri="{FF2B5EF4-FFF2-40B4-BE49-F238E27FC236}">
                <a16:creationId xmlns:a16="http://schemas.microsoft.com/office/drawing/2014/main" id="{66364E5E-B8ED-C093-FBB6-F996853B05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7213" y="4373563"/>
            <a:ext cx="107950" cy="5762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59" name="Rectangle 71">
            <a:extLst>
              <a:ext uri="{FF2B5EF4-FFF2-40B4-BE49-F238E27FC236}">
                <a16:creationId xmlns:a16="http://schemas.microsoft.com/office/drawing/2014/main" id="{D4E73B7D-A57B-F72F-F2FE-A7570E7F02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2525" y="4362450"/>
            <a:ext cx="107950" cy="576263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60" name="Rectangle 71">
            <a:extLst>
              <a:ext uri="{FF2B5EF4-FFF2-40B4-BE49-F238E27FC236}">
                <a16:creationId xmlns:a16="http://schemas.microsoft.com/office/drawing/2014/main" id="{4D895508-76EC-C866-DACF-4EE6C120CC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0375" y="4354513"/>
            <a:ext cx="107950" cy="5762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61" name="Rectangle 71">
            <a:extLst>
              <a:ext uri="{FF2B5EF4-FFF2-40B4-BE49-F238E27FC236}">
                <a16:creationId xmlns:a16="http://schemas.microsoft.com/office/drawing/2014/main" id="{EA6FD3AC-1394-C9CF-DCC5-8114864E75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70288" y="4373563"/>
            <a:ext cx="107950" cy="5762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62" name="Rectangle 71">
            <a:extLst>
              <a:ext uri="{FF2B5EF4-FFF2-40B4-BE49-F238E27FC236}">
                <a16:creationId xmlns:a16="http://schemas.microsoft.com/office/drawing/2014/main" id="{9819FBC9-ADD9-60F2-C78C-8DF51EACE2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67188" y="4378325"/>
            <a:ext cx="107950" cy="574675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63" name="Rectangle 71">
            <a:extLst>
              <a:ext uri="{FF2B5EF4-FFF2-40B4-BE49-F238E27FC236}">
                <a16:creationId xmlns:a16="http://schemas.microsoft.com/office/drawing/2014/main" id="{25C60FEC-7A6A-AA4F-0628-15A50ABBC5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4875" y="4367213"/>
            <a:ext cx="107950" cy="5762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64" name="Rectangle 71">
            <a:extLst>
              <a:ext uri="{FF2B5EF4-FFF2-40B4-BE49-F238E27FC236}">
                <a16:creationId xmlns:a16="http://schemas.microsoft.com/office/drawing/2014/main" id="{AF7BE8A4-F7AB-438A-E0C9-4672A17E94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3838" y="4370388"/>
            <a:ext cx="107950" cy="574675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65" name="Rectangle 71">
            <a:extLst>
              <a:ext uri="{FF2B5EF4-FFF2-40B4-BE49-F238E27FC236}">
                <a16:creationId xmlns:a16="http://schemas.microsoft.com/office/drawing/2014/main" id="{0AE9EB46-FF94-37FD-C35F-1B66AD92C2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3913" y="4378325"/>
            <a:ext cx="107950" cy="576263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4866" name="Rectangle 71">
            <a:extLst>
              <a:ext uri="{FF2B5EF4-FFF2-40B4-BE49-F238E27FC236}">
                <a16:creationId xmlns:a16="http://schemas.microsoft.com/office/drawing/2014/main" id="{B41673D7-6E80-E04B-E495-6BC7092A39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0338" y="4362450"/>
            <a:ext cx="109537" cy="576263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61D8E02-EF51-4395-29F2-573167BC7C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3998082"/>
              </p:ext>
            </p:extLst>
          </p:nvPr>
        </p:nvGraphicFramePr>
        <p:xfrm>
          <a:off x="956760" y="4978617"/>
          <a:ext cx="3831489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721">
                  <a:extLst>
                    <a:ext uri="{9D8B030D-6E8A-4147-A177-3AD203B41FA5}">
                      <a16:colId xmlns:a16="http://schemas.microsoft.com/office/drawing/2014/main" val="3162062032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18316347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1842136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698061289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3004294440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40919248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44121649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94977834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68612899"/>
                    </a:ext>
                  </a:extLst>
                </a:gridCol>
              </a:tblGrid>
              <a:tr h="369888"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broasca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usa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maimuta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pisica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ceas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peste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nor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creion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salata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905700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847800-955B-472D-0D80-F52E4EBB02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4661717"/>
              </p:ext>
            </p:extLst>
          </p:nvPr>
        </p:nvGraphicFramePr>
        <p:xfrm>
          <a:off x="959366" y="3933056"/>
          <a:ext cx="3831489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721">
                  <a:extLst>
                    <a:ext uri="{9D8B030D-6E8A-4147-A177-3AD203B41FA5}">
                      <a16:colId xmlns:a16="http://schemas.microsoft.com/office/drawing/2014/main" val="3162062032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18316347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1842136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698061289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3004294440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40919248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44121649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94977834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68612899"/>
                    </a:ext>
                  </a:extLst>
                </a:gridCol>
              </a:tblGrid>
              <a:tr h="369888"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broasca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usa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maimuta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pisica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ceas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peste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nor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creion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salata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905700"/>
                  </a:ext>
                </a:extLst>
              </a:tr>
            </a:tbl>
          </a:graphicData>
        </a:graphic>
      </p:graphicFrame>
      <p:sp>
        <p:nvSpPr>
          <p:cNvPr id="35842" name="Title 1">
            <a:extLst>
              <a:ext uri="{FF2B5EF4-FFF2-40B4-BE49-F238E27FC236}">
                <a16:creationId xmlns:a16="http://schemas.microsoft.com/office/drawing/2014/main" id="{863BEA72-4C82-AE10-11DD-1EA1F3ABD0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Mecanismul de “atentie” (attention) </a:t>
            </a:r>
          </a:p>
        </p:txBody>
      </p:sp>
      <p:grpSp>
        <p:nvGrpSpPr>
          <p:cNvPr id="35843" name="Group 10">
            <a:extLst>
              <a:ext uri="{FF2B5EF4-FFF2-40B4-BE49-F238E27FC236}">
                <a16:creationId xmlns:a16="http://schemas.microsoft.com/office/drawing/2014/main" id="{1101C3C3-077F-B7ED-78B5-657AFDBDE8E3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700213"/>
            <a:ext cx="5327650" cy="4241800"/>
            <a:chOff x="973082" y="1363315"/>
            <a:chExt cx="7135868" cy="5436191"/>
          </a:xfrm>
        </p:grpSpPr>
        <p:sp>
          <p:nvSpPr>
            <p:cNvPr id="35857" name="TextBox 5">
              <a:extLst>
                <a:ext uri="{FF2B5EF4-FFF2-40B4-BE49-F238E27FC236}">
                  <a16:creationId xmlns:a16="http://schemas.microsoft.com/office/drawing/2014/main" id="{68A221FF-D77A-2315-0D81-D3C1BD415D7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03350" y="6472239"/>
              <a:ext cx="936625" cy="327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/>
                <a:t>Query</a:t>
              </a:r>
            </a:p>
          </p:txBody>
        </p:sp>
        <p:cxnSp>
          <p:nvCxnSpPr>
            <p:cNvPr id="35858" name="Straight Arrow Connector 6">
              <a:extLst>
                <a:ext uri="{FF2B5EF4-FFF2-40B4-BE49-F238E27FC236}">
                  <a16:creationId xmlns:a16="http://schemas.microsoft.com/office/drawing/2014/main" id="{8FC8FEF7-B34E-CF66-575F-9948A8781F3A}"/>
                </a:ext>
              </a:extLst>
            </p:cNvPr>
            <p:cNvCxnSpPr>
              <a:cxnSpLocks/>
              <a:stCxn id="35857" idx="0"/>
            </p:cNvCxnSpPr>
            <p:nvPr/>
          </p:nvCxnSpPr>
          <p:spPr bwMode="auto">
            <a:xfrm flipH="1" flipV="1">
              <a:off x="1871661" y="6199188"/>
              <a:ext cx="1" cy="273051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5859" name="Rectangle: Rounded Corners 7">
              <a:extLst>
                <a:ext uri="{FF2B5EF4-FFF2-40B4-BE49-F238E27FC236}">
                  <a16:creationId xmlns:a16="http://schemas.microsoft.com/office/drawing/2014/main" id="{C3D93DE7-F987-7203-1C47-F6282ABF10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6863" y="5581648"/>
              <a:ext cx="773113" cy="784623"/>
            </a:xfrm>
            <a:prstGeom prst="roundRect">
              <a:avLst>
                <a:gd name="adj" fmla="val 16667"/>
              </a:avLst>
            </a:prstGeom>
            <a:noFill/>
            <a:ln w="28575" algn="ctr">
              <a:solidFill>
                <a:srgbClr val="7030A0"/>
              </a:solidFill>
              <a:prstDash val="dash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60" name="TextBox 8">
              <a:extLst>
                <a:ext uri="{FF2B5EF4-FFF2-40B4-BE49-F238E27FC236}">
                  <a16:creationId xmlns:a16="http://schemas.microsoft.com/office/drawing/2014/main" id="{C165D5FB-6DE8-0FC3-5351-E306979D9C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582351" y="1754047"/>
              <a:ext cx="1152524" cy="3710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/>
                <a:t>Weights</a:t>
              </a:r>
            </a:p>
          </p:txBody>
        </p:sp>
        <p:sp>
          <p:nvSpPr>
            <p:cNvPr id="35861" name="Rectangle: Rounded Corners 9">
              <a:extLst>
                <a:ext uri="{FF2B5EF4-FFF2-40B4-BE49-F238E27FC236}">
                  <a16:creationId xmlns:a16="http://schemas.microsoft.com/office/drawing/2014/main" id="{7B5627E2-E81D-6FB0-0C08-5204975F35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375" y="4127154"/>
              <a:ext cx="5472113" cy="906810"/>
            </a:xfrm>
            <a:prstGeom prst="roundRect">
              <a:avLst>
                <a:gd name="adj" fmla="val 16667"/>
              </a:avLst>
            </a:prstGeom>
            <a:noFill/>
            <a:ln w="28575" algn="ctr">
              <a:solidFill>
                <a:srgbClr val="FF6600"/>
              </a:solidFill>
              <a:prstDash val="dash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cxnSp>
          <p:nvCxnSpPr>
            <p:cNvPr id="35862" name="Straight Arrow Connector 10">
              <a:extLst>
                <a:ext uri="{FF2B5EF4-FFF2-40B4-BE49-F238E27FC236}">
                  <a16:creationId xmlns:a16="http://schemas.microsoft.com/office/drawing/2014/main" id="{405CC94E-2157-99C5-2426-1E8FA10AFB56}"/>
                </a:ext>
              </a:extLst>
            </p:cNvPr>
            <p:cNvCxnSpPr>
              <a:cxnSpLocks/>
              <a:stCxn id="35859" idx="0"/>
            </p:cNvCxnSpPr>
            <p:nvPr/>
          </p:nvCxnSpPr>
          <p:spPr bwMode="auto">
            <a:xfrm flipH="1" flipV="1">
              <a:off x="1881188" y="4960938"/>
              <a:ext cx="72233" cy="620710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863" name="Straight Arrow Connector 15">
              <a:extLst>
                <a:ext uri="{FF2B5EF4-FFF2-40B4-BE49-F238E27FC236}">
                  <a16:creationId xmlns:a16="http://schemas.microsoft.com/office/drawing/2014/main" id="{3634E2F8-39A5-5E4B-89F4-FAE0BAF6F476}"/>
                </a:ext>
              </a:extLst>
            </p:cNvPr>
            <p:cNvCxnSpPr>
              <a:cxnSpLocks/>
              <a:stCxn id="35859" idx="0"/>
            </p:cNvCxnSpPr>
            <p:nvPr/>
          </p:nvCxnSpPr>
          <p:spPr bwMode="auto">
            <a:xfrm flipV="1">
              <a:off x="1953420" y="4960938"/>
              <a:ext cx="457993" cy="620710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864" name="Straight Arrow Connector 18">
              <a:extLst>
                <a:ext uri="{FF2B5EF4-FFF2-40B4-BE49-F238E27FC236}">
                  <a16:creationId xmlns:a16="http://schemas.microsoft.com/office/drawing/2014/main" id="{B19CB196-8914-5ED5-E563-EE0224833996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908175" y="4960938"/>
              <a:ext cx="1082675" cy="604837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865" name="Straight Arrow Connector 21">
              <a:extLst>
                <a:ext uri="{FF2B5EF4-FFF2-40B4-BE49-F238E27FC236}">
                  <a16:creationId xmlns:a16="http://schemas.microsoft.com/office/drawing/2014/main" id="{9D98997C-AB20-A36F-F715-BC103BAD1092}"/>
                </a:ext>
              </a:extLst>
            </p:cNvPr>
            <p:cNvCxnSpPr>
              <a:cxnSpLocks/>
              <a:stCxn id="35859" idx="0"/>
            </p:cNvCxnSpPr>
            <p:nvPr/>
          </p:nvCxnSpPr>
          <p:spPr bwMode="auto">
            <a:xfrm flipV="1">
              <a:off x="1953420" y="4960938"/>
              <a:ext cx="1666079" cy="620710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866" name="Straight Arrow Connector 25">
              <a:extLst>
                <a:ext uri="{FF2B5EF4-FFF2-40B4-BE49-F238E27FC236}">
                  <a16:creationId xmlns:a16="http://schemas.microsoft.com/office/drawing/2014/main" id="{8F3FC761-A2F0-2452-0072-3636D6EC4B94}"/>
                </a:ext>
              </a:extLst>
            </p:cNvPr>
            <p:cNvCxnSpPr>
              <a:cxnSpLocks/>
              <a:stCxn id="35859" idx="0"/>
            </p:cNvCxnSpPr>
            <p:nvPr/>
          </p:nvCxnSpPr>
          <p:spPr bwMode="auto">
            <a:xfrm flipV="1">
              <a:off x="1953420" y="5005387"/>
              <a:ext cx="2242342" cy="576261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867" name="Straight Arrow Connector 28">
              <a:extLst>
                <a:ext uri="{FF2B5EF4-FFF2-40B4-BE49-F238E27FC236}">
                  <a16:creationId xmlns:a16="http://schemas.microsoft.com/office/drawing/2014/main" id="{9CC431B9-80D1-848A-D3C4-8FBE69C3C4F1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881188" y="4960938"/>
              <a:ext cx="2906712" cy="604837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868" name="Straight Arrow Connector 31">
              <a:extLst>
                <a:ext uri="{FF2B5EF4-FFF2-40B4-BE49-F238E27FC236}">
                  <a16:creationId xmlns:a16="http://schemas.microsoft.com/office/drawing/2014/main" id="{3BD8B7A9-3E0E-4E12-C30B-869F542788FF}"/>
                </a:ext>
              </a:extLst>
            </p:cNvPr>
            <p:cNvCxnSpPr>
              <a:cxnSpLocks/>
              <a:stCxn id="35859" idx="0"/>
            </p:cNvCxnSpPr>
            <p:nvPr/>
          </p:nvCxnSpPr>
          <p:spPr bwMode="auto">
            <a:xfrm flipV="1">
              <a:off x="1953420" y="4960938"/>
              <a:ext cx="3434555" cy="620710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869" name="Straight Arrow Connector 34">
              <a:extLst>
                <a:ext uri="{FF2B5EF4-FFF2-40B4-BE49-F238E27FC236}">
                  <a16:creationId xmlns:a16="http://schemas.microsoft.com/office/drawing/2014/main" id="{6167E0BF-4068-937D-D32D-9AD2B8527162}"/>
                </a:ext>
              </a:extLst>
            </p:cNvPr>
            <p:cNvCxnSpPr>
              <a:cxnSpLocks/>
              <a:stCxn id="35859" idx="0"/>
            </p:cNvCxnSpPr>
            <p:nvPr/>
          </p:nvCxnSpPr>
          <p:spPr bwMode="auto">
            <a:xfrm flipV="1">
              <a:off x="1953420" y="4960938"/>
              <a:ext cx="3987005" cy="620710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870" name="Straight Arrow Connector 37">
              <a:extLst>
                <a:ext uri="{FF2B5EF4-FFF2-40B4-BE49-F238E27FC236}">
                  <a16:creationId xmlns:a16="http://schemas.microsoft.com/office/drawing/2014/main" id="{536A7BF2-7F09-2627-F16F-1C495A3D2DE7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881188" y="4960938"/>
              <a:ext cx="4635500" cy="604837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871" name="Straight Arrow Connector 41">
              <a:extLst>
                <a:ext uri="{FF2B5EF4-FFF2-40B4-BE49-F238E27FC236}">
                  <a16:creationId xmlns:a16="http://schemas.microsoft.com/office/drawing/2014/main" id="{ECA85918-417A-78F9-FE15-CB3303DD524A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331913" y="3236565"/>
              <a:ext cx="5886450" cy="0"/>
            </a:xfrm>
            <a:prstGeom prst="straightConnector1">
              <a:avLst/>
            </a:prstGeom>
            <a:noFill/>
            <a:ln w="28575" algn="ctr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872" name="Straight Arrow Connector 43">
              <a:extLst>
                <a:ext uri="{FF2B5EF4-FFF2-40B4-BE49-F238E27FC236}">
                  <a16:creationId xmlns:a16="http://schemas.microsoft.com/office/drawing/2014/main" id="{28B95DE4-0E5D-3334-4CF7-54EEFC30A1E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1341438" y="1363315"/>
              <a:ext cx="0" cy="1873250"/>
            </a:xfrm>
            <a:prstGeom prst="straightConnector1">
              <a:avLst/>
            </a:prstGeom>
            <a:noFill/>
            <a:ln w="28575" algn="ctr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5873" name="Rectangle 44">
              <a:extLst>
                <a:ext uri="{FF2B5EF4-FFF2-40B4-BE49-F238E27FC236}">
                  <a16:creationId xmlns:a16="http://schemas.microsoft.com/office/drawing/2014/main" id="{F1F44DE6-EDFE-3E42-469F-A1A5C3C2A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5150" y="1790353"/>
              <a:ext cx="73025" cy="1427162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74" name="Rectangle 45">
              <a:extLst>
                <a:ext uri="{FF2B5EF4-FFF2-40B4-BE49-F238E27FC236}">
                  <a16:creationId xmlns:a16="http://schemas.microsoft.com/office/drawing/2014/main" id="{B2B957AD-FD4C-A24E-F545-E79145BABD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11413" y="2155478"/>
              <a:ext cx="73025" cy="1062037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75" name="Rectangle 46">
              <a:extLst>
                <a:ext uri="{FF2B5EF4-FFF2-40B4-BE49-F238E27FC236}">
                  <a16:creationId xmlns:a16="http://schemas.microsoft.com/office/drawing/2014/main" id="{87C87C10-5468-DDC9-93CF-858D56D428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5138" y="2011015"/>
              <a:ext cx="71437" cy="1206500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76" name="Rectangle 47">
              <a:extLst>
                <a:ext uri="{FF2B5EF4-FFF2-40B4-BE49-F238E27FC236}">
                  <a16:creationId xmlns:a16="http://schemas.microsoft.com/office/drawing/2014/main" id="{D626B759-65B2-A2AC-0B9A-045C09D692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3938" y="2587278"/>
              <a:ext cx="71437" cy="630237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77" name="Rectangle 48">
              <a:extLst>
                <a:ext uri="{FF2B5EF4-FFF2-40B4-BE49-F238E27FC236}">
                  <a16:creationId xmlns:a16="http://schemas.microsoft.com/office/drawing/2014/main" id="{FA81C3EB-1269-C40E-5DCD-373ADAFFD0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200" y="3020665"/>
              <a:ext cx="71438" cy="196850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78" name="Rectangle 49">
              <a:extLst>
                <a:ext uri="{FF2B5EF4-FFF2-40B4-BE49-F238E27FC236}">
                  <a16:creationId xmlns:a16="http://schemas.microsoft.com/office/drawing/2014/main" id="{28B07458-0F49-178A-1092-55AB6610EA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6463" y="2444403"/>
              <a:ext cx="71437" cy="777875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79" name="Rectangle 50">
              <a:extLst>
                <a:ext uri="{FF2B5EF4-FFF2-40B4-BE49-F238E27FC236}">
                  <a16:creationId xmlns:a16="http://schemas.microsoft.com/office/drawing/2014/main" id="{B9E51CCE-D969-3C99-DCED-4E52190C7A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6538" y="3092103"/>
              <a:ext cx="71437" cy="130175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80" name="Rectangle 51">
              <a:extLst>
                <a:ext uri="{FF2B5EF4-FFF2-40B4-BE49-F238E27FC236}">
                  <a16:creationId xmlns:a16="http://schemas.microsoft.com/office/drawing/2014/main" id="{B8ECD0C1-1972-20C3-17B8-73411EF143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4863" y="3163540"/>
              <a:ext cx="71437" cy="52388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81" name="Rectangle 52">
              <a:extLst>
                <a:ext uri="{FF2B5EF4-FFF2-40B4-BE49-F238E27FC236}">
                  <a16:creationId xmlns:a16="http://schemas.microsoft.com/office/drawing/2014/main" id="{299AF50E-D5A0-CF56-4942-ED86D1C222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6688" y="3020665"/>
              <a:ext cx="71437" cy="196850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82" name="TextBox 53">
              <a:extLst>
                <a:ext uri="{FF2B5EF4-FFF2-40B4-BE49-F238E27FC236}">
                  <a16:creationId xmlns:a16="http://schemas.microsoft.com/office/drawing/2014/main" id="{3EC21A85-A54E-E8A2-83BD-6461DA2D2F2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2325" y="4444999"/>
              <a:ext cx="936625" cy="327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/>
                <a:t>Keys</a:t>
              </a:r>
            </a:p>
          </p:txBody>
        </p:sp>
        <p:cxnSp>
          <p:nvCxnSpPr>
            <p:cNvPr id="35883" name="Straight Arrow Connector 69">
              <a:extLst>
                <a:ext uri="{FF2B5EF4-FFF2-40B4-BE49-F238E27FC236}">
                  <a16:creationId xmlns:a16="http://schemas.microsoft.com/office/drawing/2014/main" id="{B1CEEC3D-2CD9-BA2E-281D-2F1D700A479B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1881188" y="4992688"/>
              <a:ext cx="0" cy="274637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5884" name="Flowchart: Connector 1">
              <a:extLst>
                <a:ext uri="{FF2B5EF4-FFF2-40B4-BE49-F238E27FC236}">
                  <a16:creationId xmlns:a16="http://schemas.microsoft.com/office/drawing/2014/main" id="{C102B359-14CB-7217-D261-826C63C384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91680" y="3429000"/>
              <a:ext cx="360040" cy="379413"/>
            </a:xfrm>
            <a:prstGeom prst="flowChartConnector">
              <a:avLst/>
            </a:prstGeom>
            <a:solidFill>
              <a:srgbClr val="0033CC"/>
            </a:solidFill>
            <a:ln w="9525" algn="ctr">
              <a:solidFill>
                <a:srgbClr val="0033CC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85" name="Flowchart: Connector 2">
              <a:extLst>
                <a:ext uri="{FF2B5EF4-FFF2-40B4-BE49-F238E27FC236}">
                  <a16:creationId xmlns:a16="http://schemas.microsoft.com/office/drawing/2014/main" id="{A4E8F2FF-7ADD-8972-C7BE-C1A78734A3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7744" y="3429000"/>
              <a:ext cx="360040" cy="379413"/>
            </a:xfrm>
            <a:prstGeom prst="flowChartConnector">
              <a:avLst/>
            </a:prstGeom>
            <a:solidFill>
              <a:srgbClr val="0066FF"/>
            </a:solidFill>
            <a:ln w="9525" algn="ctr">
              <a:solidFill>
                <a:srgbClr val="0066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86" name="Flowchart: Connector 3">
              <a:extLst>
                <a:ext uri="{FF2B5EF4-FFF2-40B4-BE49-F238E27FC236}">
                  <a16:creationId xmlns:a16="http://schemas.microsoft.com/office/drawing/2014/main" id="{672C89A4-2303-4A36-A374-4524AF7218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43808" y="3429000"/>
              <a:ext cx="360040" cy="379413"/>
            </a:xfrm>
            <a:prstGeom prst="flowChartConnector">
              <a:avLst/>
            </a:prstGeom>
            <a:solidFill>
              <a:srgbClr val="0000FF"/>
            </a:solidFill>
            <a:ln w="9525" algn="ctr">
              <a:solidFill>
                <a:srgbClr val="0000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87" name="Flowchart: Connector 4">
              <a:extLst>
                <a:ext uri="{FF2B5EF4-FFF2-40B4-BE49-F238E27FC236}">
                  <a16:creationId xmlns:a16="http://schemas.microsoft.com/office/drawing/2014/main" id="{17F092F0-FA56-EE2D-7D13-810793D8C1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9872" y="3429000"/>
              <a:ext cx="360040" cy="379413"/>
            </a:xfrm>
            <a:prstGeom prst="flowChartConnector">
              <a:avLst/>
            </a:prstGeom>
            <a:solidFill>
              <a:srgbClr val="66CCFF"/>
            </a:solidFill>
            <a:ln w="9525" algn="ctr">
              <a:solidFill>
                <a:srgbClr val="66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88" name="Flowchart: Connector 5">
              <a:extLst>
                <a:ext uri="{FF2B5EF4-FFF2-40B4-BE49-F238E27FC236}">
                  <a16:creationId xmlns:a16="http://schemas.microsoft.com/office/drawing/2014/main" id="{9D4B9958-85FB-3693-727C-845C26BF1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95936" y="3429000"/>
              <a:ext cx="360040" cy="379413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89" name="Flowchart: Connector 6">
              <a:extLst>
                <a:ext uri="{FF2B5EF4-FFF2-40B4-BE49-F238E27FC236}">
                  <a16:creationId xmlns:a16="http://schemas.microsoft.com/office/drawing/2014/main" id="{EB3B6DEE-0E31-E96D-19AE-4233120919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2000" y="3429000"/>
              <a:ext cx="360040" cy="379413"/>
            </a:xfrm>
            <a:prstGeom prst="flowChartConnector">
              <a:avLst/>
            </a:prstGeom>
            <a:solidFill>
              <a:srgbClr val="3399FF"/>
            </a:solidFill>
            <a:ln w="9525" algn="ctr">
              <a:solidFill>
                <a:srgbClr val="33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90" name="Flowchart: Connector 7">
              <a:extLst>
                <a:ext uri="{FF2B5EF4-FFF2-40B4-BE49-F238E27FC236}">
                  <a16:creationId xmlns:a16="http://schemas.microsoft.com/office/drawing/2014/main" id="{F21235F2-C1AD-E8C4-1DDF-F6E6AC3ED8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8064" y="3429000"/>
              <a:ext cx="360040" cy="379413"/>
            </a:xfrm>
            <a:prstGeom prst="flowChartConnector">
              <a:avLst/>
            </a:prstGeom>
            <a:solidFill>
              <a:srgbClr val="CCECFF"/>
            </a:solidFill>
            <a:ln w="9525" algn="ctr">
              <a:solidFill>
                <a:srgbClr val="CCE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91" name="Flowchart: Connector 8">
              <a:extLst>
                <a:ext uri="{FF2B5EF4-FFF2-40B4-BE49-F238E27FC236}">
                  <a16:creationId xmlns:a16="http://schemas.microsoft.com/office/drawing/2014/main" id="{9B72437B-F480-B001-30CB-EBC5F014B5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128" y="3429000"/>
              <a:ext cx="360040" cy="379413"/>
            </a:xfrm>
            <a:prstGeom prst="flowChartConnector">
              <a:avLst/>
            </a:prstGeom>
            <a:solidFill>
              <a:srgbClr val="F3FEFF"/>
            </a:solidFill>
            <a:ln w="9525" algn="ctr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92" name="Flowchart: Connector 9">
              <a:extLst>
                <a:ext uri="{FF2B5EF4-FFF2-40B4-BE49-F238E27FC236}">
                  <a16:creationId xmlns:a16="http://schemas.microsoft.com/office/drawing/2014/main" id="{566B02FD-53AB-F01E-D65C-0F3D5AA372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200" y="3429000"/>
              <a:ext cx="360040" cy="379413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93" name="Flowchart: Connector 30">
              <a:extLst>
                <a:ext uri="{FF2B5EF4-FFF2-40B4-BE49-F238E27FC236}">
                  <a16:creationId xmlns:a16="http://schemas.microsoft.com/office/drawing/2014/main" id="{357FF23E-F9D0-8EB8-65E7-393D20776F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2990" y="3429001"/>
              <a:ext cx="360041" cy="379413"/>
            </a:xfrm>
            <a:prstGeom prst="flowChartConnector">
              <a:avLst/>
            </a:prstGeom>
            <a:solidFill>
              <a:srgbClr val="0033CC"/>
            </a:solidFill>
            <a:ln w="9525" algn="ctr">
              <a:solidFill>
                <a:srgbClr val="0033CC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94" name="Flowchart: Connector 21503">
              <a:extLst>
                <a:ext uri="{FF2B5EF4-FFF2-40B4-BE49-F238E27FC236}">
                  <a16:creationId xmlns:a16="http://schemas.microsoft.com/office/drawing/2014/main" id="{5F3F0699-923E-075D-CE5A-B536BD3F8A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49054" y="3429001"/>
              <a:ext cx="360041" cy="379413"/>
            </a:xfrm>
            <a:prstGeom prst="flowChartConnector">
              <a:avLst/>
            </a:prstGeom>
            <a:solidFill>
              <a:srgbClr val="0066FF"/>
            </a:solidFill>
            <a:ln w="9525" algn="ctr">
              <a:solidFill>
                <a:srgbClr val="0066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5895" name="Flowchart: Connector 21504">
              <a:extLst>
                <a:ext uri="{FF2B5EF4-FFF2-40B4-BE49-F238E27FC236}">
                  <a16:creationId xmlns:a16="http://schemas.microsoft.com/office/drawing/2014/main" id="{50538B99-2688-8160-9C47-61917EF647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25118" y="3429001"/>
              <a:ext cx="360041" cy="379413"/>
            </a:xfrm>
            <a:prstGeom prst="flowChartConnector">
              <a:avLst/>
            </a:prstGeom>
            <a:solidFill>
              <a:srgbClr val="0000FF"/>
            </a:solidFill>
            <a:ln w="9525" algn="ctr">
              <a:solidFill>
                <a:srgbClr val="0000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</p:grpSp>
      <p:sp>
        <p:nvSpPr>
          <p:cNvPr id="35844" name="Rectangle 71">
            <a:extLst>
              <a:ext uri="{FF2B5EF4-FFF2-40B4-BE49-F238E27FC236}">
                <a16:creationId xmlns:a16="http://schemas.microsoft.com/office/drawing/2014/main" id="{3736029D-2CA0-2B74-5852-1A3A3F3B3491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346157" y="5029994"/>
            <a:ext cx="80962" cy="450850"/>
          </a:xfrm>
          <a:prstGeom prst="rect">
            <a:avLst/>
          </a:prstGeom>
          <a:solidFill>
            <a:srgbClr val="FF99FF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5845" name="TextBox 12">
            <a:extLst>
              <a:ext uri="{FF2B5EF4-FFF2-40B4-BE49-F238E27FC236}">
                <a16:creationId xmlns:a16="http://schemas.microsoft.com/office/drawing/2014/main" id="{3CC5864E-DC7F-91AD-58C5-8DD933D592A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2088" y="5043488"/>
            <a:ext cx="122396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 x D</a:t>
            </a:r>
          </a:p>
        </p:txBody>
      </p:sp>
      <p:sp>
        <p:nvSpPr>
          <p:cNvPr id="35846" name="Rectangle 13">
            <a:extLst>
              <a:ext uri="{FF2B5EF4-FFF2-40B4-BE49-F238E27FC236}">
                <a16:creationId xmlns:a16="http://schemas.microsoft.com/office/drawing/2014/main" id="{A36E8989-D4CE-724E-2983-DC532EAB43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1213" y="4030663"/>
            <a:ext cx="450850" cy="7921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5847" name="TextBox 14">
            <a:extLst>
              <a:ext uri="{FF2B5EF4-FFF2-40B4-BE49-F238E27FC236}">
                <a16:creationId xmlns:a16="http://schemas.microsoft.com/office/drawing/2014/main" id="{0223A3EC-E66E-AD26-75B0-54FD493D87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4850" y="5157788"/>
            <a:ext cx="11874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 query</a:t>
            </a:r>
          </a:p>
        </p:txBody>
      </p:sp>
      <p:sp>
        <p:nvSpPr>
          <p:cNvPr id="35848" name="TextBox 15">
            <a:extLst>
              <a:ext uri="{FF2B5EF4-FFF2-40B4-BE49-F238E27FC236}">
                <a16:creationId xmlns:a16="http://schemas.microsoft.com/office/drawing/2014/main" id="{1DFC7840-EFA1-4773-21B8-A430A03ACC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2950" y="4286250"/>
            <a:ext cx="11874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All keys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C2C248F-FDFF-6D3B-BAEF-80FA00C2FE35}"/>
              </a:ext>
            </a:extLst>
          </p:cNvPr>
          <p:cNvSpPr txBox="1"/>
          <p:nvPr/>
        </p:nvSpPr>
        <p:spPr>
          <a:xfrm>
            <a:off x="7092280" y="3497444"/>
            <a:ext cx="461665" cy="561773"/>
          </a:xfrm>
          <a:prstGeom prst="rect">
            <a:avLst/>
          </a:prstGeom>
          <a:noFill/>
        </p:spPr>
        <p:txBody>
          <a:bodyPr vert="vert270">
            <a:spAutoFit/>
          </a:bodyPr>
          <a:lstStyle/>
          <a:p>
            <a:pPr>
              <a:defRPr/>
            </a:pPr>
            <a:r>
              <a:rPr lang="en-US" dirty="0"/>
              <a:t> )=</a:t>
            </a:r>
          </a:p>
        </p:txBody>
      </p:sp>
      <p:sp>
        <p:nvSpPr>
          <p:cNvPr id="35850" name="TextBox 17">
            <a:extLst>
              <a:ext uri="{FF2B5EF4-FFF2-40B4-BE49-F238E27FC236}">
                <a16:creationId xmlns:a16="http://schemas.microsoft.com/office/drawing/2014/main" id="{2C5F4E29-EA36-7C36-A986-3D6E2F2422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7163" y="4241800"/>
            <a:ext cx="12239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9 x D</a:t>
            </a:r>
          </a:p>
        </p:txBody>
      </p:sp>
      <p:sp>
        <p:nvSpPr>
          <p:cNvPr id="35851" name="Rectangle 71">
            <a:extLst>
              <a:ext uri="{FF2B5EF4-FFF2-40B4-BE49-F238E27FC236}">
                <a16:creationId xmlns:a16="http://schemas.microsoft.com/office/drawing/2014/main" id="{4679A21A-5EE8-AF33-E506-4AECBA763836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312025" y="3094038"/>
            <a:ext cx="88900" cy="704850"/>
          </a:xfrm>
          <a:prstGeom prst="rect">
            <a:avLst/>
          </a:prstGeom>
          <a:solidFill>
            <a:srgbClr val="3399FF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5852" name="TextBox 28">
            <a:extLst>
              <a:ext uri="{FF2B5EF4-FFF2-40B4-BE49-F238E27FC236}">
                <a16:creationId xmlns:a16="http://schemas.microsoft.com/office/drawing/2014/main" id="{0E4569E3-4CCA-65DD-E619-A4FDA448BC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1213" y="4830763"/>
            <a:ext cx="8509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 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DD4A85F-3CCE-515C-83CD-1EC4C2249CF5}"/>
              </a:ext>
            </a:extLst>
          </p:cNvPr>
          <p:cNvSpPr txBox="1"/>
          <p:nvPr/>
        </p:nvSpPr>
        <p:spPr>
          <a:xfrm>
            <a:off x="7125546" y="5341858"/>
            <a:ext cx="461665" cy="1227917"/>
          </a:xfrm>
          <a:prstGeom prst="rect">
            <a:avLst/>
          </a:prstGeom>
          <a:noFill/>
        </p:spPr>
        <p:txBody>
          <a:bodyPr vert="vert270">
            <a:spAutoFit/>
          </a:bodyPr>
          <a:lstStyle/>
          <a:p>
            <a:pPr>
              <a:defRPr/>
            </a:pPr>
            <a:r>
              <a:rPr lang="en-US" dirty="0" err="1"/>
              <a:t>Softmax</a:t>
            </a:r>
            <a:r>
              <a:rPr lang="en-US" dirty="0"/>
              <a:t>(</a:t>
            </a:r>
          </a:p>
        </p:txBody>
      </p:sp>
      <p:sp>
        <p:nvSpPr>
          <p:cNvPr id="35854" name="TextBox 21556">
            <a:extLst>
              <a:ext uri="{FF2B5EF4-FFF2-40B4-BE49-F238E27FC236}">
                <a16:creationId xmlns:a16="http://schemas.microsoft.com/office/drawing/2014/main" id="{CC4F8C4F-3AB9-E279-2FB1-0C304F1FAE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7163" y="3249613"/>
            <a:ext cx="12239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 x 9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8D01D88-7879-3DD3-F765-FD7A33F10D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1977876"/>
              </p:ext>
            </p:extLst>
          </p:nvPr>
        </p:nvGraphicFramePr>
        <p:xfrm>
          <a:off x="956760" y="4978617"/>
          <a:ext cx="3831489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721">
                  <a:extLst>
                    <a:ext uri="{9D8B030D-6E8A-4147-A177-3AD203B41FA5}">
                      <a16:colId xmlns:a16="http://schemas.microsoft.com/office/drawing/2014/main" val="3162062032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18316347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1842136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698061289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3004294440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40919248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44121649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94977834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68612899"/>
                    </a:ext>
                  </a:extLst>
                </a:gridCol>
              </a:tblGrid>
              <a:tr h="369888"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broasca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usa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maimuta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pisica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ceas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peste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nor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creion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salata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905700"/>
                  </a:ext>
                </a:extLst>
              </a:tr>
            </a:tbl>
          </a:graphicData>
        </a:graphic>
      </p:graphicFrame>
      <p:sp>
        <p:nvSpPr>
          <p:cNvPr id="36866" name="Title 1">
            <a:extLst>
              <a:ext uri="{FF2B5EF4-FFF2-40B4-BE49-F238E27FC236}">
                <a16:creationId xmlns:a16="http://schemas.microsoft.com/office/drawing/2014/main" id="{2FFAA840-C8C1-D850-F81A-348FBE9D279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Mecanismul de “atentie” (attention) </a:t>
            </a:r>
          </a:p>
        </p:txBody>
      </p:sp>
      <p:grpSp>
        <p:nvGrpSpPr>
          <p:cNvPr id="36867" name="Group 10">
            <a:extLst>
              <a:ext uri="{FF2B5EF4-FFF2-40B4-BE49-F238E27FC236}">
                <a16:creationId xmlns:a16="http://schemas.microsoft.com/office/drawing/2014/main" id="{F84E5F19-B143-45AD-33AB-4D6E9A95834F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700213"/>
            <a:ext cx="5327650" cy="4251325"/>
            <a:chOff x="973082" y="1363315"/>
            <a:chExt cx="7135868" cy="5448890"/>
          </a:xfrm>
        </p:grpSpPr>
        <p:sp>
          <p:nvSpPr>
            <p:cNvPr id="36881" name="TextBox 5">
              <a:extLst>
                <a:ext uri="{FF2B5EF4-FFF2-40B4-BE49-F238E27FC236}">
                  <a16:creationId xmlns:a16="http://schemas.microsoft.com/office/drawing/2014/main" id="{B3159DB8-0067-A67F-4259-22830EB5A8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77752" y="6484937"/>
              <a:ext cx="936625" cy="3272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/>
                <a:t>Query</a:t>
              </a:r>
            </a:p>
          </p:txBody>
        </p:sp>
        <p:cxnSp>
          <p:nvCxnSpPr>
            <p:cNvPr id="36882" name="Straight Arrow Connector 6">
              <a:extLst>
                <a:ext uri="{FF2B5EF4-FFF2-40B4-BE49-F238E27FC236}">
                  <a16:creationId xmlns:a16="http://schemas.microsoft.com/office/drawing/2014/main" id="{8FA69209-5AE7-6B11-0989-C1139DA68FA2}"/>
                </a:ext>
              </a:extLst>
            </p:cNvPr>
            <p:cNvCxnSpPr>
              <a:cxnSpLocks/>
              <a:stCxn id="36881" idx="0"/>
            </p:cNvCxnSpPr>
            <p:nvPr/>
          </p:nvCxnSpPr>
          <p:spPr bwMode="auto">
            <a:xfrm flipH="1" flipV="1">
              <a:off x="2446064" y="6211886"/>
              <a:ext cx="1" cy="273051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6883" name="Rectangle: Rounded Corners 7">
              <a:extLst>
                <a:ext uri="{FF2B5EF4-FFF2-40B4-BE49-F238E27FC236}">
                  <a16:creationId xmlns:a16="http://schemas.microsoft.com/office/drawing/2014/main" id="{9B1A89B6-89C0-6A90-97CA-1E3F70ED6F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36263" y="5565775"/>
              <a:ext cx="778114" cy="701134"/>
            </a:xfrm>
            <a:prstGeom prst="roundRect">
              <a:avLst>
                <a:gd name="adj" fmla="val 16667"/>
              </a:avLst>
            </a:prstGeom>
            <a:noFill/>
            <a:ln w="28575" algn="ctr">
              <a:solidFill>
                <a:srgbClr val="7030A0"/>
              </a:solidFill>
              <a:prstDash val="dash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884" name="TextBox 8">
              <a:extLst>
                <a:ext uri="{FF2B5EF4-FFF2-40B4-BE49-F238E27FC236}">
                  <a16:creationId xmlns:a16="http://schemas.microsoft.com/office/drawing/2014/main" id="{35F29A30-6A4F-4B6D-E6F2-97EBEFD5E6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582351" y="1754047"/>
              <a:ext cx="1152524" cy="3710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/>
                <a:t>Weights</a:t>
              </a:r>
            </a:p>
          </p:txBody>
        </p:sp>
        <p:sp>
          <p:nvSpPr>
            <p:cNvPr id="36885" name="Rectangle: Rounded Corners 9">
              <a:extLst>
                <a:ext uri="{FF2B5EF4-FFF2-40B4-BE49-F238E27FC236}">
                  <a16:creationId xmlns:a16="http://schemas.microsoft.com/office/drawing/2014/main" id="{6B658B7E-296A-D231-ADDE-EDA2444F8E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375" y="4132842"/>
              <a:ext cx="5472113" cy="901122"/>
            </a:xfrm>
            <a:prstGeom prst="roundRect">
              <a:avLst>
                <a:gd name="adj" fmla="val 16667"/>
              </a:avLst>
            </a:prstGeom>
            <a:noFill/>
            <a:ln w="28575" algn="ctr">
              <a:solidFill>
                <a:srgbClr val="FF6600"/>
              </a:solidFill>
              <a:prstDash val="dash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cxnSp>
          <p:nvCxnSpPr>
            <p:cNvPr id="36886" name="Straight Arrow Connector 10">
              <a:extLst>
                <a:ext uri="{FF2B5EF4-FFF2-40B4-BE49-F238E27FC236}">
                  <a16:creationId xmlns:a16="http://schemas.microsoft.com/office/drawing/2014/main" id="{4E726A85-6E21-BF04-27EF-76DBE9B836F8}"/>
                </a:ext>
              </a:extLst>
            </p:cNvPr>
            <p:cNvCxnSpPr>
              <a:cxnSpLocks/>
              <a:stCxn id="36883" idx="0"/>
            </p:cNvCxnSpPr>
            <p:nvPr/>
          </p:nvCxnSpPr>
          <p:spPr bwMode="auto">
            <a:xfrm flipH="1" flipV="1">
              <a:off x="2450589" y="4945063"/>
              <a:ext cx="74732" cy="620712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887" name="Straight Arrow Connector 15">
              <a:extLst>
                <a:ext uri="{FF2B5EF4-FFF2-40B4-BE49-F238E27FC236}">
                  <a16:creationId xmlns:a16="http://schemas.microsoft.com/office/drawing/2014/main" id="{D5FCF37E-DB2D-758B-27BF-A78DD7BFD316}"/>
                </a:ext>
              </a:extLst>
            </p:cNvPr>
            <p:cNvCxnSpPr>
              <a:cxnSpLocks/>
              <a:stCxn id="36883" idx="0"/>
            </p:cNvCxnSpPr>
            <p:nvPr/>
          </p:nvCxnSpPr>
          <p:spPr bwMode="auto">
            <a:xfrm flipV="1">
              <a:off x="2525321" y="4945063"/>
              <a:ext cx="455495" cy="620712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888" name="Straight Arrow Connector 18">
              <a:extLst>
                <a:ext uri="{FF2B5EF4-FFF2-40B4-BE49-F238E27FC236}">
                  <a16:creationId xmlns:a16="http://schemas.microsoft.com/office/drawing/2014/main" id="{4F3382E2-9CF5-4B24-15D9-710AA7D3A159}"/>
                </a:ext>
              </a:extLst>
            </p:cNvPr>
            <p:cNvCxnSpPr>
              <a:cxnSpLocks/>
              <a:stCxn id="36883" idx="0"/>
            </p:cNvCxnSpPr>
            <p:nvPr/>
          </p:nvCxnSpPr>
          <p:spPr bwMode="auto">
            <a:xfrm flipV="1">
              <a:off x="2525321" y="4937470"/>
              <a:ext cx="2857500" cy="628305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889" name="Straight Arrow Connector 21">
              <a:extLst>
                <a:ext uri="{FF2B5EF4-FFF2-40B4-BE49-F238E27FC236}">
                  <a16:creationId xmlns:a16="http://schemas.microsoft.com/office/drawing/2014/main" id="{BFCB02CF-7025-4EB4-8B5D-4A3C4CB21D03}"/>
                </a:ext>
              </a:extLst>
            </p:cNvPr>
            <p:cNvCxnSpPr>
              <a:cxnSpLocks/>
              <a:stCxn id="36883" idx="0"/>
            </p:cNvCxnSpPr>
            <p:nvPr/>
          </p:nvCxnSpPr>
          <p:spPr bwMode="auto">
            <a:xfrm flipV="1">
              <a:off x="2525321" y="4937470"/>
              <a:ext cx="1078306" cy="628305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890" name="Straight Arrow Connector 25">
              <a:extLst>
                <a:ext uri="{FF2B5EF4-FFF2-40B4-BE49-F238E27FC236}">
                  <a16:creationId xmlns:a16="http://schemas.microsoft.com/office/drawing/2014/main" id="{A99ACE51-7F87-6671-B2AD-D077AE0B51CC}"/>
                </a:ext>
              </a:extLst>
            </p:cNvPr>
            <p:cNvCxnSpPr>
              <a:cxnSpLocks/>
              <a:stCxn id="36883" idx="0"/>
            </p:cNvCxnSpPr>
            <p:nvPr/>
          </p:nvCxnSpPr>
          <p:spPr bwMode="auto">
            <a:xfrm flipV="1">
              <a:off x="2525321" y="5005387"/>
              <a:ext cx="1671237" cy="560388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891" name="Straight Arrow Connector 28">
              <a:extLst>
                <a:ext uri="{FF2B5EF4-FFF2-40B4-BE49-F238E27FC236}">
                  <a16:creationId xmlns:a16="http://schemas.microsoft.com/office/drawing/2014/main" id="{8702D7DC-2054-344D-04F1-A8279A0CAC21}"/>
                </a:ext>
              </a:extLst>
            </p:cNvPr>
            <p:cNvCxnSpPr>
              <a:cxnSpLocks/>
              <a:stCxn id="36883" idx="0"/>
            </p:cNvCxnSpPr>
            <p:nvPr/>
          </p:nvCxnSpPr>
          <p:spPr bwMode="auto">
            <a:xfrm flipV="1">
              <a:off x="2525321" y="4960938"/>
              <a:ext cx="2262580" cy="604837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892" name="Straight Arrow Connector 31">
              <a:extLst>
                <a:ext uri="{FF2B5EF4-FFF2-40B4-BE49-F238E27FC236}">
                  <a16:creationId xmlns:a16="http://schemas.microsoft.com/office/drawing/2014/main" id="{A96129A1-53C6-74F7-621B-66FE85475CC7}"/>
                </a:ext>
              </a:extLst>
            </p:cNvPr>
            <p:cNvCxnSpPr>
              <a:cxnSpLocks/>
              <a:stCxn id="36883" idx="0"/>
            </p:cNvCxnSpPr>
            <p:nvPr/>
          </p:nvCxnSpPr>
          <p:spPr bwMode="auto">
            <a:xfrm flipV="1">
              <a:off x="2525321" y="4945063"/>
              <a:ext cx="3432054" cy="620712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893" name="Straight Arrow Connector 34">
              <a:extLst>
                <a:ext uri="{FF2B5EF4-FFF2-40B4-BE49-F238E27FC236}">
                  <a16:creationId xmlns:a16="http://schemas.microsoft.com/office/drawing/2014/main" id="{743607A8-663A-4194-6F76-7F5E77DCF292}"/>
                </a:ext>
              </a:extLst>
            </p:cNvPr>
            <p:cNvCxnSpPr>
              <a:cxnSpLocks/>
              <a:stCxn id="36883" idx="0"/>
            </p:cNvCxnSpPr>
            <p:nvPr/>
          </p:nvCxnSpPr>
          <p:spPr bwMode="auto">
            <a:xfrm flipV="1">
              <a:off x="2525321" y="4945063"/>
              <a:ext cx="3984506" cy="620712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894" name="Straight Arrow Connector 41">
              <a:extLst>
                <a:ext uri="{FF2B5EF4-FFF2-40B4-BE49-F238E27FC236}">
                  <a16:creationId xmlns:a16="http://schemas.microsoft.com/office/drawing/2014/main" id="{20EB6A2E-356E-06BD-65A9-FE374478920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331913" y="3236565"/>
              <a:ext cx="5886450" cy="0"/>
            </a:xfrm>
            <a:prstGeom prst="straightConnector1">
              <a:avLst/>
            </a:prstGeom>
            <a:noFill/>
            <a:ln w="28575" algn="ctr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6895" name="Straight Arrow Connector 43">
              <a:extLst>
                <a:ext uri="{FF2B5EF4-FFF2-40B4-BE49-F238E27FC236}">
                  <a16:creationId xmlns:a16="http://schemas.microsoft.com/office/drawing/2014/main" id="{6D94898C-497B-8C26-39F1-05AFA1B974B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1341438" y="1363315"/>
              <a:ext cx="0" cy="1873250"/>
            </a:xfrm>
            <a:prstGeom prst="straightConnector1">
              <a:avLst/>
            </a:prstGeom>
            <a:noFill/>
            <a:ln w="28575" algn="ctr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6896" name="Rectangle 44">
              <a:extLst>
                <a:ext uri="{FF2B5EF4-FFF2-40B4-BE49-F238E27FC236}">
                  <a16:creationId xmlns:a16="http://schemas.microsoft.com/office/drawing/2014/main" id="{DEE4F4E2-223F-DA53-DA3B-25F76691C7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99359" y="1790352"/>
              <a:ext cx="73026" cy="1427163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897" name="Rectangle 45">
              <a:extLst>
                <a:ext uri="{FF2B5EF4-FFF2-40B4-BE49-F238E27FC236}">
                  <a16:creationId xmlns:a16="http://schemas.microsoft.com/office/drawing/2014/main" id="{90BF3667-11B4-BB6F-ED51-6756D1587D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45012" y="2146921"/>
              <a:ext cx="73026" cy="1062037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898" name="Rectangle 46">
              <a:extLst>
                <a:ext uri="{FF2B5EF4-FFF2-40B4-BE49-F238E27FC236}">
                  <a16:creationId xmlns:a16="http://schemas.microsoft.com/office/drawing/2014/main" id="{A6F27DDC-08FE-B2A1-BC37-E1608A90DC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05138" y="2011015"/>
              <a:ext cx="71437" cy="1206500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899" name="Rectangle 47">
              <a:extLst>
                <a:ext uri="{FF2B5EF4-FFF2-40B4-BE49-F238E27FC236}">
                  <a16:creationId xmlns:a16="http://schemas.microsoft.com/office/drawing/2014/main" id="{D0DA0DF9-49DE-98D0-F792-D704E26547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63938" y="2587278"/>
              <a:ext cx="71437" cy="630237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00" name="Rectangle 48">
              <a:extLst>
                <a:ext uri="{FF2B5EF4-FFF2-40B4-BE49-F238E27FC236}">
                  <a16:creationId xmlns:a16="http://schemas.microsoft.com/office/drawing/2014/main" id="{B7FB68C0-D1A8-598B-535E-633EAFFEDA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0200" y="3020665"/>
              <a:ext cx="71438" cy="196850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01" name="Rectangle 49">
              <a:extLst>
                <a:ext uri="{FF2B5EF4-FFF2-40B4-BE49-F238E27FC236}">
                  <a16:creationId xmlns:a16="http://schemas.microsoft.com/office/drawing/2014/main" id="{82079DE4-830F-96E0-7E6E-F6D1D7242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16463" y="2444403"/>
              <a:ext cx="71437" cy="777875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02" name="Rectangle 50">
              <a:extLst>
                <a:ext uri="{FF2B5EF4-FFF2-40B4-BE49-F238E27FC236}">
                  <a16:creationId xmlns:a16="http://schemas.microsoft.com/office/drawing/2014/main" id="{7FC69322-B9DB-0331-ADDC-9E5598C65D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16538" y="3092103"/>
              <a:ext cx="71437" cy="130175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03" name="Rectangle 51">
              <a:extLst>
                <a:ext uri="{FF2B5EF4-FFF2-40B4-BE49-F238E27FC236}">
                  <a16:creationId xmlns:a16="http://schemas.microsoft.com/office/drawing/2014/main" id="{6F366435-9B61-631C-CF23-D01508DD8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4863" y="3163540"/>
              <a:ext cx="71437" cy="52388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04" name="Rectangle 52">
              <a:extLst>
                <a:ext uri="{FF2B5EF4-FFF2-40B4-BE49-F238E27FC236}">
                  <a16:creationId xmlns:a16="http://schemas.microsoft.com/office/drawing/2014/main" id="{D2C52AF1-6015-CCA8-D3F1-C86CF4E6E3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6688" y="3020665"/>
              <a:ext cx="71437" cy="196850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05" name="TextBox 53">
              <a:extLst>
                <a:ext uri="{FF2B5EF4-FFF2-40B4-BE49-F238E27FC236}">
                  <a16:creationId xmlns:a16="http://schemas.microsoft.com/office/drawing/2014/main" id="{2CEB2518-9566-50A5-6001-1560FA4BC1B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2325" y="4444999"/>
              <a:ext cx="936625" cy="327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/>
                <a:t>Keys</a:t>
              </a:r>
            </a:p>
          </p:txBody>
        </p:sp>
        <p:cxnSp>
          <p:nvCxnSpPr>
            <p:cNvPr id="36906" name="Straight Arrow Connector 69">
              <a:extLst>
                <a:ext uri="{FF2B5EF4-FFF2-40B4-BE49-F238E27FC236}">
                  <a16:creationId xmlns:a16="http://schemas.microsoft.com/office/drawing/2014/main" id="{C3AD46F6-5394-17C8-4CCC-985BF1F2B0CF}"/>
                </a:ext>
              </a:extLst>
            </p:cNvPr>
            <p:cNvCxnSpPr>
              <a:cxnSpLocks/>
              <a:stCxn id="36883" idx="0"/>
            </p:cNvCxnSpPr>
            <p:nvPr/>
          </p:nvCxnSpPr>
          <p:spPr bwMode="auto">
            <a:xfrm flipH="1" flipV="1">
              <a:off x="1881189" y="4992688"/>
              <a:ext cx="644132" cy="573087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6907" name="Flowchart: Connector 1">
              <a:extLst>
                <a:ext uri="{FF2B5EF4-FFF2-40B4-BE49-F238E27FC236}">
                  <a16:creationId xmlns:a16="http://schemas.microsoft.com/office/drawing/2014/main" id="{3E47206C-8273-4969-08A8-BE1FC9AF88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66721" y="3429000"/>
              <a:ext cx="360041" cy="379413"/>
            </a:xfrm>
            <a:prstGeom prst="flowChartConnector">
              <a:avLst/>
            </a:prstGeom>
            <a:solidFill>
              <a:srgbClr val="0033CC"/>
            </a:solidFill>
            <a:ln w="9525" algn="ctr">
              <a:solidFill>
                <a:srgbClr val="0033CC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08" name="Flowchart: Connector 2">
              <a:extLst>
                <a:ext uri="{FF2B5EF4-FFF2-40B4-BE49-F238E27FC236}">
                  <a16:creationId xmlns:a16="http://schemas.microsoft.com/office/drawing/2014/main" id="{E3C77AAB-7D62-2F3A-A7C6-5F47B4D458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87960" y="3429000"/>
              <a:ext cx="360041" cy="379413"/>
            </a:xfrm>
            <a:prstGeom prst="flowChartConnector">
              <a:avLst/>
            </a:prstGeom>
            <a:solidFill>
              <a:srgbClr val="0066FF"/>
            </a:solidFill>
            <a:ln w="9525" algn="ctr">
              <a:solidFill>
                <a:srgbClr val="0066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09" name="Flowchart: Connector 3">
              <a:extLst>
                <a:ext uri="{FF2B5EF4-FFF2-40B4-BE49-F238E27FC236}">
                  <a16:creationId xmlns:a16="http://schemas.microsoft.com/office/drawing/2014/main" id="{98ED3398-12E9-89F2-D10C-0A54C23BC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43808" y="3429000"/>
              <a:ext cx="360040" cy="379413"/>
            </a:xfrm>
            <a:prstGeom prst="flowChartConnector">
              <a:avLst/>
            </a:prstGeom>
            <a:solidFill>
              <a:srgbClr val="0000FF"/>
            </a:solidFill>
            <a:ln w="9525" algn="ctr">
              <a:solidFill>
                <a:srgbClr val="0000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10" name="Flowchart: Connector 4">
              <a:extLst>
                <a:ext uri="{FF2B5EF4-FFF2-40B4-BE49-F238E27FC236}">
                  <a16:creationId xmlns:a16="http://schemas.microsoft.com/office/drawing/2014/main" id="{F8C95124-947E-3F83-A885-66DE175AEB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9872" y="3429000"/>
              <a:ext cx="360040" cy="379413"/>
            </a:xfrm>
            <a:prstGeom prst="flowChartConnector">
              <a:avLst/>
            </a:prstGeom>
            <a:solidFill>
              <a:srgbClr val="66CCFF"/>
            </a:solidFill>
            <a:ln w="9525" algn="ctr">
              <a:solidFill>
                <a:srgbClr val="66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11" name="Flowchart: Connector 5">
              <a:extLst>
                <a:ext uri="{FF2B5EF4-FFF2-40B4-BE49-F238E27FC236}">
                  <a16:creationId xmlns:a16="http://schemas.microsoft.com/office/drawing/2014/main" id="{46DE16FE-EBF8-D265-58E8-88B29B8887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95936" y="3429000"/>
              <a:ext cx="360040" cy="379413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12" name="Flowchart: Connector 6">
              <a:extLst>
                <a:ext uri="{FF2B5EF4-FFF2-40B4-BE49-F238E27FC236}">
                  <a16:creationId xmlns:a16="http://schemas.microsoft.com/office/drawing/2014/main" id="{F9370C84-5DF9-3EFB-0FA6-A96C544474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72000" y="3429000"/>
              <a:ext cx="360040" cy="379413"/>
            </a:xfrm>
            <a:prstGeom prst="flowChartConnector">
              <a:avLst/>
            </a:prstGeom>
            <a:solidFill>
              <a:srgbClr val="3399FF"/>
            </a:solidFill>
            <a:ln w="9525" algn="ctr">
              <a:solidFill>
                <a:srgbClr val="33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13" name="Flowchart: Connector 7">
              <a:extLst>
                <a:ext uri="{FF2B5EF4-FFF2-40B4-BE49-F238E27FC236}">
                  <a16:creationId xmlns:a16="http://schemas.microsoft.com/office/drawing/2014/main" id="{593856AE-531B-5482-4CCA-791187DC4C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48064" y="3429000"/>
              <a:ext cx="360040" cy="379413"/>
            </a:xfrm>
            <a:prstGeom prst="flowChartConnector">
              <a:avLst/>
            </a:prstGeom>
            <a:solidFill>
              <a:srgbClr val="CCECFF"/>
            </a:solidFill>
            <a:ln w="9525" algn="ctr">
              <a:solidFill>
                <a:srgbClr val="CCE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14" name="Flowchart: Connector 8">
              <a:extLst>
                <a:ext uri="{FF2B5EF4-FFF2-40B4-BE49-F238E27FC236}">
                  <a16:creationId xmlns:a16="http://schemas.microsoft.com/office/drawing/2014/main" id="{0F7B7E15-8751-9AA6-B434-7EF010AE31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24128" y="3429000"/>
              <a:ext cx="360040" cy="379413"/>
            </a:xfrm>
            <a:prstGeom prst="flowChartConnector">
              <a:avLst/>
            </a:prstGeom>
            <a:solidFill>
              <a:srgbClr val="F3FEFF"/>
            </a:solidFill>
            <a:ln w="9525" algn="ctr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6915" name="Flowchart: Connector 9">
              <a:extLst>
                <a:ext uri="{FF2B5EF4-FFF2-40B4-BE49-F238E27FC236}">
                  <a16:creationId xmlns:a16="http://schemas.microsoft.com/office/drawing/2014/main" id="{2C231967-5786-641F-7C22-8AF6FAEF4C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2200" y="3429000"/>
              <a:ext cx="360040" cy="379413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</p:grpSp>
      <p:sp>
        <p:nvSpPr>
          <p:cNvPr id="36868" name="Rectangle 71">
            <a:extLst>
              <a:ext uri="{FF2B5EF4-FFF2-40B4-BE49-F238E27FC236}">
                <a16:creationId xmlns:a16="http://schemas.microsoft.com/office/drawing/2014/main" id="{632122B5-F20E-DBF8-229D-523B0EF825F1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346157" y="5029994"/>
            <a:ext cx="80962" cy="450850"/>
          </a:xfrm>
          <a:prstGeom prst="rect">
            <a:avLst/>
          </a:prstGeom>
          <a:solidFill>
            <a:srgbClr val="FF99FF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6869" name="TextBox 12">
            <a:extLst>
              <a:ext uri="{FF2B5EF4-FFF2-40B4-BE49-F238E27FC236}">
                <a16:creationId xmlns:a16="http://schemas.microsoft.com/office/drawing/2014/main" id="{F7E1964D-449D-CA8D-6995-43AA20C4E7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2088" y="5043488"/>
            <a:ext cx="122396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 x D</a:t>
            </a:r>
          </a:p>
        </p:txBody>
      </p:sp>
      <p:sp>
        <p:nvSpPr>
          <p:cNvPr id="36870" name="Rectangle 13">
            <a:extLst>
              <a:ext uri="{FF2B5EF4-FFF2-40B4-BE49-F238E27FC236}">
                <a16:creationId xmlns:a16="http://schemas.microsoft.com/office/drawing/2014/main" id="{7DA77A9F-4F1B-EBAA-1716-5D57CECC16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1213" y="4030663"/>
            <a:ext cx="450850" cy="7921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6871" name="TextBox 14">
            <a:extLst>
              <a:ext uri="{FF2B5EF4-FFF2-40B4-BE49-F238E27FC236}">
                <a16:creationId xmlns:a16="http://schemas.microsoft.com/office/drawing/2014/main" id="{30A222F5-6D45-7091-4501-023DB42242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4850" y="5157788"/>
            <a:ext cx="11874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 query</a:t>
            </a:r>
          </a:p>
        </p:txBody>
      </p:sp>
      <p:sp>
        <p:nvSpPr>
          <p:cNvPr id="36872" name="TextBox 15">
            <a:extLst>
              <a:ext uri="{FF2B5EF4-FFF2-40B4-BE49-F238E27FC236}">
                <a16:creationId xmlns:a16="http://schemas.microsoft.com/office/drawing/2014/main" id="{0CA3C6BE-7E4F-C28D-BF90-52A6D2A56C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2950" y="4286250"/>
            <a:ext cx="11874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All keys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9E5BEEA-820F-2C58-1BD8-AB52DE1B0277}"/>
              </a:ext>
            </a:extLst>
          </p:cNvPr>
          <p:cNvSpPr txBox="1"/>
          <p:nvPr/>
        </p:nvSpPr>
        <p:spPr>
          <a:xfrm>
            <a:off x="7092280" y="3497444"/>
            <a:ext cx="461665" cy="561773"/>
          </a:xfrm>
          <a:prstGeom prst="rect">
            <a:avLst/>
          </a:prstGeom>
          <a:noFill/>
        </p:spPr>
        <p:txBody>
          <a:bodyPr vert="vert270">
            <a:spAutoFit/>
          </a:bodyPr>
          <a:lstStyle/>
          <a:p>
            <a:pPr>
              <a:defRPr/>
            </a:pPr>
            <a:r>
              <a:rPr lang="en-US" dirty="0"/>
              <a:t> )=</a:t>
            </a:r>
          </a:p>
        </p:txBody>
      </p:sp>
      <p:sp>
        <p:nvSpPr>
          <p:cNvPr id="36874" name="TextBox 17">
            <a:extLst>
              <a:ext uri="{FF2B5EF4-FFF2-40B4-BE49-F238E27FC236}">
                <a16:creationId xmlns:a16="http://schemas.microsoft.com/office/drawing/2014/main" id="{F7396533-891F-ABBB-31CA-208D140553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7163" y="4241800"/>
            <a:ext cx="12239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9 x D</a:t>
            </a:r>
          </a:p>
        </p:txBody>
      </p:sp>
      <p:sp>
        <p:nvSpPr>
          <p:cNvPr id="36875" name="Rectangle 71">
            <a:extLst>
              <a:ext uri="{FF2B5EF4-FFF2-40B4-BE49-F238E27FC236}">
                <a16:creationId xmlns:a16="http://schemas.microsoft.com/office/drawing/2014/main" id="{B3E417B4-A95C-F56F-2112-35070CC11CE9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312025" y="3094038"/>
            <a:ext cx="88900" cy="704850"/>
          </a:xfrm>
          <a:prstGeom prst="rect">
            <a:avLst/>
          </a:prstGeom>
          <a:solidFill>
            <a:srgbClr val="3399FF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6876" name="TextBox 28">
            <a:extLst>
              <a:ext uri="{FF2B5EF4-FFF2-40B4-BE49-F238E27FC236}">
                <a16:creationId xmlns:a16="http://schemas.microsoft.com/office/drawing/2014/main" id="{B515EC4E-845E-1D4A-1788-C3D7746481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1213" y="4830763"/>
            <a:ext cx="8509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 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7A0561-B913-3F46-8758-A594FE8E78E1}"/>
              </a:ext>
            </a:extLst>
          </p:cNvPr>
          <p:cNvSpPr txBox="1"/>
          <p:nvPr/>
        </p:nvSpPr>
        <p:spPr>
          <a:xfrm>
            <a:off x="7125546" y="5341858"/>
            <a:ext cx="461665" cy="1227917"/>
          </a:xfrm>
          <a:prstGeom prst="rect">
            <a:avLst/>
          </a:prstGeom>
          <a:noFill/>
        </p:spPr>
        <p:txBody>
          <a:bodyPr vert="vert270">
            <a:spAutoFit/>
          </a:bodyPr>
          <a:lstStyle/>
          <a:p>
            <a:pPr>
              <a:defRPr/>
            </a:pPr>
            <a:r>
              <a:rPr lang="en-US" dirty="0" err="1"/>
              <a:t>Softmax</a:t>
            </a:r>
            <a:r>
              <a:rPr lang="en-US" dirty="0"/>
              <a:t>(</a:t>
            </a:r>
          </a:p>
        </p:txBody>
      </p:sp>
      <p:sp>
        <p:nvSpPr>
          <p:cNvPr id="36878" name="TextBox 25">
            <a:extLst>
              <a:ext uri="{FF2B5EF4-FFF2-40B4-BE49-F238E27FC236}">
                <a16:creationId xmlns:a16="http://schemas.microsoft.com/office/drawing/2014/main" id="{9A15615F-9A24-1151-51A8-8A00B638F2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7163" y="3249613"/>
            <a:ext cx="12239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 x 9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9A58C360-FE31-A123-36ED-6B6E61B20D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4012272"/>
              </p:ext>
            </p:extLst>
          </p:nvPr>
        </p:nvGraphicFramePr>
        <p:xfrm>
          <a:off x="881985" y="3914213"/>
          <a:ext cx="3831489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721">
                  <a:extLst>
                    <a:ext uri="{9D8B030D-6E8A-4147-A177-3AD203B41FA5}">
                      <a16:colId xmlns:a16="http://schemas.microsoft.com/office/drawing/2014/main" val="3162062032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18316347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1842136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698061289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3004294440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40919248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44121649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94977834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68612899"/>
                    </a:ext>
                  </a:extLst>
                </a:gridCol>
              </a:tblGrid>
              <a:tr h="369888"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broasca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usa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maimuta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pisica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ceas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peste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nor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creion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salata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9057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3344840-09B1-FBF8-414C-656A970B62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9384143"/>
              </p:ext>
            </p:extLst>
          </p:nvPr>
        </p:nvGraphicFramePr>
        <p:xfrm>
          <a:off x="911202" y="3930601"/>
          <a:ext cx="3831489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721">
                  <a:extLst>
                    <a:ext uri="{9D8B030D-6E8A-4147-A177-3AD203B41FA5}">
                      <a16:colId xmlns:a16="http://schemas.microsoft.com/office/drawing/2014/main" val="3162062032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18316347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1842136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698061289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3004294440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40919248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44121649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94977834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68612899"/>
                    </a:ext>
                  </a:extLst>
                </a:gridCol>
              </a:tblGrid>
              <a:tr h="369888"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broasca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usa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maimuta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pisica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ceas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peste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nor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creion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salata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905700"/>
                  </a:ext>
                </a:extLst>
              </a:tr>
            </a:tbl>
          </a:graphicData>
        </a:graphic>
      </p:graphicFrame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EDBD8B8-1F71-FED3-28C5-3E17E009E7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09061"/>
              </p:ext>
            </p:extLst>
          </p:nvPr>
        </p:nvGraphicFramePr>
        <p:xfrm>
          <a:off x="956760" y="4978617"/>
          <a:ext cx="3831489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5721">
                  <a:extLst>
                    <a:ext uri="{9D8B030D-6E8A-4147-A177-3AD203B41FA5}">
                      <a16:colId xmlns:a16="http://schemas.microsoft.com/office/drawing/2014/main" val="3162062032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18316347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1842136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698061289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3004294440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40919248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1441216496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94977834"/>
                    </a:ext>
                  </a:extLst>
                </a:gridCol>
                <a:gridCol w="425721">
                  <a:extLst>
                    <a:ext uri="{9D8B030D-6E8A-4147-A177-3AD203B41FA5}">
                      <a16:colId xmlns:a16="http://schemas.microsoft.com/office/drawing/2014/main" val="868612899"/>
                    </a:ext>
                  </a:extLst>
                </a:gridCol>
              </a:tblGrid>
              <a:tr h="369888"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broasca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usa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maimuta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pisica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ceas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peste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>
                          <a:solidFill>
                            <a:schemeClr val="tx1"/>
                          </a:solidFill>
                        </a:rPr>
                        <a:t>nor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creion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00" b="0" dirty="0" err="1">
                          <a:solidFill>
                            <a:schemeClr val="tx1"/>
                          </a:solidFill>
                        </a:rPr>
                        <a:t>salata</a:t>
                      </a:r>
                      <a:endParaRPr 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905700"/>
                  </a:ext>
                </a:extLst>
              </a:tr>
            </a:tbl>
          </a:graphicData>
        </a:graphic>
      </p:graphicFrame>
      <p:sp>
        <p:nvSpPr>
          <p:cNvPr id="37890" name="Title 1">
            <a:extLst>
              <a:ext uri="{FF2B5EF4-FFF2-40B4-BE49-F238E27FC236}">
                <a16:creationId xmlns:a16="http://schemas.microsoft.com/office/drawing/2014/main" id="{9BFD0A05-AE24-5828-2D66-BD2635882D7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Mecanismul de “atentie” (attention) </a:t>
            </a:r>
          </a:p>
        </p:txBody>
      </p:sp>
      <p:grpSp>
        <p:nvGrpSpPr>
          <p:cNvPr id="37891" name="Group 10">
            <a:extLst>
              <a:ext uri="{FF2B5EF4-FFF2-40B4-BE49-F238E27FC236}">
                <a16:creationId xmlns:a16="http://schemas.microsoft.com/office/drawing/2014/main" id="{3DC9E10E-E6ED-658B-8B44-37D5004D4523}"/>
              </a:ext>
            </a:extLst>
          </p:cNvPr>
          <p:cNvGrpSpPr>
            <a:grpSpLocks/>
          </p:cNvGrpSpPr>
          <p:nvPr/>
        </p:nvGrpSpPr>
        <p:grpSpPr bwMode="auto">
          <a:xfrm>
            <a:off x="457200" y="1663780"/>
            <a:ext cx="5327650" cy="4229100"/>
            <a:chOff x="973082" y="1363315"/>
            <a:chExt cx="7135868" cy="5419079"/>
          </a:xfrm>
        </p:grpSpPr>
        <p:sp>
          <p:nvSpPr>
            <p:cNvPr id="37905" name="TextBox 5">
              <a:extLst>
                <a:ext uri="{FF2B5EF4-FFF2-40B4-BE49-F238E27FC236}">
                  <a16:creationId xmlns:a16="http://schemas.microsoft.com/office/drawing/2014/main" id="{FC5A44AA-C432-3EFD-9093-EF76B38A057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48078" y="6455126"/>
              <a:ext cx="936625" cy="3272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/>
                <a:t>Query</a:t>
              </a:r>
            </a:p>
          </p:txBody>
        </p:sp>
        <p:cxnSp>
          <p:nvCxnSpPr>
            <p:cNvPr id="37906" name="Straight Arrow Connector 6">
              <a:extLst>
                <a:ext uri="{FF2B5EF4-FFF2-40B4-BE49-F238E27FC236}">
                  <a16:creationId xmlns:a16="http://schemas.microsoft.com/office/drawing/2014/main" id="{0E20D3EE-7640-9B28-B2C5-154059B4137C}"/>
                </a:ext>
              </a:extLst>
            </p:cNvPr>
            <p:cNvCxnSpPr>
              <a:cxnSpLocks/>
              <a:stCxn id="37905" idx="0"/>
            </p:cNvCxnSpPr>
            <p:nvPr/>
          </p:nvCxnSpPr>
          <p:spPr bwMode="auto">
            <a:xfrm flipH="1" flipV="1">
              <a:off x="6516390" y="6182074"/>
              <a:ext cx="1" cy="273051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7907" name="Rectangle: Rounded Corners 7">
              <a:extLst>
                <a:ext uri="{FF2B5EF4-FFF2-40B4-BE49-F238E27FC236}">
                  <a16:creationId xmlns:a16="http://schemas.microsoft.com/office/drawing/2014/main" id="{9D16FFCE-E54D-E901-FB47-3C36540616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29349" y="5595592"/>
              <a:ext cx="628650" cy="604838"/>
            </a:xfrm>
            <a:prstGeom prst="roundRect">
              <a:avLst>
                <a:gd name="adj" fmla="val 16667"/>
              </a:avLst>
            </a:prstGeom>
            <a:noFill/>
            <a:ln w="28575" algn="ctr">
              <a:solidFill>
                <a:srgbClr val="7030A0"/>
              </a:solidFill>
              <a:prstDash val="dash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08" name="TextBox 8">
              <a:extLst>
                <a:ext uri="{FF2B5EF4-FFF2-40B4-BE49-F238E27FC236}">
                  <a16:creationId xmlns:a16="http://schemas.microsoft.com/office/drawing/2014/main" id="{7EA021F5-05EF-B449-2915-1BDFD4049C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-5400000">
              <a:off x="582351" y="1754047"/>
              <a:ext cx="1152524" cy="3710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/>
                <a:t>Weights</a:t>
              </a:r>
            </a:p>
          </p:txBody>
        </p:sp>
        <p:sp>
          <p:nvSpPr>
            <p:cNvPr id="37909" name="Rectangle: Rounded Corners 9">
              <a:extLst>
                <a:ext uri="{FF2B5EF4-FFF2-40B4-BE49-F238E27FC236}">
                  <a16:creationId xmlns:a16="http://schemas.microsoft.com/office/drawing/2014/main" id="{8F17885F-8790-7E63-9B33-7E8E1D6653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76375" y="4247977"/>
              <a:ext cx="5472113" cy="785987"/>
            </a:xfrm>
            <a:prstGeom prst="roundRect">
              <a:avLst>
                <a:gd name="adj" fmla="val 16667"/>
              </a:avLst>
            </a:prstGeom>
            <a:noFill/>
            <a:ln w="28575" algn="ctr">
              <a:solidFill>
                <a:srgbClr val="FF6600"/>
              </a:solidFill>
              <a:prstDash val="dash"/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cxnSp>
          <p:nvCxnSpPr>
            <p:cNvPr id="37910" name="Straight Arrow Connector 10">
              <a:extLst>
                <a:ext uri="{FF2B5EF4-FFF2-40B4-BE49-F238E27FC236}">
                  <a16:creationId xmlns:a16="http://schemas.microsoft.com/office/drawing/2014/main" id="{7C5A4494-EECA-3853-B695-738555456A9A}"/>
                </a:ext>
              </a:extLst>
            </p:cNvPr>
            <p:cNvCxnSpPr>
              <a:cxnSpLocks/>
              <a:stCxn id="37907" idx="0"/>
            </p:cNvCxnSpPr>
            <p:nvPr/>
          </p:nvCxnSpPr>
          <p:spPr bwMode="auto">
            <a:xfrm flipV="1">
              <a:off x="6543675" y="4974880"/>
              <a:ext cx="0" cy="620712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911" name="Straight Arrow Connector 15">
              <a:extLst>
                <a:ext uri="{FF2B5EF4-FFF2-40B4-BE49-F238E27FC236}">
                  <a16:creationId xmlns:a16="http://schemas.microsoft.com/office/drawing/2014/main" id="{304BB3B2-F543-0C8C-F784-B432F74A7AF2}"/>
                </a:ext>
              </a:extLst>
            </p:cNvPr>
            <p:cNvCxnSpPr>
              <a:cxnSpLocks/>
              <a:stCxn id="37907" idx="0"/>
            </p:cNvCxnSpPr>
            <p:nvPr/>
          </p:nvCxnSpPr>
          <p:spPr bwMode="auto">
            <a:xfrm flipH="1" flipV="1">
              <a:off x="5355725" y="5019057"/>
              <a:ext cx="1187949" cy="576535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912" name="Straight Arrow Connector 21">
              <a:extLst>
                <a:ext uri="{FF2B5EF4-FFF2-40B4-BE49-F238E27FC236}">
                  <a16:creationId xmlns:a16="http://schemas.microsoft.com/office/drawing/2014/main" id="{96B657DA-75E4-2A69-1862-1D058D283B74}"/>
                </a:ext>
              </a:extLst>
            </p:cNvPr>
            <p:cNvCxnSpPr>
              <a:cxnSpLocks/>
              <a:stCxn id="37907" idx="0"/>
            </p:cNvCxnSpPr>
            <p:nvPr/>
          </p:nvCxnSpPr>
          <p:spPr bwMode="auto">
            <a:xfrm flipH="1" flipV="1">
              <a:off x="4779205" y="4967287"/>
              <a:ext cx="1764469" cy="628305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913" name="Straight Arrow Connector 25">
              <a:extLst>
                <a:ext uri="{FF2B5EF4-FFF2-40B4-BE49-F238E27FC236}">
                  <a16:creationId xmlns:a16="http://schemas.microsoft.com/office/drawing/2014/main" id="{C425B66B-DA8B-B9D4-D473-436642FBC5DD}"/>
                </a:ext>
              </a:extLst>
            </p:cNvPr>
            <p:cNvCxnSpPr>
              <a:cxnSpLocks/>
              <a:stCxn id="37907" idx="0"/>
            </p:cNvCxnSpPr>
            <p:nvPr/>
          </p:nvCxnSpPr>
          <p:spPr bwMode="auto">
            <a:xfrm flipH="1" flipV="1">
              <a:off x="4196557" y="5005387"/>
              <a:ext cx="2347117" cy="590204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914" name="Straight Arrow Connector 28">
              <a:extLst>
                <a:ext uri="{FF2B5EF4-FFF2-40B4-BE49-F238E27FC236}">
                  <a16:creationId xmlns:a16="http://schemas.microsoft.com/office/drawing/2014/main" id="{FA09BCE4-2782-D67E-B525-6712948FECEA}"/>
                </a:ext>
              </a:extLst>
            </p:cNvPr>
            <p:cNvCxnSpPr>
              <a:cxnSpLocks/>
              <a:stCxn id="37907" idx="0"/>
            </p:cNvCxnSpPr>
            <p:nvPr/>
          </p:nvCxnSpPr>
          <p:spPr bwMode="auto">
            <a:xfrm flipH="1" flipV="1">
              <a:off x="3610548" y="4947126"/>
              <a:ext cx="2933126" cy="648466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915" name="Straight Arrow Connector 31">
              <a:extLst>
                <a:ext uri="{FF2B5EF4-FFF2-40B4-BE49-F238E27FC236}">
                  <a16:creationId xmlns:a16="http://schemas.microsoft.com/office/drawing/2014/main" id="{19745CBF-50DD-C736-55EF-68AEC31EC7B2}"/>
                </a:ext>
              </a:extLst>
            </p:cNvPr>
            <p:cNvCxnSpPr>
              <a:cxnSpLocks/>
              <a:stCxn id="37907" idx="0"/>
            </p:cNvCxnSpPr>
            <p:nvPr/>
          </p:nvCxnSpPr>
          <p:spPr bwMode="auto">
            <a:xfrm flipH="1" flipV="1">
              <a:off x="3005138" y="4987924"/>
              <a:ext cx="3538536" cy="607668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916" name="Straight Arrow Connector 34">
              <a:extLst>
                <a:ext uri="{FF2B5EF4-FFF2-40B4-BE49-F238E27FC236}">
                  <a16:creationId xmlns:a16="http://schemas.microsoft.com/office/drawing/2014/main" id="{9E5A9C3E-76D5-04FF-D9A4-261477CE221E}"/>
                </a:ext>
              </a:extLst>
            </p:cNvPr>
            <p:cNvCxnSpPr>
              <a:cxnSpLocks/>
              <a:stCxn id="37907" idx="0"/>
            </p:cNvCxnSpPr>
            <p:nvPr/>
          </p:nvCxnSpPr>
          <p:spPr bwMode="auto">
            <a:xfrm flipH="1" flipV="1">
              <a:off x="2423495" y="4967286"/>
              <a:ext cx="4120179" cy="628306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917" name="Straight Arrow Connector 37">
              <a:extLst>
                <a:ext uri="{FF2B5EF4-FFF2-40B4-BE49-F238E27FC236}">
                  <a16:creationId xmlns:a16="http://schemas.microsoft.com/office/drawing/2014/main" id="{E037D291-BACB-5E9F-8DE5-E20298C2E77D}"/>
                </a:ext>
              </a:extLst>
            </p:cNvPr>
            <p:cNvCxnSpPr>
              <a:cxnSpLocks/>
              <a:stCxn id="37907" idx="0"/>
            </p:cNvCxnSpPr>
            <p:nvPr/>
          </p:nvCxnSpPr>
          <p:spPr bwMode="auto">
            <a:xfrm flipH="1" flipV="1">
              <a:off x="1854232" y="5043090"/>
              <a:ext cx="4689442" cy="552502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918" name="Straight Arrow Connector 41">
              <a:extLst>
                <a:ext uri="{FF2B5EF4-FFF2-40B4-BE49-F238E27FC236}">
                  <a16:creationId xmlns:a16="http://schemas.microsoft.com/office/drawing/2014/main" id="{57E3D30D-2B20-55F3-E040-9A0128DD272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>
              <a:off x="1331913" y="3236565"/>
              <a:ext cx="5886450" cy="0"/>
            </a:xfrm>
            <a:prstGeom prst="straightConnector1">
              <a:avLst/>
            </a:prstGeom>
            <a:noFill/>
            <a:ln w="28575" algn="ctr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919" name="Straight Arrow Connector 43">
              <a:extLst>
                <a:ext uri="{FF2B5EF4-FFF2-40B4-BE49-F238E27FC236}">
                  <a16:creationId xmlns:a16="http://schemas.microsoft.com/office/drawing/2014/main" id="{2BA3024E-51CD-94F6-D353-2FE687D6BDE6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1341438" y="1363315"/>
              <a:ext cx="0" cy="1873250"/>
            </a:xfrm>
            <a:prstGeom prst="straightConnector1">
              <a:avLst/>
            </a:prstGeom>
            <a:noFill/>
            <a:ln w="28575" algn="ctr">
              <a:solidFill>
                <a:schemeClr val="tx1"/>
              </a:solidFill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7920" name="Rectangle 44">
              <a:extLst>
                <a:ext uri="{FF2B5EF4-FFF2-40B4-BE49-F238E27FC236}">
                  <a16:creationId xmlns:a16="http://schemas.microsoft.com/office/drawing/2014/main" id="{66006E78-6ED4-A097-7A30-4B836DCC82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84166" y="1780826"/>
              <a:ext cx="73026" cy="1427163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21" name="Rectangle 45">
              <a:extLst>
                <a:ext uri="{FF2B5EF4-FFF2-40B4-BE49-F238E27FC236}">
                  <a16:creationId xmlns:a16="http://schemas.microsoft.com/office/drawing/2014/main" id="{B38E09E8-3089-2160-3C54-CC33CD3144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94904" y="2160262"/>
              <a:ext cx="73026" cy="1062037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22" name="Rectangle 46">
              <a:extLst>
                <a:ext uri="{FF2B5EF4-FFF2-40B4-BE49-F238E27FC236}">
                  <a16:creationId xmlns:a16="http://schemas.microsoft.com/office/drawing/2014/main" id="{91310E69-493E-3582-1BBA-73C1D36B36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60205" y="2008753"/>
              <a:ext cx="71437" cy="1206500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23" name="Rectangle 47">
              <a:extLst>
                <a:ext uri="{FF2B5EF4-FFF2-40B4-BE49-F238E27FC236}">
                  <a16:creationId xmlns:a16="http://schemas.microsoft.com/office/drawing/2014/main" id="{CEC9901E-2EFA-9AAF-AD91-79AF801BC1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83868" y="2581473"/>
              <a:ext cx="71437" cy="630237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24" name="Rectangle 48">
              <a:extLst>
                <a:ext uri="{FF2B5EF4-FFF2-40B4-BE49-F238E27FC236}">
                  <a16:creationId xmlns:a16="http://schemas.microsoft.com/office/drawing/2014/main" id="{42831D7C-FD3A-0A67-005C-9AC7FA7F09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21093" y="2588519"/>
              <a:ext cx="61244" cy="619029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25" name="Rectangle 49">
              <a:extLst>
                <a:ext uri="{FF2B5EF4-FFF2-40B4-BE49-F238E27FC236}">
                  <a16:creationId xmlns:a16="http://schemas.microsoft.com/office/drawing/2014/main" id="{492B9E9E-2262-8927-3280-9E3F5868C1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2426" y="2444403"/>
              <a:ext cx="71437" cy="777875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26" name="Rectangle 50">
              <a:extLst>
                <a:ext uri="{FF2B5EF4-FFF2-40B4-BE49-F238E27FC236}">
                  <a16:creationId xmlns:a16="http://schemas.microsoft.com/office/drawing/2014/main" id="{4C570F7A-83D8-AA29-1C30-C9EB99FD84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2406" y="3086388"/>
              <a:ext cx="71437" cy="130174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27" name="Rectangle 51">
              <a:extLst>
                <a:ext uri="{FF2B5EF4-FFF2-40B4-BE49-F238E27FC236}">
                  <a16:creationId xmlns:a16="http://schemas.microsoft.com/office/drawing/2014/main" id="{AE6E2E56-2170-2755-5FDE-99B01322DB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73108" y="3145556"/>
              <a:ext cx="71437" cy="52387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28" name="Rectangle 52">
              <a:extLst>
                <a:ext uri="{FF2B5EF4-FFF2-40B4-BE49-F238E27FC236}">
                  <a16:creationId xmlns:a16="http://schemas.microsoft.com/office/drawing/2014/main" id="{AE0AB223-41E9-BC56-0C2A-D8174A8CB9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83643" y="3010698"/>
              <a:ext cx="71437" cy="196850"/>
            </a:xfrm>
            <a:prstGeom prst="rect">
              <a:avLst/>
            </a:prstGeom>
            <a:solidFill>
              <a:srgbClr val="B2B2B2"/>
            </a:solidFill>
            <a:ln w="9525" algn="ctr">
              <a:solidFill>
                <a:srgbClr val="B2B2B2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29" name="TextBox 53">
              <a:extLst>
                <a:ext uri="{FF2B5EF4-FFF2-40B4-BE49-F238E27FC236}">
                  <a16:creationId xmlns:a16="http://schemas.microsoft.com/office/drawing/2014/main" id="{8DC00339-2A28-A61E-A9C7-76CDD987E4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172325" y="4444999"/>
              <a:ext cx="936625" cy="327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/>
                <a:t>Keys</a:t>
              </a:r>
            </a:p>
          </p:txBody>
        </p:sp>
        <p:cxnSp>
          <p:nvCxnSpPr>
            <p:cNvPr id="37930" name="Straight Arrow Connector 69">
              <a:extLst>
                <a:ext uri="{FF2B5EF4-FFF2-40B4-BE49-F238E27FC236}">
                  <a16:creationId xmlns:a16="http://schemas.microsoft.com/office/drawing/2014/main" id="{32BC9123-D16C-BA76-A361-0D98ACF279EF}"/>
                </a:ext>
              </a:extLst>
            </p:cNvPr>
            <p:cNvCxnSpPr>
              <a:cxnSpLocks/>
              <a:stCxn id="37907" idx="0"/>
            </p:cNvCxnSpPr>
            <p:nvPr/>
          </p:nvCxnSpPr>
          <p:spPr bwMode="auto">
            <a:xfrm flipH="1" flipV="1">
              <a:off x="5974275" y="5022504"/>
              <a:ext cx="569399" cy="573087"/>
            </a:xfrm>
            <a:prstGeom prst="straightConnector1">
              <a:avLst/>
            </a:prstGeom>
            <a:noFill/>
            <a:ln w="19050" algn="ctr">
              <a:solidFill>
                <a:schemeClr val="tx1"/>
              </a:solidFill>
              <a:prstDash val="dash"/>
              <a:round/>
              <a:headEnd type="none" w="sm" len="sm"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7931" name="Flowchart: Connector 1">
              <a:extLst>
                <a:ext uri="{FF2B5EF4-FFF2-40B4-BE49-F238E27FC236}">
                  <a16:creationId xmlns:a16="http://schemas.microsoft.com/office/drawing/2014/main" id="{57FC6812-1579-5D36-0951-4DACD2DFEC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8332" y="3393870"/>
              <a:ext cx="360041" cy="379413"/>
            </a:xfrm>
            <a:prstGeom prst="flowChartConnector">
              <a:avLst/>
            </a:prstGeom>
            <a:solidFill>
              <a:srgbClr val="0033CC"/>
            </a:solidFill>
            <a:ln w="9525" algn="ctr">
              <a:solidFill>
                <a:srgbClr val="0033CC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32" name="Flowchart: Connector 2">
              <a:extLst>
                <a:ext uri="{FF2B5EF4-FFF2-40B4-BE49-F238E27FC236}">
                  <a16:creationId xmlns:a16="http://schemas.microsoft.com/office/drawing/2014/main" id="{55E88499-8E03-ACFA-0472-C5FA8544ED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11090" y="3396262"/>
              <a:ext cx="360041" cy="379413"/>
            </a:xfrm>
            <a:prstGeom prst="flowChartConnector">
              <a:avLst/>
            </a:prstGeom>
            <a:solidFill>
              <a:srgbClr val="0066FF"/>
            </a:solidFill>
            <a:ln w="9525" algn="ctr">
              <a:solidFill>
                <a:srgbClr val="0066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33" name="Flowchart: Connector 3">
              <a:extLst>
                <a:ext uri="{FF2B5EF4-FFF2-40B4-BE49-F238E27FC236}">
                  <a16:creationId xmlns:a16="http://schemas.microsoft.com/office/drawing/2014/main" id="{24273CE7-37BF-5047-21D2-65B581D9CB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72008" y="3407485"/>
              <a:ext cx="360041" cy="379413"/>
            </a:xfrm>
            <a:prstGeom prst="flowChartConnector">
              <a:avLst/>
            </a:prstGeom>
            <a:solidFill>
              <a:srgbClr val="0000FF"/>
            </a:solidFill>
            <a:ln w="9525" algn="ctr">
              <a:solidFill>
                <a:srgbClr val="0000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34" name="Flowchart: Connector 4">
              <a:extLst>
                <a:ext uri="{FF2B5EF4-FFF2-40B4-BE49-F238E27FC236}">
                  <a16:creationId xmlns:a16="http://schemas.microsoft.com/office/drawing/2014/main" id="{B064375E-77F3-E017-52C9-EB22042947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67108" y="3397542"/>
              <a:ext cx="360041" cy="379413"/>
            </a:xfrm>
            <a:prstGeom prst="flowChartConnector">
              <a:avLst/>
            </a:prstGeom>
            <a:solidFill>
              <a:srgbClr val="66CCFF"/>
            </a:solidFill>
            <a:ln w="9525" algn="ctr">
              <a:solidFill>
                <a:srgbClr val="66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35" name="Flowchart: Connector 5">
              <a:extLst>
                <a:ext uri="{FF2B5EF4-FFF2-40B4-BE49-F238E27FC236}">
                  <a16:creationId xmlns:a16="http://schemas.microsoft.com/office/drawing/2014/main" id="{EB959414-22F4-3A59-BEEA-60C8D061A8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64459" y="3396386"/>
              <a:ext cx="360041" cy="379413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36" name="Flowchart: Connector 6">
              <a:extLst>
                <a:ext uri="{FF2B5EF4-FFF2-40B4-BE49-F238E27FC236}">
                  <a16:creationId xmlns:a16="http://schemas.microsoft.com/office/drawing/2014/main" id="{7354A61B-8CF6-FC7E-1C51-0C5C4E2721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96207" y="3407212"/>
              <a:ext cx="360041" cy="379413"/>
            </a:xfrm>
            <a:prstGeom prst="flowChartConnector">
              <a:avLst/>
            </a:prstGeom>
            <a:solidFill>
              <a:srgbClr val="3399FF"/>
            </a:solidFill>
            <a:ln w="9525" algn="ctr">
              <a:solidFill>
                <a:srgbClr val="33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37" name="Flowchart: Connector 7">
              <a:extLst>
                <a:ext uri="{FF2B5EF4-FFF2-40B4-BE49-F238E27FC236}">
                  <a16:creationId xmlns:a16="http://schemas.microsoft.com/office/drawing/2014/main" id="{673936FA-E446-EA9C-2A80-B59A932BF2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851671" y="3396262"/>
              <a:ext cx="360041" cy="379413"/>
            </a:xfrm>
            <a:prstGeom prst="flowChartConnector">
              <a:avLst/>
            </a:prstGeom>
            <a:solidFill>
              <a:srgbClr val="CCECFF"/>
            </a:solidFill>
            <a:ln w="9525" algn="ctr">
              <a:solidFill>
                <a:srgbClr val="CCE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38" name="Flowchart: Connector 8">
              <a:extLst>
                <a:ext uri="{FF2B5EF4-FFF2-40B4-BE49-F238E27FC236}">
                  <a16:creationId xmlns:a16="http://schemas.microsoft.com/office/drawing/2014/main" id="{25B0C207-142D-231B-2F2F-38898AFBB06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48650" y="3412960"/>
              <a:ext cx="360041" cy="379413"/>
            </a:xfrm>
            <a:prstGeom prst="flowChartConnector">
              <a:avLst/>
            </a:prstGeom>
            <a:solidFill>
              <a:srgbClr val="F3FEFF"/>
            </a:solidFill>
            <a:ln w="9525" algn="ctr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7939" name="Flowchart: Connector 9">
              <a:extLst>
                <a:ext uri="{FF2B5EF4-FFF2-40B4-BE49-F238E27FC236}">
                  <a16:creationId xmlns:a16="http://schemas.microsoft.com/office/drawing/2014/main" id="{1F5F686D-494C-22C7-AC54-B18ED7A6E6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45853" y="3409945"/>
              <a:ext cx="360041" cy="379413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</p:grpSp>
      <p:sp>
        <p:nvSpPr>
          <p:cNvPr id="37892" name="Rectangle 71">
            <a:extLst>
              <a:ext uri="{FF2B5EF4-FFF2-40B4-BE49-F238E27FC236}">
                <a16:creationId xmlns:a16="http://schemas.microsoft.com/office/drawing/2014/main" id="{F3861DDD-04FD-ED0B-FE9F-BF28F6754DDC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346157" y="5029994"/>
            <a:ext cx="80962" cy="450850"/>
          </a:xfrm>
          <a:prstGeom prst="rect">
            <a:avLst/>
          </a:prstGeom>
          <a:solidFill>
            <a:srgbClr val="FF99FF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7893" name="TextBox 12">
            <a:extLst>
              <a:ext uri="{FF2B5EF4-FFF2-40B4-BE49-F238E27FC236}">
                <a16:creationId xmlns:a16="http://schemas.microsoft.com/office/drawing/2014/main" id="{2205ED8B-27A1-6737-A1BA-38EE06EC8E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12088" y="5043488"/>
            <a:ext cx="1223962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 x D</a:t>
            </a:r>
          </a:p>
        </p:txBody>
      </p:sp>
      <p:sp>
        <p:nvSpPr>
          <p:cNvPr id="37894" name="Rectangle 13">
            <a:extLst>
              <a:ext uri="{FF2B5EF4-FFF2-40B4-BE49-F238E27FC236}">
                <a16:creationId xmlns:a16="http://schemas.microsoft.com/office/drawing/2014/main" id="{561317A6-70D7-A48C-C8BC-0821DEF4C4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1213" y="4030663"/>
            <a:ext cx="450850" cy="792162"/>
          </a:xfrm>
          <a:prstGeom prst="rect">
            <a:avLst/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7895" name="TextBox 14">
            <a:extLst>
              <a:ext uri="{FF2B5EF4-FFF2-40B4-BE49-F238E27FC236}">
                <a16:creationId xmlns:a16="http://schemas.microsoft.com/office/drawing/2014/main" id="{F24FE139-5B17-7FFE-D781-7A112347AD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84850" y="5157788"/>
            <a:ext cx="11874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 query</a:t>
            </a:r>
          </a:p>
        </p:txBody>
      </p:sp>
      <p:sp>
        <p:nvSpPr>
          <p:cNvPr id="37896" name="TextBox 15">
            <a:extLst>
              <a:ext uri="{FF2B5EF4-FFF2-40B4-BE49-F238E27FC236}">
                <a16:creationId xmlns:a16="http://schemas.microsoft.com/office/drawing/2014/main" id="{F03924B0-A87D-29A0-8DED-4B86883C01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2950" y="4286250"/>
            <a:ext cx="11874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All keys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795B2C-2879-5945-EE47-20B4235FEC05}"/>
              </a:ext>
            </a:extLst>
          </p:cNvPr>
          <p:cNvSpPr txBox="1"/>
          <p:nvPr/>
        </p:nvSpPr>
        <p:spPr>
          <a:xfrm>
            <a:off x="7092280" y="3497444"/>
            <a:ext cx="461665" cy="561773"/>
          </a:xfrm>
          <a:prstGeom prst="rect">
            <a:avLst/>
          </a:prstGeom>
          <a:noFill/>
        </p:spPr>
        <p:txBody>
          <a:bodyPr vert="vert270">
            <a:spAutoFit/>
          </a:bodyPr>
          <a:lstStyle/>
          <a:p>
            <a:pPr>
              <a:defRPr/>
            </a:pPr>
            <a:r>
              <a:rPr lang="en-US" dirty="0"/>
              <a:t> )=</a:t>
            </a:r>
          </a:p>
        </p:txBody>
      </p:sp>
      <p:sp>
        <p:nvSpPr>
          <p:cNvPr id="37898" name="TextBox 17">
            <a:extLst>
              <a:ext uri="{FF2B5EF4-FFF2-40B4-BE49-F238E27FC236}">
                <a16:creationId xmlns:a16="http://schemas.microsoft.com/office/drawing/2014/main" id="{B7F47CDF-9519-72F4-F357-5167F2FA72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7163" y="4241800"/>
            <a:ext cx="122396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9 x D</a:t>
            </a:r>
          </a:p>
        </p:txBody>
      </p:sp>
      <p:sp>
        <p:nvSpPr>
          <p:cNvPr id="37899" name="Rectangle 71">
            <a:extLst>
              <a:ext uri="{FF2B5EF4-FFF2-40B4-BE49-F238E27FC236}">
                <a16:creationId xmlns:a16="http://schemas.microsoft.com/office/drawing/2014/main" id="{9A3704AD-0DCA-455C-9357-CBCBED8E2950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7312025" y="3094038"/>
            <a:ext cx="88900" cy="704850"/>
          </a:xfrm>
          <a:prstGeom prst="rect">
            <a:avLst/>
          </a:prstGeom>
          <a:solidFill>
            <a:srgbClr val="3399FF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7900" name="TextBox 28">
            <a:extLst>
              <a:ext uri="{FF2B5EF4-FFF2-40B4-BE49-F238E27FC236}">
                <a16:creationId xmlns:a16="http://schemas.microsoft.com/office/drawing/2014/main" id="{E6F2AF9E-38D1-B584-9C42-1B415FB8A9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1213" y="4830763"/>
            <a:ext cx="8509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 x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831847B-B9C5-0187-0AA5-3B9866BD361C}"/>
              </a:ext>
            </a:extLst>
          </p:cNvPr>
          <p:cNvSpPr txBox="1"/>
          <p:nvPr/>
        </p:nvSpPr>
        <p:spPr>
          <a:xfrm>
            <a:off x="7125546" y="5341858"/>
            <a:ext cx="461665" cy="1227917"/>
          </a:xfrm>
          <a:prstGeom prst="rect">
            <a:avLst/>
          </a:prstGeom>
          <a:noFill/>
        </p:spPr>
        <p:txBody>
          <a:bodyPr vert="vert270">
            <a:spAutoFit/>
          </a:bodyPr>
          <a:lstStyle/>
          <a:p>
            <a:pPr>
              <a:defRPr/>
            </a:pPr>
            <a:r>
              <a:rPr lang="en-US" dirty="0" err="1"/>
              <a:t>Softmax</a:t>
            </a:r>
            <a:r>
              <a:rPr lang="en-US" dirty="0"/>
              <a:t>(</a:t>
            </a:r>
          </a:p>
        </p:txBody>
      </p:sp>
      <p:sp>
        <p:nvSpPr>
          <p:cNvPr id="37902" name="TextBox 25">
            <a:extLst>
              <a:ext uri="{FF2B5EF4-FFF2-40B4-BE49-F238E27FC236}">
                <a16:creationId xmlns:a16="http://schemas.microsoft.com/office/drawing/2014/main" id="{6FAD9E89-912F-DB16-81CB-05A88222AA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7163" y="3249613"/>
            <a:ext cx="12239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1 x 9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A1520-96FB-2068-CDC7-70C3EDA73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Large language Models (LLMs)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E064A-A6F4-E3A1-B36C-D72E40259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Word Embeddings </a:t>
            </a:r>
          </a:p>
          <a:p>
            <a:pPr lvl="1"/>
            <a:r>
              <a:rPr lang="en-US" dirty="0"/>
              <a:t>Frequency-based embeddings</a:t>
            </a:r>
          </a:p>
          <a:p>
            <a:pPr lvl="2"/>
            <a:r>
              <a:rPr lang="en-US" dirty="0"/>
              <a:t>One-hot encoding</a:t>
            </a:r>
          </a:p>
          <a:p>
            <a:pPr lvl="2"/>
            <a:r>
              <a:rPr lang="en-US" dirty="0"/>
              <a:t>TF-IDF</a:t>
            </a:r>
          </a:p>
          <a:p>
            <a:pPr lvl="2"/>
            <a:r>
              <a:rPr lang="en-US" dirty="0"/>
              <a:t>Co-occurrence matrix</a:t>
            </a:r>
          </a:p>
          <a:p>
            <a:pPr lvl="1"/>
            <a:r>
              <a:rPr lang="en-US" dirty="0"/>
              <a:t>Prediction based embeddings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/>
              <a:t>Word / </a:t>
            </a:r>
            <a:r>
              <a:rPr lang="en-US" dirty="0" err="1"/>
              <a:t>subword</a:t>
            </a:r>
            <a:r>
              <a:rPr lang="en-US" dirty="0"/>
              <a:t> embeddings</a:t>
            </a:r>
          </a:p>
          <a:p>
            <a:pPr lvl="2"/>
            <a:r>
              <a:rPr lang="en-US" dirty="0"/>
              <a:t>De </a:t>
            </a:r>
            <a:r>
              <a:rPr lang="en-US" dirty="0" err="1"/>
              <a:t>ce</a:t>
            </a:r>
            <a:r>
              <a:rPr lang="en-US" dirty="0"/>
              <a:t>? </a:t>
            </a:r>
          </a:p>
          <a:p>
            <a:pPr lvl="3"/>
            <a:r>
              <a:rPr lang="en-US" dirty="0"/>
              <a:t>Token </a:t>
            </a:r>
            <a:r>
              <a:rPr lang="en-US" dirty="0">
                <a:sym typeface="Wingdings" panose="05000000000000000000" pitchFamily="2" charset="2"/>
              </a:rPr>
              <a:t> </a:t>
            </a:r>
            <a:r>
              <a:rPr lang="en-US" dirty="0" err="1">
                <a:sym typeface="Wingdings" panose="05000000000000000000" pitchFamily="2" charset="2"/>
              </a:rPr>
              <a:t>reprezentari</a:t>
            </a:r>
            <a:r>
              <a:rPr lang="en-US" dirty="0">
                <a:sym typeface="Wingdings" panose="05000000000000000000" pitchFamily="2" charset="2"/>
              </a:rPr>
              <a:t> dense</a:t>
            </a:r>
          </a:p>
          <a:p>
            <a:pPr lvl="2"/>
            <a:r>
              <a:rPr lang="en-US" dirty="0">
                <a:sym typeface="Wingdings" panose="05000000000000000000" pitchFamily="2" charset="2"/>
              </a:rPr>
              <a:t>Cum?</a:t>
            </a:r>
            <a:endParaRPr lang="en-US" dirty="0"/>
          </a:p>
          <a:p>
            <a:pPr lvl="3"/>
            <a:r>
              <a:rPr lang="en-US" dirty="0"/>
              <a:t>Word2vec (Skip-gram or Continuous Bag of Words (CBOW), </a:t>
            </a:r>
            <a:r>
              <a:rPr lang="en-US" dirty="0" err="1"/>
              <a:t>FastText</a:t>
            </a:r>
            <a:r>
              <a:rPr lang="en-US" dirty="0"/>
              <a:t>, </a:t>
            </a:r>
            <a:r>
              <a:rPr lang="en-US" dirty="0" err="1">
                <a:sym typeface="Wingdings" panose="05000000000000000000" pitchFamily="2" charset="2"/>
              </a:rPr>
              <a:t>GloVe</a:t>
            </a:r>
            <a:r>
              <a:rPr lang="en-US" dirty="0">
                <a:sym typeface="Wingdings" panose="05000000000000000000" pitchFamily="2" charset="2"/>
              </a:rPr>
              <a:t>, </a:t>
            </a:r>
            <a:r>
              <a:rPr lang="en-US" dirty="0" err="1">
                <a:sym typeface="Wingdings" panose="05000000000000000000" pitchFamily="2" charset="2"/>
              </a:rPr>
              <a:t>altele</a:t>
            </a:r>
            <a:endParaRPr lang="en-US" dirty="0">
              <a:sym typeface="Wingdings" panose="05000000000000000000" pitchFamily="2" charset="2"/>
            </a:endParaRPr>
          </a:p>
          <a:p>
            <a:endParaRPr lang="en-US" sz="1800" b="0" i="0" u="none" strike="noStrike" baseline="0" dirty="0">
              <a:latin typeface="Verdana" panose="020B0604030504040204" pitchFamily="34" charset="0"/>
            </a:endParaRPr>
          </a:p>
          <a:p>
            <a:pPr lvl="3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F571D0-41C9-F5F2-145A-6B2D4C8FB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0FC314-1389-884C-09EB-64CA7A465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8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E2044C-4C15-9A0E-0309-09E41182B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337" y="138336"/>
            <a:ext cx="142841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680699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Title 1">
            <a:extLst>
              <a:ext uri="{FF2B5EF4-FFF2-40B4-BE49-F238E27FC236}">
                <a16:creationId xmlns:a16="http://schemas.microsoft.com/office/drawing/2014/main" id="{CE9B9F48-98AE-4AF4-E2C5-FFC52142A22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Mecanismul de “atentie”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852F1-03B8-C97D-2101-A4907338B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13" y="1589088"/>
            <a:ext cx="8229600" cy="4530725"/>
          </a:xfrm>
        </p:spPr>
        <p:txBody>
          <a:bodyPr/>
          <a:lstStyle/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dirty="0"/>
              <a:t>              Q  x     K</a:t>
            </a:r>
          </a:p>
          <a:p>
            <a:pPr>
              <a:defRPr/>
            </a:pPr>
            <a:endParaRPr lang="en-US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sz="2000" dirty="0"/>
              <a:t>    </a:t>
            </a:r>
            <a:r>
              <a:rPr lang="en-US" sz="2000" dirty="0" err="1"/>
              <a:t>softmax</a:t>
            </a:r>
            <a:r>
              <a:rPr lang="en-US" sz="2000" dirty="0"/>
              <a:t>                               =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sz="2000" dirty="0"/>
              <a:t>                          </a:t>
            </a:r>
            <a:r>
              <a:rPr lang="en-US" sz="2000" dirty="0">
                <a:sym typeface="Symbol" panose="05050102010706020507" pitchFamily="18" charset="2"/>
              </a:rPr>
              <a:t> D</a:t>
            </a:r>
            <a:endParaRPr lang="en-US" sz="2000" dirty="0"/>
          </a:p>
        </p:txBody>
      </p:sp>
      <p:sp>
        <p:nvSpPr>
          <p:cNvPr id="38916" name="Flowchart: Connector 3">
            <a:extLst>
              <a:ext uri="{FF2B5EF4-FFF2-40B4-BE49-F238E27FC236}">
                <a16:creationId xmlns:a16="http://schemas.microsoft.com/office/drawing/2014/main" id="{EA90DFE3-7D83-6FBB-859B-8F02225F95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56300" y="2921000"/>
            <a:ext cx="128588" cy="104775"/>
          </a:xfrm>
          <a:prstGeom prst="flowChartConnector">
            <a:avLst/>
          </a:prstGeom>
          <a:solidFill>
            <a:srgbClr val="66CCFF"/>
          </a:solidFill>
          <a:ln w="9525" algn="ctr">
            <a:solidFill>
              <a:srgbClr val="66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17" name="Flowchart: Connector 4">
            <a:extLst>
              <a:ext uri="{FF2B5EF4-FFF2-40B4-BE49-F238E27FC236}">
                <a16:creationId xmlns:a16="http://schemas.microsoft.com/office/drawing/2014/main" id="{9A73AA34-9331-A5C1-4825-B56FDAA17C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3313" y="2921000"/>
            <a:ext cx="128587" cy="104775"/>
          </a:xfrm>
          <a:prstGeom prst="flowChartConnector">
            <a:avLst/>
          </a:prstGeom>
          <a:solidFill>
            <a:srgbClr val="99CCFF"/>
          </a:solidFill>
          <a:ln w="9525" algn="ctr">
            <a:solidFill>
              <a:srgbClr val="99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18" name="Flowchart: Connector 5">
            <a:extLst>
              <a:ext uri="{FF2B5EF4-FFF2-40B4-BE49-F238E27FC236}">
                <a16:creationId xmlns:a16="http://schemas.microsoft.com/office/drawing/2014/main" id="{2C56AE16-5452-2B0E-6462-56AB870DAF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3025" y="2921000"/>
            <a:ext cx="128588" cy="104775"/>
          </a:xfrm>
          <a:prstGeom prst="flowChartConnector">
            <a:avLst/>
          </a:prstGeom>
          <a:solidFill>
            <a:srgbClr val="3399FF"/>
          </a:solidFill>
          <a:ln w="9525" algn="ctr">
            <a:solidFill>
              <a:srgbClr val="33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19" name="Flowchart: Connector 6">
            <a:extLst>
              <a:ext uri="{FF2B5EF4-FFF2-40B4-BE49-F238E27FC236}">
                <a16:creationId xmlns:a16="http://schemas.microsoft.com/office/drawing/2014/main" id="{DF1CEAEE-D362-A2C5-BB95-940102050E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38925" y="2921000"/>
            <a:ext cx="128588" cy="104775"/>
          </a:xfrm>
          <a:prstGeom prst="flowChartConnector">
            <a:avLst/>
          </a:prstGeom>
          <a:solidFill>
            <a:srgbClr val="CCECFF"/>
          </a:solidFill>
          <a:ln w="9525" algn="ctr">
            <a:solidFill>
              <a:srgbClr val="CCE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20" name="Flowchart: Connector 7">
            <a:extLst>
              <a:ext uri="{FF2B5EF4-FFF2-40B4-BE49-F238E27FC236}">
                <a16:creationId xmlns:a16="http://schemas.microsoft.com/office/drawing/2014/main" id="{B2F53876-B9B8-0548-BF39-B736353928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0213" y="2921000"/>
            <a:ext cx="128587" cy="104775"/>
          </a:xfrm>
          <a:prstGeom prst="flowChartConnector">
            <a:avLst/>
          </a:prstGeom>
          <a:solidFill>
            <a:srgbClr val="F3FEFF"/>
          </a:solidFill>
          <a:ln w="9525" algn="ctr">
            <a:solidFill>
              <a:schemeClr val="bg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21" name="Flowchart: Connector 8">
            <a:extLst>
              <a:ext uri="{FF2B5EF4-FFF2-40B4-BE49-F238E27FC236}">
                <a16:creationId xmlns:a16="http://schemas.microsoft.com/office/drawing/2014/main" id="{08248F3D-075E-6BF3-1A17-719BB1000B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9138" y="2921000"/>
            <a:ext cx="128587" cy="104775"/>
          </a:xfrm>
          <a:prstGeom prst="flowChartConnector">
            <a:avLst/>
          </a:prstGeom>
          <a:solidFill>
            <a:srgbClr val="99CCFF"/>
          </a:solidFill>
          <a:ln w="9525" algn="ctr">
            <a:solidFill>
              <a:srgbClr val="99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22" name="Flowchart: Connector 9">
            <a:extLst>
              <a:ext uri="{FF2B5EF4-FFF2-40B4-BE49-F238E27FC236}">
                <a16:creationId xmlns:a16="http://schemas.microsoft.com/office/drawing/2014/main" id="{205CFBF1-A877-FEC9-508D-6D0B8488B5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9713" y="2921000"/>
            <a:ext cx="128587" cy="104775"/>
          </a:xfrm>
          <a:prstGeom prst="flowChartConnector">
            <a:avLst/>
          </a:prstGeom>
          <a:solidFill>
            <a:srgbClr val="0033CC"/>
          </a:solidFill>
          <a:ln w="9525" algn="ctr">
            <a:solidFill>
              <a:srgbClr val="0033CC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23" name="Flowchart: Connector 10">
            <a:extLst>
              <a:ext uri="{FF2B5EF4-FFF2-40B4-BE49-F238E27FC236}">
                <a16:creationId xmlns:a16="http://schemas.microsoft.com/office/drawing/2014/main" id="{D729D53E-0A42-9AF8-DF28-EBE20009E3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8150" y="2921000"/>
            <a:ext cx="128588" cy="104775"/>
          </a:xfrm>
          <a:prstGeom prst="flowChartConnector">
            <a:avLst/>
          </a:prstGeom>
          <a:solidFill>
            <a:srgbClr val="0066FF"/>
          </a:solidFill>
          <a:ln w="9525" algn="ctr">
            <a:solidFill>
              <a:srgbClr val="0066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24" name="Flowchart: Connector 11">
            <a:extLst>
              <a:ext uri="{FF2B5EF4-FFF2-40B4-BE49-F238E27FC236}">
                <a16:creationId xmlns:a16="http://schemas.microsoft.com/office/drawing/2014/main" id="{557B285F-D87A-037C-CAE1-60D7A7DB8B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5638" y="2921000"/>
            <a:ext cx="128587" cy="104775"/>
          </a:xfrm>
          <a:prstGeom prst="flowChartConnector">
            <a:avLst/>
          </a:prstGeom>
          <a:solidFill>
            <a:srgbClr val="0000FF"/>
          </a:solidFill>
          <a:ln w="9525" algn="ctr">
            <a:solidFill>
              <a:srgbClr val="0000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25" name="Flowchart: Connector 12">
            <a:extLst>
              <a:ext uri="{FF2B5EF4-FFF2-40B4-BE49-F238E27FC236}">
                <a16:creationId xmlns:a16="http://schemas.microsoft.com/office/drawing/2014/main" id="{3B01E894-240F-CD40-ED1F-45E2219E31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18150" y="3409950"/>
            <a:ext cx="128588" cy="104775"/>
          </a:xfrm>
          <a:prstGeom prst="flowChartConnector">
            <a:avLst/>
          </a:prstGeom>
          <a:solidFill>
            <a:srgbClr val="0033CC"/>
          </a:solidFill>
          <a:ln w="9525" algn="ctr">
            <a:solidFill>
              <a:srgbClr val="0033CC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26" name="Flowchart: Connector 13">
            <a:extLst>
              <a:ext uri="{FF2B5EF4-FFF2-40B4-BE49-F238E27FC236}">
                <a16:creationId xmlns:a16="http://schemas.microsoft.com/office/drawing/2014/main" id="{D2ED592A-8AE3-E696-E929-ACBB70CCD4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6538" y="3409950"/>
            <a:ext cx="128587" cy="104775"/>
          </a:xfrm>
          <a:prstGeom prst="flowChartConnector">
            <a:avLst/>
          </a:prstGeom>
          <a:solidFill>
            <a:srgbClr val="0066FF"/>
          </a:solidFill>
          <a:ln w="9525" algn="ctr">
            <a:solidFill>
              <a:srgbClr val="0066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27" name="Flowchart: Connector 14">
            <a:extLst>
              <a:ext uri="{FF2B5EF4-FFF2-40B4-BE49-F238E27FC236}">
                <a16:creationId xmlns:a16="http://schemas.microsoft.com/office/drawing/2014/main" id="{02049169-C6D0-DE7E-2772-4F89536CBB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5638" y="3409950"/>
            <a:ext cx="128587" cy="104775"/>
          </a:xfrm>
          <a:prstGeom prst="flowChartConnector">
            <a:avLst/>
          </a:prstGeom>
          <a:solidFill>
            <a:srgbClr val="0000FF"/>
          </a:solidFill>
          <a:ln w="9525" algn="ctr">
            <a:solidFill>
              <a:srgbClr val="0000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28" name="Flowchart: Connector 15">
            <a:extLst>
              <a:ext uri="{FF2B5EF4-FFF2-40B4-BE49-F238E27FC236}">
                <a16:creationId xmlns:a16="http://schemas.microsoft.com/office/drawing/2014/main" id="{B469E2AB-8B35-725B-D348-D08066E2E4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2013" y="3409950"/>
            <a:ext cx="128587" cy="104775"/>
          </a:xfrm>
          <a:prstGeom prst="flowChartConnector">
            <a:avLst/>
          </a:prstGeom>
          <a:solidFill>
            <a:srgbClr val="66CCFF"/>
          </a:solidFill>
          <a:ln w="9525" algn="ctr">
            <a:solidFill>
              <a:srgbClr val="66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29" name="Flowchart: Connector 16">
            <a:extLst>
              <a:ext uri="{FF2B5EF4-FFF2-40B4-BE49-F238E27FC236}">
                <a16:creationId xmlns:a16="http://schemas.microsoft.com/office/drawing/2014/main" id="{1EF9C27A-F70F-D02F-48EE-22E79D797D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0613" y="3409950"/>
            <a:ext cx="127000" cy="104775"/>
          </a:xfrm>
          <a:prstGeom prst="flowChartConnector">
            <a:avLst/>
          </a:prstGeom>
          <a:solidFill>
            <a:srgbClr val="99CCFF"/>
          </a:solidFill>
          <a:ln w="9525" algn="ctr">
            <a:solidFill>
              <a:srgbClr val="99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30" name="Flowchart: Connector 17">
            <a:extLst>
              <a:ext uri="{FF2B5EF4-FFF2-40B4-BE49-F238E27FC236}">
                <a16:creationId xmlns:a16="http://schemas.microsoft.com/office/drawing/2014/main" id="{E146880B-5419-D1ED-E93F-E2D7EB4788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8738" y="3409950"/>
            <a:ext cx="128587" cy="104775"/>
          </a:xfrm>
          <a:prstGeom prst="flowChartConnector">
            <a:avLst/>
          </a:prstGeom>
          <a:solidFill>
            <a:srgbClr val="3399FF"/>
          </a:solidFill>
          <a:ln w="9525" algn="ctr">
            <a:solidFill>
              <a:srgbClr val="33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31" name="Flowchart: Connector 18">
            <a:extLst>
              <a:ext uri="{FF2B5EF4-FFF2-40B4-BE49-F238E27FC236}">
                <a16:creationId xmlns:a16="http://schemas.microsoft.com/office/drawing/2014/main" id="{20BCD66C-D418-77DE-CFAF-48B05CF863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24638" y="3409950"/>
            <a:ext cx="128587" cy="104775"/>
          </a:xfrm>
          <a:prstGeom prst="flowChartConnector">
            <a:avLst/>
          </a:prstGeom>
          <a:solidFill>
            <a:srgbClr val="CCECFF"/>
          </a:solidFill>
          <a:ln w="9525" algn="ctr">
            <a:solidFill>
              <a:srgbClr val="CCE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32" name="Flowchart: Connector 19">
            <a:extLst>
              <a:ext uri="{FF2B5EF4-FFF2-40B4-BE49-F238E27FC236}">
                <a16:creationId xmlns:a16="http://schemas.microsoft.com/office/drawing/2014/main" id="{FC07D4A9-107F-B421-8035-0808283DC4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65925" y="3409950"/>
            <a:ext cx="128588" cy="104775"/>
          </a:xfrm>
          <a:prstGeom prst="flowChartConnector">
            <a:avLst/>
          </a:prstGeom>
          <a:solidFill>
            <a:srgbClr val="F3FEFF"/>
          </a:solidFill>
          <a:ln w="9525" algn="ctr">
            <a:solidFill>
              <a:schemeClr val="bg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33" name="Flowchart: Connector 20">
            <a:extLst>
              <a:ext uri="{FF2B5EF4-FFF2-40B4-BE49-F238E27FC236}">
                <a16:creationId xmlns:a16="http://schemas.microsoft.com/office/drawing/2014/main" id="{F5446E89-9CDD-36FC-0AFC-72DFD73393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56438" y="3409950"/>
            <a:ext cx="128587" cy="104775"/>
          </a:xfrm>
          <a:prstGeom prst="flowChartConnector">
            <a:avLst/>
          </a:prstGeom>
          <a:solidFill>
            <a:srgbClr val="99CCFF"/>
          </a:solidFill>
          <a:ln w="9525" algn="ctr">
            <a:solidFill>
              <a:srgbClr val="99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34" name="Flowchart: Connector 21">
            <a:extLst>
              <a:ext uri="{FF2B5EF4-FFF2-40B4-BE49-F238E27FC236}">
                <a16:creationId xmlns:a16="http://schemas.microsoft.com/office/drawing/2014/main" id="{AD127222-8C63-2919-FD94-EF05197A4E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2625" y="4697413"/>
            <a:ext cx="128588" cy="104775"/>
          </a:xfrm>
          <a:prstGeom prst="flowChartConnector">
            <a:avLst/>
          </a:prstGeom>
          <a:solidFill>
            <a:srgbClr val="0033CC"/>
          </a:solidFill>
          <a:ln w="9525" algn="ctr">
            <a:solidFill>
              <a:srgbClr val="0033CC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35" name="Flowchart: Connector 22">
            <a:extLst>
              <a:ext uri="{FF2B5EF4-FFF2-40B4-BE49-F238E27FC236}">
                <a16:creationId xmlns:a16="http://schemas.microsoft.com/office/drawing/2014/main" id="{F143FB65-0263-D185-00BE-D17EA8DEAE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67413" y="4700588"/>
            <a:ext cx="128587" cy="103187"/>
          </a:xfrm>
          <a:prstGeom prst="flowChartConnector">
            <a:avLst/>
          </a:prstGeom>
          <a:solidFill>
            <a:srgbClr val="0066FF"/>
          </a:solidFill>
          <a:ln w="9525" algn="ctr">
            <a:solidFill>
              <a:srgbClr val="0066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36" name="Flowchart: Connector 23">
            <a:extLst>
              <a:ext uri="{FF2B5EF4-FFF2-40B4-BE49-F238E27FC236}">
                <a16:creationId xmlns:a16="http://schemas.microsoft.com/office/drawing/2014/main" id="{F7CC26C5-EACA-2D40-17BF-3D7BB518FE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99238" y="4708525"/>
            <a:ext cx="128587" cy="104775"/>
          </a:xfrm>
          <a:prstGeom prst="flowChartConnector">
            <a:avLst/>
          </a:prstGeom>
          <a:solidFill>
            <a:srgbClr val="0000FF"/>
          </a:solidFill>
          <a:ln w="9525" algn="ctr">
            <a:solidFill>
              <a:srgbClr val="0000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37" name="Flowchart: Connector 24">
            <a:extLst>
              <a:ext uri="{FF2B5EF4-FFF2-40B4-BE49-F238E27FC236}">
                <a16:creationId xmlns:a16="http://schemas.microsoft.com/office/drawing/2014/main" id="{3DF2F675-2FEB-D09F-E872-5E181A6005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80138" y="4700588"/>
            <a:ext cx="128587" cy="104775"/>
          </a:xfrm>
          <a:prstGeom prst="flowChartConnector">
            <a:avLst/>
          </a:prstGeom>
          <a:solidFill>
            <a:srgbClr val="66CCFF"/>
          </a:solidFill>
          <a:ln w="9525" algn="ctr">
            <a:solidFill>
              <a:srgbClr val="66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38" name="Flowchart: Connector 25">
            <a:extLst>
              <a:ext uri="{FF2B5EF4-FFF2-40B4-BE49-F238E27FC236}">
                <a16:creationId xmlns:a16="http://schemas.microsoft.com/office/drawing/2014/main" id="{93196D22-E3E0-61C4-76CB-C4A1B394B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27838" y="4700588"/>
            <a:ext cx="128587" cy="103187"/>
          </a:xfrm>
          <a:prstGeom prst="flowChartConnector">
            <a:avLst/>
          </a:prstGeom>
          <a:solidFill>
            <a:srgbClr val="99CCFF"/>
          </a:solidFill>
          <a:ln w="9525" algn="ctr">
            <a:solidFill>
              <a:srgbClr val="99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39" name="Flowchart: Connector 26">
            <a:extLst>
              <a:ext uri="{FF2B5EF4-FFF2-40B4-BE49-F238E27FC236}">
                <a16:creationId xmlns:a16="http://schemas.microsoft.com/office/drawing/2014/main" id="{CA47D5FB-49A4-8ED4-D374-D1BFD74182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83338" y="4708525"/>
            <a:ext cx="128587" cy="104775"/>
          </a:xfrm>
          <a:prstGeom prst="flowChartConnector">
            <a:avLst/>
          </a:prstGeom>
          <a:solidFill>
            <a:srgbClr val="3399FF"/>
          </a:solidFill>
          <a:ln w="9525" algn="ctr">
            <a:solidFill>
              <a:srgbClr val="3399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40" name="Flowchart: Connector 27">
            <a:extLst>
              <a:ext uri="{FF2B5EF4-FFF2-40B4-BE49-F238E27FC236}">
                <a16:creationId xmlns:a16="http://schemas.microsoft.com/office/drawing/2014/main" id="{73A03A80-9F67-9AAE-3BC2-03DDB8D76E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73738" y="4700588"/>
            <a:ext cx="128587" cy="103187"/>
          </a:xfrm>
          <a:prstGeom prst="flowChartConnector">
            <a:avLst/>
          </a:prstGeom>
          <a:solidFill>
            <a:srgbClr val="CCECFF"/>
          </a:solidFill>
          <a:ln w="9525" algn="ctr">
            <a:solidFill>
              <a:srgbClr val="CCE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41" name="Flowchart: Connector 28">
            <a:extLst>
              <a:ext uri="{FF2B5EF4-FFF2-40B4-BE49-F238E27FC236}">
                <a16:creationId xmlns:a16="http://schemas.microsoft.com/office/drawing/2014/main" id="{3960A101-22FB-C59E-18B5-931D983B75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5613" y="4713288"/>
            <a:ext cx="128587" cy="104775"/>
          </a:xfrm>
          <a:prstGeom prst="flowChartConnector">
            <a:avLst/>
          </a:prstGeom>
          <a:solidFill>
            <a:srgbClr val="F3FEFF"/>
          </a:solidFill>
          <a:ln w="9525" algn="ctr">
            <a:solidFill>
              <a:schemeClr val="bg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42" name="Flowchart: Connector 29">
            <a:extLst>
              <a:ext uri="{FF2B5EF4-FFF2-40B4-BE49-F238E27FC236}">
                <a16:creationId xmlns:a16="http://schemas.microsoft.com/office/drawing/2014/main" id="{6B27B102-CDB7-CCE9-E816-A21F30777D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6538" y="4710113"/>
            <a:ext cx="128587" cy="104775"/>
          </a:xfrm>
          <a:prstGeom prst="flowChartConnector">
            <a:avLst/>
          </a:prstGeom>
          <a:solidFill>
            <a:srgbClr val="99CCFF"/>
          </a:solidFill>
          <a:ln w="9525" algn="ctr">
            <a:solidFill>
              <a:srgbClr val="99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38943" name="TextBox 30">
            <a:extLst>
              <a:ext uri="{FF2B5EF4-FFF2-40B4-BE49-F238E27FC236}">
                <a16:creationId xmlns:a16="http://schemas.microsoft.com/office/drawing/2014/main" id="{994F97FC-7931-F006-83EC-31220A1377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5625" y="4048125"/>
            <a:ext cx="1730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…</a:t>
            </a:r>
          </a:p>
        </p:txBody>
      </p:sp>
      <p:sp>
        <p:nvSpPr>
          <p:cNvPr id="38944" name="Right Brace 31">
            <a:extLst>
              <a:ext uri="{FF2B5EF4-FFF2-40B4-BE49-F238E27FC236}">
                <a16:creationId xmlns:a16="http://schemas.microsoft.com/office/drawing/2014/main" id="{11C02C26-03F3-AB0E-1A7E-7C6C6FF883BD}"/>
              </a:ext>
            </a:extLst>
          </p:cNvPr>
          <p:cNvSpPr>
            <a:spLocks/>
          </p:cNvSpPr>
          <p:nvPr/>
        </p:nvSpPr>
        <p:spPr bwMode="auto">
          <a:xfrm>
            <a:off x="7232650" y="2905125"/>
            <a:ext cx="171450" cy="1897063"/>
          </a:xfrm>
          <a:prstGeom prst="rightBrace">
            <a:avLst>
              <a:gd name="adj1" fmla="val 8350"/>
              <a:gd name="adj2" fmla="val 50708"/>
            </a:avLst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8945" name="TextBox 33">
            <a:extLst>
              <a:ext uri="{FF2B5EF4-FFF2-40B4-BE49-F238E27FC236}">
                <a16:creationId xmlns:a16="http://schemas.microsoft.com/office/drawing/2014/main" id="{D079FE31-5D82-F9B8-058E-E32AC0406D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1725" y="3668713"/>
            <a:ext cx="12239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[9 x 9]</a:t>
            </a:r>
          </a:p>
        </p:txBody>
      </p:sp>
      <p:sp>
        <p:nvSpPr>
          <p:cNvPr id="38946" name="Thought Bubble: Cloud 35">
            <a:extLst>
              <a:ext uri="{FF2B5EF4-FFF2-40B4-BE49-F238E27FC236}">
                <a16:creationId xmlns:a16="http://schemas.microsoft.com/office/drawing/2014/main" id="{A035AE8E-4A76-7A01-58F3-55EA803E74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72025" y="1646238"/>
            <a:ext cx="1849438" cy="792162"/>
          </a:xfrm>
          <a:prstGeom prst="cloudCallout">
            <a:avLst>
              <a:gd name="adj1" fmla="val 34306"/>
              <a:gd name="adj2" fmla="val 62500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 dirty="0"/>
              <a:t>Un </a:t>
            </a:r>
            <a:r>
              <a:rPr lang="en-US" altLang="en-US" sz="1000" dirty="0" err="1"/>
              <a:t>fel</a:t>
            </a:r>
            <a:r>
              <a:rPr lang="en-US" altLang="en-US" sz="1000" dirty="0"/>
              <a:t> de heat map al </a:t>
            </a:r>
            <a:r>
              <a:rPr lang="en-US" altLang="en-US" sz="1000" dirty="0" err="1"/>
              <a:t>atentiei</a:t>
            </a:r>
            <a:r>
              <a:rPr lang="en-US" altLang="en-US" sz="1000" dirty="0"/>
              <a:t>!</a:t>
            </a:r>
          </a:p>
        </p:txBody>
      </p:sp>
      <p:cxnSp>
        <p:nvCxnSpPr>
          <p:cNvPr id="38949" name="Straight Connector 39">
            <a:extLst>
              <a:ext uri="{FF2B5EF4-FFF2-40B4-BE49-F238E27FC236}">
                <a16:creationId xmlns:a16="http://schemas.microsoft.com/office/drawing/2014/main" id="{F73CC8D5-5129-AF0D-2F8F-1EE086C8E87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047875" y="3789363"/>
            <a:ext cx="2576513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950" name="Left Bracket 41">
            <a:extLst>
              <a:ext uri="{FF2B5EF4-FFF2-40B4-BE49-F238E27FC236}">
                <a16:creationId xmlns:a16="http://schemas.microsoft.com/office/drawing/2014/main" id="{14C749EB-5C1C-781F-0BDB-C3A5490C8DF5}"/>
              </a:ext>
            </a:extLst>
          </p:cNvPr>
          <p:cNvSpPr>
            <a:spLocks/>
          </p:cNvSpPr>
          <p:nvPr/>
        </p:nvSpPr>
        <p:spPr bwMode="auto">
          <a:xfrm>
            <a:off x="2011363" y="2205038"/>
            <a:ext cx="46037" cy="2152650"/>
          </a:xfrm>
          <a:prstGeom prst="leftBracket">
            <a:avLst>
              <a:gd name="adj" fmla="val 8226"/>
            </a:avLst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8951" name="Left Bracket 42">
            <a:extLst>
              <a:ext uri="{FF2B5EF4-FFF2-40B4-BE49-F238E27FC236}">
                <a16:creationId xmlns:a16="http://schemas.microsoft.com/office/drawing/2014/main" id="{17BDC01B-22A3-7862-175E-B0DD17665DD0}"/>
              </a:ext>
            </a:extLst>
          </p:cNvPr>
          <p:cNvSpPr>
            <a:spLocks/>
          </p:cNvSpPr>
          <p:nvPr/>
        </p:nvSpPr>
        <p:spPr bwMode="auto">
          <a:xfrm flipH="1">
            <a:off x="4613275" y="2259013"/>
            <a:ext cx="63500" cy="2152650"/>
          </a:xfrm>
          <a:prstGeom prst="leftBracket">
            <a:avLst>
              <a:gd name="adj" fmla="val 8161"/>
            </a:avLst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8952" name="Right Brace 43">
            <a:extLst>
              <a:ext uri="{FF2B5EF4-FFF2-40B4-BE49-F238E27FC236}">
                <a16:creationId xmlns:a16="http://schemas.microsoft.com/office/drawing/2014/main" id="{4825C0AB-6F8D-C363-80C8-B608EBA99496}"/>
              </a:ext>
            </a:extLst>
          </p:cNvPr>
          <p:cNvSpPr>
            <a:spLocks/>
          </p:cNvSpPr>
          <p:nvPr/>
        </p:nvSpPr>
        <p:spPr bwMode="auto">
          <a:xfrm rot="10800000">
            <a:off x="5089525" y="2921000"/>
            <a:ext cx="173038" cy="1897063"/>
          </a:xfrm>
          <a:prstGeom prst="rightBrace">
            <a:avLst>
              <a:gd name="adj1" fmla="val 8273"/>
              <a:gd name="adj2" fmla="val 50708"/>
            </a:avLst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8953" name="Thought Bubble: Cloud 44">
            <a:extLst>
              <a:ext uri="{FF2B5EF4-FFF2-40B4-BE49-F238E27FC236}">
                <a16:creationId xmlns:a16="http://schemas.microsoft.com/office/drawing/2014/main" id="{B6B2049B-E8C4-D955-6C09-8474C9F8CA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9088" y="1741488"/>
            <a:ext cx="2016125" cy="792162"/>
          </a:xfrm>
          <a:prstGeom prst="cloudCallout">
            <a:avLst>
              <a:gd name="adj1" fmla="val -20833"/>
              <a:gd name="adj2" fmla="val 62500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/>
              <a:t>Suma pe fiecare linie e 1!!!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58A05A-5B2C-359B-0685-7D03F3645F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7310" y="2394205"/>
            <a:ext cx="1193435" cy="1828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4E790E6-2ADB-E1A0-6A78-0CD5DC002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579675" y="2851294"/>
            <a:ext cx="1193435" cy="182880"/>
          </a:xfrm>
          <a:prstGeom prst="rect">
            <a:avLst/>
          </a:prstGeom>
        </p:spPr>
      </p:pic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Title 1">
            <a:extLst>
              <a:ext uri="{FF2B5EF4-FFF2-40B4-BE49-F238E27FC236}">
                <a16:creationId xmlns:a16="http://schemas.microsoft.com/office/drawing/2014/main" id="{F375469A-A751-4571-48F3-99A63AC6CD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Mecanismul de “atentie”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000F06-1FC0-E6AD-16F8-E0DC98418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5613" y="1589088"/>
            <a:ext cx="8229600" cy="4530725"/>
          </a:xfrm>
        </p:spPr>
        <p:txBody>
          <a:bodyPr/>
          <a:lstStyle/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dirty="0"/>
              <a:t>               Q x     K</a:t>
            </a:r>
          </a:p>
          <a:p>
            <a:pPr>
              <a:defRPr/>
            </a:pPr>
            <a:endParaRPr lang="en-US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sz="2000" dirty="0" err="1"/>
              <a:t>V</a:t>
            </a:r>
            <a:r>
              <a:rPr lang="en-US" sz="2000" baseline="30000" dirty="0" err="1"/>
              <a:t>T</a:t>
            </a:r>
            <a:r>
              <a:rPr lang="en-US" sz="2000" dirty="0" err="1"/>
              <a:t>x</a:t>
            </a:r>
            <a:r>
              <a:rPr lang="en-US" sz="2000" dirty="0"/>
              <a:t> </a:t>
            </a:r>
            <a:r>
              <a:rPr lang="en-US" sz="2000" dirty="0" err="1"/>
              <a:t>softmax</a:t>
            </a:r>
            <a:r>
              <a:rPr lang="en-US" sz="2000" dirty="0"/>
              <a:t>                              =(       V</a:t>
            </a:r>
            <a:r>
              <a:rPr lang="en-US" sz="2000" baseline="30000" dirty="0"/>
              <a:t>T</a:t>
            </a:r>
            <a:r>
              <a:rPr lang="en-US" sz="2000" dirty="0"/>
              <a:t>      )x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sz="2000" dirty="0"/>
              <a:t>                          </a:t>
            </a:r>
            <a:r>
              <a:rPr lang="en-US" sz="2000" dirty="0">
                <a:sym typeface="Symbol" panose="05050102010706020507" pitchFamily="18" charset="2"/>
              </a:rPr>
              <a:t> D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sz="2000" dirty="0">
                <a:sym typeface="Symbol" panose="05050102010706020507" pitchFamily="18" charset="2"/>
              </a:rPr>
              <a:t>                                                =</a:t>
            </a:r>
            <a:endParaRPr lang="en-US" sz="2000" dirty="0"/>
          </a:p>
        </p:txBody>
      </p:sp>
      <p:grpSp>
        <p:nvGrpSpPr>
          <p:cNvPr id="39940" name="Group 47">
            <a:extLst>
              <a:ext uri="{FF2B5EF4-FFF2-40B4-BE49-F238E27FC236}">
                <a16:creationId xmlns:a16="http://schemas.microsoft.com/office/drawing/2014/main" id="{79A9CFA5-697E-E362-E705-D2B7C2414B1B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6061869" y="3813969"/>
            <a:ext cx="1879600" cy="103188"/>
            <a:chOff x="7028510" y="351209"/>
            <a:chExt cx="1878628" cy="104415"/>
          </a:xfrm>
        </p:grpSpPr>
        <p:sp>
          <p:nvSpPr>
            <p:cNvPr id="39974" name="Flowchart: Connector 3">
              <a:extLst>
                <a:ext uri="{FF2B5EF4-FFF2-40B4-BE49-F238E27FC236}">
                  <a16:creationId xmlns:a16="http://schemas.microsoft.com/office/drawing/2014/main" id="{02A85986-509F-A5F6-3C10-4059B2B1A6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65397" y="351209"/>
              <a:ext cx="128525" cy="104415"/>
            </a:xfrm>
            <a:prstGeom prst="flowChartConnector">
              <a:avLst/>
            </a:prstGeom>
            <a:solidFill>
              <a:srgbClr val="66CCFF"/>
            </a:solidFill>
            <a:ln w="9525" algn="ctr">
              <a:solidFill>
                <a:srgbClr val="66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75" name="Flowchart: Connector 4">
              <a:extLst>
                <a:ext uri="{FF2B5EF4-FFF2-40B4-BE49-F238E27FC236}">
                  <a16:creationId xmlns:a16="http://schemas.microsoft.com/office/drawing/2014/main" id="{A96FE756-F557-EB8E-06E9-C3B81AFA14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92606" y="351209"/>
              <a:ext cx="128525" cy="104415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76" name="Flowchart: Connector 5">
              <a:extLst>
                <a:ext uri="{FF2B5EF4-FFF2-40B4-BE49-F238E27FC236}">
                  <a16:creationId xmlns:a16="http://schemas.microsoft.com/office/drawing/2014/main" id="{A31579F4-BC67-A42F-E00C-7114095651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1978" y="351209"/>
              <a:ext cx="128525" cy="104415"/>
            </a:xfrm>
            <a:prstGeom prst="flowChartConnector">
              <a:avLst/>
            </a:prstGeom>
            <a:solidFill>
              <a:srgbClr val="3399FF"/>
            </a:solidFill>
            <a:ln w="9525" algn="ctr">
              <a:solidFill>
                <a:srgbClr val="33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77" name="Flowchart: Connector 6">
              <a:extLst>
                <a:ext uri="{FF2B5EF4-FFF2-40B4-BE49-F238E27FC236}">
                  <a16:creationId xmlns:a16="http://schemas.microsoft.com/office/drawing/2014/main" id="{B81C0CA7-ADC3-D6D5-F001-FA2C43CBDE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8002" y="351209"/>
              <a:ext cx="128525" cy="104415"/>
            </a:xfrm>
            <a:prstGeom prst="flowChartConnector">
              <a:avLst/>
            </a:prstGeom>
            <a:solidFill>
              <a:srgbClr val="CCECFF"/>
            </a:solidFill>
            <a:ln w="9525" algn="ctr">
              <a:solidFill>
                <a:srgbClr val="CCE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78" name="Flowchart: Connector 7">
              <a:extLst>
                <a:ext uri="{FF2B5EF4-FFF2-40B4-BE49-F238E27FC236}">
                  <a16:creationId xmlns:a16="http://schemas.microsoft.com/office/drawing/2014/main" id="{2D9C33B1-E6D2-D25B-0876-34D70C4CF4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8937" y="351209"/>
              <a:ext cx="128525" cy="104415"/>
            </a:xfrm>
            <a:prstGeom prst="flowChartConnector">
              <a:avLst/>
            </a:prstGeom>
            <a:solidFill>
              <a:srgbClr val="F3FEFF"/>
            </a:solidFill>
            <a:ln w="9525" algn="ctr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79" name="Flowchart: Connector 8">
              <a:extLst>
                <a:ext uri="{FF2B5EF4-FFF2-40B4-BE49-F238E27FC236}">
                  <a16:creationId xmlns:a16="http://schemas.microsoft.com/office/drawing/2014/main" id="{21B1FE86-8C5D-71CC-A499-B1EDBF4AFC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8613" y="351209"/>
              <a:ext cx="128525" cy="104415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80" name="Flowchart: Connector 9">
              <a:extLst>
                <a:ext uri="{FF2B5EF4-FFF2-40B4-BE49-F238E27FC236}">
                  <a16:creationId xmlns:a16="http://schemas.microsoft.com/office/drawing/2014/main" id="{CDA94DDB-0404-110E-D7E6-216AD7CD39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8510" y="351209"/>
              <a:ext cx="128525" cy="104415"/>
            </a:xfrm>
            <a:prstGeom prst="flowChartConnector">
              <a:avLst/>
            </a:prstGeom>
            <a:solidFill>
              <a:srgbClr val="0033CC"/>
            </a:solidFill>
            <a:ln w="9525" algn="ctr">
              <a:solidFill>
                <a:srgbClr val="0033CC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81" name="Flowchart: Connector 10">
              <a:extLst>
                <a:ext uri="{FF2B5EF4-FFF2-40B4-BE49-F238E27FC236}">
                  <a16:creationId xmlns:a16="http://schemas.microsoft.com/office/drawing/2014/main" id="{22E416F7-AAA1-663C-44FC-97A44E8334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27493" y="351209"/>
              <a:ext cx="128525" cy="104415"/>
            </a:xfrm>
            <a:prstGeom prst="flowChartConnector">
              <a:avLst/>
            </a:prstGeom>
            <a:solidFill>
              <a:srgbClr val="0066FF"/>
            </a:solidFill>
            <a:ln w="9525" algn="ctr">
              <a:solidFill>
                <a:srgbClr val="0066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82" name="Flowchart: Connector 11">
              <a:extLst>
                <a:ext uri="{FF2B5EF4-FFF2-40B4-BE49-F238E27FC236}">
                  <a16:creationId xmlns:a16="http://schemas.microsoft.com/office/drawing/2014/main" id="{1B406A00-3FC9-253A-87A5-88D7357C67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45067" y="351209"/>
              <a:ext cx="128525" cy="104415"/>
            </a:xfrm>
            <a:prstGeom prst="flowChartConnector">
              <a:avLst/>
            </a:prstGeom>
            <a:solidFill>
              <a:srgbClr val="0000FF"/>
            </a:solidFill>
            <a:ln w="9525" algn="ctr">
              <a:solidFill>
                <a:srgbClr val="0000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</p:grpSp>
      <p:grpSp>
        <p:nvGrpSpPr>
          <p:cNvPr id="39941" name="Group 48">
            <a:extLst>
              <a:ext uri="{FF2B5EF4-FFF2-40B4-BE49-F238E27FC236}">
                <a16:creationId xmlns:a16="http://schemas.microsoft.com/office/drawing/2014/main" id="{C74568CA-4486-50D7-1E52-B4A71F512CB3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6292851" y="3802062"/>
            <a:ext cx="1866900" cy="104775"/>
            <a:chOff x="7025993" y="840825"/>
            <a:chExt cx="1867453" cy="104415"/>
          </a:xfrm>
        </p:grpSpPr>
        <p:sp>
          <p:nvSpPr>
            <p:cNvPr id="39965" name="Flowchart: Connector 12">
              <a:extLst>
                <a:ext uri="{FF2B5EF4-FFF2-40B4-BE49-F238E27FC236}">
                  <a16:creationId xmlns:a16="http://schemas.microsoft.com/office/drawing/2014/main" id="{1BD790FC-8B94-5A00-EB9A-D601D3525E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26990" y="840825"/>
              <a:ext cx="128525" cy="104415"/>
            </a:xfrm>
            <a:prstGeom prst="flowChartConnector">
              <a:avLst/>
            </a:prstGeom>
            <a:solidFill>
              <a:srgbClr val="0033CC"/>
            </a:solidFill>
            <a:ln w="9525" algn="ctr">
              <a:solidFill>
                <a:srgbClr val="0033CC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66" name="Flowchart: Connector 13">
              <a:extLst>
                <a:ext uri="{FF2B5EF4-FFF2-40B4-BE49-F238E27FC236}">
                  <a16:creationId xmlns:a16="http://schemas.microsoft.com/office/drawing/2014/main" id="{B3B77165-BCEA-0180-C988-3627F16F93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5993" y="840825"/>
              <a:ext cx="128525" cy="104415"/>
            </a:xfrm>
            <a:prstGeom prst="flowChartConnector">
              <a:avLst/>
            </a:prstGeom>
            <a:solidFill>
              <a:srgbClr val="0066FF"/>
            </a:solidFill>
            <a:ln w="9525" algn="ctr">
              <a:solidFill>
                <a:srgbClr val="0066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67" name="Flowchart: Connector 14">
              <a:extLst>
                <a:ext uri="{FF2B5EF4-FFF2-40B4-BE49-F238E27FC236}">
                  <a16:creationId xmlns:a16="http://schemas.microsoft.com/office/drawing/2014/main" id="{3CBD38B3-1CEA-FB29-7B8C-7CDBA61C92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45327" y="840825"/>
              <a:ext cx="128525" cy="104415"/>
            </a:xfrm>
            <a:prstGeom prst="flowChartConnector">
              <a:avLst/>
            </a:prstGeom>
            <a:solidFill>
              <a:srgbClr val="0000FF"/>
            </a:solidFill>
            <a:ln w="9525" algn="ctr">
              <a:solidFill>
                <a:srgbClr val="0000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68" name="Flowchart: Connector 15">
              <a:extLst>
                <a:ext uri="{FF2B5EF4-FFF2-40B4-BE49-F238E27FC236}">
                  <a16:creationId xmlns:a16="http://schemas.microsoft.com/office/drawing/2014/main" id="{86796C3D-AEEB-04D1-81DF-A1B457EFAB1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51705" y="840825"/>
              <a:ext cx="128525" cy="104415"/>
            </a:xfrm>
            <a:prstGeom prst="flowChartConnector">
              <a:avLst/>
            </a:prstGeom>
            <a:solidFill>
              <a:srgbClr val="66CCFF"/>
            </a:solidFill>
            <a:ln w="9525" algn="ctr">
              <a:solidFill>
                <a:srgbClr val="66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69" name="Flowchart: Connector 16">
              <a:extLst>
                <a:ext uri="{FF2B5EF4-FFF2-40B4-BE49-F238E27FC236}">
                  <a16:creationId xmlns:a16="http://schemas.microsoft.com/office/drawing/2014/main" id="{19D1CD0E-0734-FC42-4BD3-33302E606E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78914" y="840825"/>
              <a:ext cx="128525" cy="104415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70" name="Flowchart: Connector 17">
              <a:extLst>
                <a:ext uri="{FF2B5EF4-FFF2-40B4-BE49-F238E27FC236}">
                  <a16:creationId xmlns:a16="http://schemas.microsoft.com/office/drawing/2014/main" id="{7955F7BE-BCFC-3E8F-7640-BF6C343A8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18286" y="840825"/>
              <a:ext cx="128525" cy="104415"/>
            </a:xfrm>
            <a:prstGeom prst="flowChartConnector">
              <a:avLst/>
            </a:prstGeom>
            <a:solidFill>
              <a:srgbClr val="3399FF"/>
            </a:solidFill>
            <a:ln w="9525" algn="ctr">
              <a:solidFill>
                <a:srgbClr val="33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71" name="Flowchart: Connector 18">
              <a:extLst>
                <a:ext uri="{FF2B5EF4-FFF2-40B4-BE49-F238E27FC236}">
                  <a16:creationId xmlns:a16="http://schemas.microsoft.com/office/drawing/2014/main" id="{B1623008-0CCC-D0E5-D243-E5DEFED36DE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4310" y="840825"/>
              <a:ext cx="128525" cy="104415"/>
            </a:xfrm>
            <a:prstGeom prst="flowChartConnector">
              <a:avLst/>
            </a:prstGeom>
            <a:solidFill>
              <a:srgbClr val="CCECFF"/>
            </a:solidFill>
            <a:ln w="9525" algn="ctr">
              <a:solidFill>
                <a:srgbClr val="CCE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72" name="Flowchart: Connector 19">
              <a:extLst>
                <a:ext uri="{FF2B5EF4-FFF2-40B4-BE49-F238E27FC236}">
                  <a16:creationId xmlns:a16="http://schemas.microsoft.com/office/drawing/2014/main" id="{9A4B3438-AF65-B165-6438-9354FBB89A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75245" y="840825"/>
              <a:ext cx="128525" cy="104415"/>
            </a:xfrm>
            <a:prstGeom prst="flowChartConnector">
              <a:avLst/>
            </a:prstGeom>
            <a:solidFill>
              <a:srgbClr val="F3FEFF"/>
            </a:solidFill>
            <a:ln w="9525" algn="ctr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73" name="Flowchart: Connector 20">
              <a:extLst>
                <a:ext uri="{FF2B5EF4-FFF2-40B4-BE49-F238E27FC236}">
                  <a16:creationId xmlns:a16="http://schemas.microsoft.com/office/drawing/2014/main" id="{84FF2DAE-B9C6-BAC8-C8AC-E99C3A53CE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64921" y="840825"/>
              <a:ext cx="128525" cy="104415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</p:grpSp>
      <p:grpSp>
        <p:nvGrpSpPr>
          <p:cNvPr id="39942" name="Group 49">
            <a:extLst>
              <a:ext uri="{FF2B5EF4-FFF2-40B4-BE49-F238E27FC236}">
                <a16:creationId xmlns:a16="http://schemas.microsoft.com/office/drawing/2014/main" id="{72962A99-7074-B724-03D1-82B45B717C85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7847806" y="3809207"/>
            <a:ext cx="1844675" cy="119062"/>
            <a:chOff x="7025993" y="2128542"/>
            <a:chExt cx="1843743" cy="119308"/>
          </a:xfrm>
        </p:grpSpPr>
        <p:sp>
          <p:nvSpPr>
            <p:cNvPr id="39956" name="Flowchart: Connector 21">
              <a:extLst>
                <a:ext uri="{FF2B5EF4-FFF2-40B4-BE49-F238E27FC236}">
                  <a16:creationId xmlns:a16="http://schemas.microsoft.com/office/drawing/2014/main" id="{2E913DD6-D50F-58CA-7BEC-798765395C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41211" y="2128542"/>
              <a:ext cx="128525" cy="104415"/>
            </a:xfrm>
            <a:prstGeom prst="flowChartConnector">
              <a:avLst/>
            </a:prstGeom>
            <a:solidFill>
              <a:srgbClr val="0033CC"/>
            </a:solidFill>
            <a:ln w="9525" algn="ctr">
              <a:solidFill>
                <a:srgbClr val="0033CC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57" name="Flowchart: Connector 22">
              <a:extLst>
                <a:ext uri="{FF2B5EF4-FFF2-40B4-BE49-F238E27FC236}">
                  <a16:creationId xmlns:a16="http://schemas.microsoft.com/office/drawing/2014/main" id="{5F56DDA6-313A-F53A-458D-995ECD4F7D8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76582" y="2130408"/>
              <a:ext cx="128525" cy="104415"/>
            </a:xfrm>
            <a:prstGeom prst="flowChartConnector">
              <a:avLst/>
            </a:prstGeom>
            <a:solidFill>
              <a:srgbClr val="0066FF"/>
            </a:solidFill>
            <a:ln w="9525" algn="ctr">
              <a:solidFill>
                <a:srgbClr val="0066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58" name="Flowchart: Connector 23">
              <a:extLst>
                <a:ext uri="{FF2B5EF4-FFF2-40B4-BE49-F238E27FC236}">
                  <a16:creationId xmlns:a16="http://schemas.microsoft.com/office/drawing/2014/main" id="{E14AEC74-8640-3E6B-9B97-F9B11CDD74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08967" y="2139164"/>
              <a:ext cx="128525" cy="104415"/>
            </a:xfrm>
            <a:prstGeom prst="flowChartConnector">
              <a:avLst/>
            </a:prstGeom>
            <a:solidFill>
              <a:srgbClr val="0000FF"/>
            </a:solidFill>
            <a:ln w="9525" algn="ctr">
              <a:solidFill>
                <a:srgbClr val="0000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59" name="Flowchart: Connector 24">
              <a:extLst>
                <a:ext uri="{FF2B5EF4-FFF2-40B4-BE49-F238E27FC236}">
                  <a16:creationId xmlns:a16="http://schemas.microsoft.com/office/drawing/2014/main" id="{E834D919-C7FF-C94A-E06A-02779CD25A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8827" y="2131407"/>
              <a:ext cx="128525" cy="104415"/>
            </a:xfrm>
            <a:prstGeom prst="flowChartConnector">
              <a:avLst/>
            </a:prstGeom>
            <a:solidFill>
              <a:srgbClr val="66CCFF"/>
            </a:solidFill>
            <a:ln w="9525" algn="ctr">
              <a:solidFill>
                <a:srgbClr val="66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60" name="Flowchart: Connector 25">
              <a:extLst>
                <a:ext uri="{FF2B5EF4-FFF2-40B4-BE49-F238E27FC236}">
                  <a16:creationId xmlns:a16="http://schemas.microsoft.com/office/drawing/2014/main" id="{E9C3F627-BC82-F2D9-1FFA-95A28DA2DF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36785" y="2130505"/>
              <a:ext cx="128525" cy="104415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61" name="Flowchart: Connector 26">
              <a:extLst>
                <a:ext uri="{FF2B5EF4-FFF2-40B4-BE49-F238E27FC236}">
                  <a16:creationId xmlns:a16="http://schemas.microsoft.com/office/drawing/2014/main" id="{DFAED4E8-1164-0663-110F-18849C27DA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93139" y="2138951"/>
              <a:ext cx="128525" cy="104415"/>
            </a:xfrm>
            <a:prstGeom prst="flowChartConnector">
              <a:avLst/>
            </a:prstGeom>
            <a:solidFill>
              <a:srgbClr val="3399FF"/>
            </a:solidFill>
            <a:ln w="9525" algn="ctr">
              <a:solidFill>
                <a:srgbClr val="33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62" name="Flowchart: Connector 27">
              <a:extLst>
                <a:ext uri="{FF2B5EF4-FFF2-40B4-BE49-F238E27FC236}">
                  <a16:creationId xmlns:a16="http://schemas.microsoft.com/office/drawing/2014/main" id="{C06A708B-9E50-FB53-1795-EF04DD8543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82630" y="2130408"/>
              <a:ext cx="128525" cy="104415"/>
            </a:xfrm>
            <a:prstGeom prst="flowChartConnector">
              <a:avLst/>
            </a:prstGeom>
            <a:solidFill>
              <a:srgbClr val="CCECFF"/>
            </a:solidFill>
            <a:ln w="9525" algn="ctr">
              <a:solidFill>
                <a:srgbClr val="CCE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63" name="Flowchart: Connector 28">
              <a:extLst>
                <a:ext uri="{FF2B5EF4-FFF2-40B4-BE49-F238E27FC236}">
                  <a16:creationId xmlns:a16="http://schemas.microsoft.com/office/drawing/2014/main" id="{87CE9960-1673-FDE5-9CBA-5C2AD2120C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4933" y="2143435"/>
              <a:ext cx="128525" cy="104415"/>
            </a:xfrm>
            <a:prstGeom prst="flowChartConnector">
              <a:avLst/>
            </a:prstGeom>
            <a:solidFill>
              <a:srgbClr val="F3FEFF"/>
            </a:solidFill>
            <a:ln w="9525" algn="ctr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39964" name="Flowchart: Connector 29">
              <a:extLst>
                <a:ext uri="{FF2B5EF4-FFF2-40B4-BE49-F238E27FC236}">
                  <a16:creationId xmlns:a16="http://schemas.microsoft.com/office/drawing/2014/main" id="{1AD65F46-D7C6-E855-3549-399DFEB47A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5993" y="2141083"/>
              <a:ext cx="128525" cy="104415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</p:grpSp>
      <p:sp>
        <p:nvSpPr>
          <p:cNvPr id="39943" name="TextBox 30">
            <a:extLst>
              <a:ext uri="{FF2B5EF4-FFF2-40B4-BE49-F238E27FC236}">
                <a16:creationId xmlns:a16="http://schemas.microsoft.com/office/drawing/2014/main" id="{8075172A-D5E4-76E3-3822-9674ED47D1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32713" y="3692525"/>
            <a:ext cx="1730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…</a:t>
            </a:r>
          </a:p>
        </p:txBody>
      </p:sp>
      <p:cxnSp>
        <p:nvCxnSpPr>
          <p:cNvPr id="39946" name="Straight Connector 39">
            <a:extLst>
              <a:ext uri="{FF2B5EF4-FFF2-40B4-BE49-F238E27FC236}">
                <a16:creationId xmlns:a16="http://schemas.microsoft.com/office/drawing/2014/main" id="{7D9AD49A-517F-209D-E2A0-949A7B5E783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159000" y="3789363"/>
            <a:ext cx="2576513" cy="0"/>
          </a:xfrm>
          <a:prstGeom prst="line">
            <a:avLst/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9947" name="Left Bracket 41">
            <a:extLst>
              <a:ext uri="{FF2B5EF4-FFF2-40B4-BE49-F238E27FC236}">
                <a16:creationId xmlns:a16="http://schemas.microsoft.com/office/drawing/2014/main" id="{7D5AA3CF-6301-3B97-BEE2-671C517E9C39}"/>
              </a:ext>
            </a:extLst>
          </p:cNvPr>
          <p:cNvSpPr>
            <a:spLocks/>
          </p:cNvSpPr>
          <p:nvPr/>
        </p:nvSpPr>
        <p:spPr bwMode="auto">
          <a:xfrm>
            <a:off x="2124075" y="2205038"/>
            <a:ext cx="46038" cy="2152650"/>
          </a:xfrm>
          <a:prstGeom prst="leftBracket">
            <a:avLst>
              <a:gd name="adj" fmla="val 8226"/>
            </a:avLst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9948" name="Left Bracket 42">
            <a:extLst>
              <a:ext uri="{FF2B5EF4-FFF2-40B4-BE49-F238E27FC236}">
                <a16:creationId xmlns:a16="http://schemas.microsoft.com/office/drawing/2014/main" id="{5EB2A43F-7839-3160-57AC-67A88FD6DC54}"/>
              </a:ext>
            </a:extLst>
          </p:cNvPr>
          <p:cNvSpPr>
            <a:spLocks/>
          </p:cNvSpPr>
          <p:nvPr/>
        </p:nvSpPr>
        <p:spPr bwMode="auto">
          <a:xfrm flipH="1">
            <a:off x="4725988" y="2259013"/>
            <a:ext cx="61912" cy="2152650"/>
          </a:xfrm>
          <a:prstGeom prst="leftBracket">
            <a:avLst>
              <a:gd name="adj" fmla="val 8370"/>
            </a:avLst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9950" name="Rectangle 34">
            <a:extLst>
              <a:ext uri="{FF2B5EF4-FFF2-40B4-BE49-F238E27FC236}">
                <a16:creationId xmlns:a16="http://schemas.microsoft.com/office/drawing/2014/main" id="{D7A30910-5141-BC64-4871-122108E3CD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72063" y="5084763"/>
            <a:ext cx="1444625" cy="925512"/>
          </a:xfrm>
          <a:prstGeom prst="rect">
            <a:avLst/>
          </a:prstGeom>
          <a:solidFill>
            <a:srgbClr val="66CCFF"/>
          </a:solidFill>
          <a:ln w="9525" algn="ctr">
            <a:solidFill>
              <a:srgbClr val="66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9951" name="TextBox 38">
            <a:extLst>
              <a:ext uri="{FF2B5EF4-FFF2-40B4-BE49-F238E27FC236}">
                <a16:creationId xmlns:a16="http://schemas.microsoft.com/office/drawing/2014/main" id="{1DDD1AE8-7343-5B91-A773-C33556F0B0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32588" y="5373688"/>
            <a:ext cx="180022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D x 9</a:t>
            </a:r>
          </a:p>
        </p:txBody>
      </p:sp>
      <p:sp>
        <p:nvSpPr>
          <p:cNvPr id="41" name="Thought Bubble: Cloud 40">
            <a:extLst>
              <a:ext uri="{FF2B5EF4-FFF2-40B4-BE49-F238E27FC236}">
                <a16:creationId xmlns:a16="http://schemas.microsoft.com/office/drawing/2014/main" id="{08CABACB-729E-54C9-059A-7DE7E85D4919}"/>
              </a:ext>
            </a:extLst>
          </p:cNvPr>
          <p:cNvSpPr/>
          <p:nvPr/>
        </p:nvSpPr>
        <p:spPr bwMode="auto">
          <a:xfrm>
            <a:off x="6729413" y="5768975"/>
            <a:ext cx="2014537" cy="792163"/>
          </a:xfrm>
          <a:prstGeom prst="cloudCallout">
            <a:avLst>
              <a:gd name="adj1" fmla="val -61008"/>
              <a:gd name="adj2" fmla="val -49334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anchor="ctr">
            <a:normAutofit lnSpcReduction="10000"/>
          </a:bodyPr>
          <a:lstStyle/>
          <a:p>
            <a:pPr>
              <a:defRPr/>
            </a:pPr>
            <a:r>
              <a:rPr lang="en-US" sz="1000" dirty="0" err="1"/>
              <a:t>Fiecare</a:t>
            </a:r>
            <a:r>
              <a:rPr lang="en-US" sz="1000" dirty="0"/>
              <a:t> </a:t>
            </a:r>
            <a:r>
              <a:rPr lang="en-US" sz="1000" dirty="0" err="1"/>
              <a:t>coloana</a:t>
            </a:r>
            <a:r>
              <a:rPr lang="en-US" sz="1000" dirty="0"/>
              <a:t> e un token re-</a:t>
            </a:r>
            <a:r>
              <a:rPr lang="en-US" sz="1000" dirty="0" err="1"/>
              <a:t>ponderat</a:t>
            </a:r>
            <a:r>
              <a:rPr lang="en-US" sz="1000" dirty="0"/>
              <a:t>!!!</a:t>
            </a:r>
          </a:p>
        </p:txBody>
      </p:sp>
      <p:sp>
        <p:nvSpPr>
          <p:cNvPr id="39953" name="TextBox 45">
            <a:extLst>
              <a:ext uri="{FF2B5EF4-FFF2-40B4-BE49-F238E27FC236}">
                <a16:creationId xmlns:a16="http://schemas.microsoft.com/office/drawing/2014/main" id="{094701DD-4849-BF0D-20F8-91022E4B6A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76775" y="2060575"/>
            <a:ext cx="3556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T</a:t>
            </a:r>
          </a:p>
        </p:txBody>
      </p:sp>
      <p:sp>
        <p:nvSpPr>
          <p:cNvPr id="39954" name="Left Bracket 50">
            <a:extLst>
              <a:ext uri="{FF2B5EF4-FFF2-40B4-BE49-F238E27FC236}">
                <a16:creationId xmlns:a16="http://schemas.microsoft.com/office/drawing/2014/main" id="{F3FDA7EE-6A33-D712-237B-F597DB181127}"/>
              </a:ext>
            </a:extLst>
          </p:cNvPr>
          <p:cNvSpPr>
            <a:spLocks/>
          </p:cNvSpPr>
          <p:nvPr/>
        </p:nvSpPr>
        <p:spPr bwMode="auto">
          <a:xfrm flipH="1">
            <a:off x="8829675" y="2781300"/>
            <a:ext cx="63500" cy="2152650"/>
          </a:xfrm>
          <a:prstGeom prst="leftBracket">
            <a:avLst>
              <a:gd name="adj" fmla="val 8161"/>
            </a:avLst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39955" name="Left Bracket 51">
            <a:extLst>
              <a:ext uri="{FF2B5EF4-FFF2-40B4-BE49-F238E27FC236}">
                <a16:creationId xmlns:a16="http://schemas.microsoft.com/office/drawing/2014/main" id="{19167B2D-FAC7-A251-A380-D9A8D94B6935}"/>
              </a:ext>
            </a:extLst>
          </p:cNvPr>
          <p:cNvSpPr>
            <a:spLocks/>
          </p:cNvSpPr>
          <p:nvPr/>
        </p:nvSpPr>
        <p:spPr bwMode="auto">
          <a:xfrm>
            <a:off x="6831013" y="2789238"/>
            <a:ext cx="44450" cy="2152650"/>
          </a:xfrm>
          <a:prstGeom prst="leftBracket">
            <a:avLst>
              <a:gd name="adj" fmla="val 8520"/>
            </a:avLst>
          </a:prstGeom>
          <a:noFill/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A22606-81C6-349A-F5CF-7807F2456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7310" y="2394205"/>
            <a:ext cx="1193435" cy="1828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071797D-04C5-4C77-B4C8-9622FE1A1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1695540" y="2815638"/>
            <a:ext cx="1193435" cy="18288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2E0B310-B71C-C44A-F0AE-FEF831C209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5127" y="3403268"/>
            <a:ext cx="1193435" cy="182880"/>
          </a:xfrm>
          <a:prstGeom prst="rect">
            <a:avLst/>
          </a:prstGeom>
        </p:spPr>
      </p:pic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>
            <a:extLst>
              <a:ext uri="{FF2B5EF4-FFF2-40B4-BE49-F238E27FC236}">
                <a16:creationId xmlns:a16="http://schemas.microsoft.com/office/drawing/2014/main" id="{32FCCB83-9C3D-8310-18C6-A2EF52F6E1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Mecanismul de “atentie”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1F115-6172-F888-12D5-4AD6EF6DFF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38" y="1557338"/>
            <a:ext cx="8229600" cy="4530725"/>
          </a:xfrm>
        </p:spPr>
        <p:txBody>
          <a:bodyPr/>
          <a:lstStyle/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sz="2000" dirty="0"/>
              <a:t>(       V</a:t>
            </a:r>
            <a:r>
              <a:rPr lang="en-US" sz="2000" baseline="30000" dirty="0"/>
              <a:t>T</a:t>
            </a:r>
            <a:r>
              <a:rPr lang="en-US" sz="2000" dirty="0"/>
              <a:t>      ) x    =    x </a:t>
            </a:r>
            <a:r>
              <a:rPr lang="en-US" sz="2000" dirty="0" err="1"/>
              <a:t>broasca</a:t>
            </a:r>
            <a:r>
              <a:rPr lang="en-US" sz="2000" dirty="0"/>
              <a:t> +   x </a:t>
            </a:r>
            <a:r>
              <a:rPr lang="en-US" sz="2000" dirty="0" err="1"/>
              <a:t>usa</a:t>
            </a:r>
            <a:r>
              <a:rPr lang="en-US" sz="2000" dirty="0"/>
              <a:t> +   x </a:t>
            </a:r>
            <a:r>
              <a:rPr lang="en-US" sz="2000" dirty="0" err="1"/>
              <a:t>maimuta</a:t>
            </a:r>
            <a:r>
              <a:rPr lang="en-US" sz="2000" dirty="0"/>
              <a:t> + … 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sz="2000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sz="2000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sz="2000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sz="2000" dirty="0"/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n-US" sz="2000" dirty="0"/>
              <a:t>= 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sz="2000" dirty="0">
              <a:sym typeface="Symbol" panose="05050102010706020507" pitchFamily="18" charset="2"/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endParaRPr lang="en-US" sz="2000" dirty="0">
              <a:sym typeface="Symbol" panose="05050102010706020507" pitchFamily="18" charset="2"/>
            </a:endParaRPr>
          </a:p>
        </p:txBody>
      </p:sp>
      <p:grpSp>
        <p:nvGrpSpPr>
          <p:cNvPr id="40964" name="Group 47">
            <a:extLst>
              <a:ext uri="{FF2B5EF4-FFF2-40B4-BE49-F238E27FC236}">
                <a16:creationId xmlns:a16="http://schemas.microsoft.com/office/drawing/2014/main" id="{E16C6AA7-7448-7CA9-C42E-33283FFDB231}"/>
              </a:ext>
            </a:extLst>
          </p:cNvPr>
          <p:cNvGrpSpPr>
            <a:grpSpLocks/>
          </p:cNvGrpSpPr>
          <p:nvPr/>
        </p:nvGrpSpPr>
        <p:grpSpPr bwMode="auto">
          <a:xfrm rot="5400000">
            <a:off x="1703388" y="2817812"/>
            <a:ext cx="1879600" cy="104775"/>
            <a:chOff x="7028510" y="351209"/>
            <a:chExt cx="1878628" cy="104415"/>
          </a:xfrm>
        </p:grpSpPr>
        <p:sp>
          <p:nvSpPr>
            <p:cNvPr id="40974" name="Flowchart: Connector 3">
              <a:extLst>
                <a:ext uri="{FF2B5EF4-FFF2-40B4-BE49-F238E27FC236}">
                  <a16:creationId xmlns:a16="http://schemas.microsoft.com/office/drawing/2014/main" id="{49699041-7A36-8DF7-9D11-0D78B244F9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65397" y="351209"/>
              <a:ext cx="128525" cy="104415"/>
            </a:xfrm>
            <a:prstGeom prst="flowChartConnector">
              <a:avLst/>
            </a:prstGeom>
            <a:solidFill>
              <a:srgbClr val="66CCFF"/>
            </a:solidFill>
            <a:ln w="9525" algn="ctr">
              <a:solidFill>
                <a:srgbClr val="66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40975" name="Flowchart: Connector 4">
              <a:extLst>
                <a:ext uri="{FF2B5EF4-FFF2-40B4-BE49-F238E27FC236}">
                  <a16:creationId xmlns:a16="http://schemas.microsoft.com/office/drawing/2014/main" id="{9F31A18F-D123-844F-F3BD-E9D570EA9F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92606" y="351209"/>
              <a:ext cx="128525" cy="104415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40976" name="Flowchart: Connector 5">
              <a:extLst>
                <a:ext uri="{FF2B5EF4-FFF2-40B4-BE49-F238E27FC236}">
                  <a16:creationId xmlns:a16="http://schemas.microsoft.com/office/drawing/2014/main" id="{1453CB1E-962E-A848-8371-1D8DD0185F4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31978" y="351209"/>
              <a:ext cx="128525" cy="104415"/>
            </a:xfrm>
            <a:prstGeom prst="flowChartConnector">
              <a:avLst/>
            </a:prstGeom>
            <a:solidFill>
              <a:srgbClr val="3399FF"/>
            </a:solidFill>
            <a:ln w="9525" algn="ctr">
              <a:solidFill>
                <a:srgbClr val="3399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40977" name="Flowchart: Connector 6">
              <a:extLst>
                <a:ext uri="{FF2B5EF4-FFF2-40B4-BE49-F238E27FC236}">
                  <a16:creationId xmlns:a16="http://schemas.microsoft.com/office/drawing/2014/main" id="{01DD0E12-2B3B-B4FE-F606-46133CCA6F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48002" y="351209"/>
              <a:ext cx="128525" cy="104415"/>
            </a:xfrm>
            <a:prstGeom prst="flowChartConnector">
              <a:avLst/>
            </a:prstGeom>
            <a:solidFill>
              <a:srgbClr val="CCECFF"/>
            </a:solidFill>
            <a:ln w="9525" algn="ctr">
              <a:solidFill>
                <a:srgbClr val="CCE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40978" name="Flowchart: Connector 7">
              <a:extLst>
                <a:ext uri="{FF2B5EF4-FFF2-40B4-BE49-F238E27FC236}">
                  <a16:creationId xmlns:a16="http://schemas.microsoft.com/office/drawing/2014/main" id="{CC0A3813-E858-FCCC-C363-C0D1585DD4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88937" y="351209"/>
              <a:ext cx="128525" cy="104415"/>
            </a:xfrm>
            <a:prstGeom prst="flowChartConnector">
              <a:avLst/>
            </a:prstGeom>
            <a:solidFill>
              <a:srgbClr val="F3FEFF"/>
            </a:solidFill>
            <a:ln w="9525" algn="ctr">
              <a:solidFill>
                <a:schemeClr val="bg1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40979" name="Flowchart: Connector 8">
              <a:extLst>
                <a:ext uri="{FF2B5EF4-FFF2-40B4-BE49-F238E27FC236}">
                  <a16:creationId xmlns:a16="http://schemas.microsoft.com/office/drawing/2014/main" id="{D7D2D2C7-CF87-714A-1ACA-00BE7309C5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78613" y="351209"/>
              <a:ext cx="128525" cy="104415"/>
            </a:xfrm>
            <a:prstGeom prst="flowChartConnector">
              <a:avLst/>
            </a:prstGeom>
            <a:solidFill>
              <a:srgbClr val="99CCFF"/>
            </a:solidFill>
            <a:ln w="9525" algn="ctr">
              <a:solidFill>
                <a:srgbClr val="99CC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40980" name="Flowchart: Connector 9">
              <a:extLst>
                <a:ext uri="{FF2B5EF4-FFF2-40B4-BE49-F238E27FC236}">
                  <a16:creationId xmlns:a16="http://schemas.microsoft.com/office/drawing/2014/main" id="{CA55571E-42AE-8702-2FE8-DBC43E2AFF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28510" y="351209"/>
              <a:ext cx="128525" cy="104415"/>
            </a:xfrm>
            <a:prstGeom prst="flowChartConnector">
              <a:avLst/>
            </a:prstGeom>
            <a:solidFill>
              <a:srgbClr val="0033CC"/>
            </a:solidFill>
            <a:ln w="9525" algn="ctr">
              <a:solidFill>
                <a:srgbClr val="0033CC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40981" name="Flowchart: Connector 10">
              <a:extLst>
                <a:ext uri="{FF2B5EF4-FFF2-40B4-BE49-F238E27FC236}">
                  <a16:creationId xmlns:a16="http://schemas.microsoft.com/office/drawing/2014/main" id="{23ACB74B-D1DD-47C6-A1E6-3C02E0BEA1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27493" y="351209"/>
              <a:ext cx="128525" cy="104415"/>
            </a:xfrm>
            <a:prstGeom prst="flowChartConnector">
              <a:avLst/>
            </a:prstGeom>
            <a:solidFill>
              <a:srgbClr val="0066FF"/>
            </a:solidFill>
            <a:ln w="9525" algn="ctr">
              <a:solidFill>
                <a:srgbClr val="0066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  <p:sp>
          <p:nvSpPr>
            <p:cNvPr id="40982" name="Flowchart: Connector 11">
              <a:extLst>
                <a:ext uri="{FF2B5EF4-FFF2-40B4-BE49-F238E27FC236}">
                  <a16:creationId xmlns:a16="http://schemas.microsoft.com/office/drawing/2014/main" id="{537AC81D-798C-F476-821B-F9A21E5EE5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45067" y="351209"/>
              <a:ext cx="128525" cy="104415"/>
            </a:xfrm>
            <a:prstGeom prst="flowChartConnector">
              <a:avLst/>
            </a:prstGeom>
            <a:solidFill>
              <a:srgbClr val="0000FF"/>
            </a:solidFill>
            <a:ln w="9525" algn="ctr">
              <a:solidFill>
                <a:srgbClr val="0000FF"/>
              </a:solidFill>
              <a:round/>
              <a:headEnd type="none" w="sm" len="sm"/>
              <a:tailEnd type="none" w="sm" len="sm"/>
            </a:ln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p"/>
                <a:defRPr sz="2800">
                  <a:solidFill>
                    <a:schemeClr val="tx1"/>
                  </a:solidFill>
                  <a:latin typeface="Verdan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rgbClr val="009900"/>
                </a:buClr>
                <a:buSzPct val="75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Verdan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rgbClr val="90D75B"/>
                </a:buClr>
                <a:buSzPct val="65000"/>
                <a:buFont typeface="Wingdings" panose="05000000000000000000" pitchFamily="2" charset="2"/>
                <a:buChar char="p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rgbClr val="90D75B"/>
                </a:buClr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9900"/>
                </a:buClr>
                <a:buSzPct val="80000"/>
                <a:buFont typeface="Wingdings" panose="05000000000000000000" pitchFamily="2" charset="2"/>
                <a:buChar char="§"/>
                <a:defRPr sz="2000">
                  <a:solidFill>
                    <a:schemeClr val="tx1"/>
                  </a:solidFill>
                  <a:latin typeface="Verdana" panose="020B060403050404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200"/>
            </a:p>
          </p:txBody>
        </p:sp>
      </p:grpSp>
      <p:sp>
        <p:nvSpPr>
          <p:cNvPr id="40966" name="Flowchart: Connector 56">
            <a:extLst>
              <a:ext uri="{FF2B5EF4-FFF2-40B4-BE49-F238E27FC236}">
                <a16:creationId xmlns:a16="http://schemas.microsoft.com/office/drawing/2014/main" id="{B39C176F-1AEE-2ED1-E3D2-CC156705755E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6228184" y="2738724"/>
            <a:ext cx="128588" cy="103188"/>
          </a:xfrm>
          <a:prstGeom prst="flowChartConnector">
            <a:avLst/>
          </a:prstGeom>
          <a:solidFill>
            <a:srgbClr val="CCECFF"/>
          </a:solidFill>
          <a:ln w="9525" algn="ctr">
            <a:solidFill>
              <a:srgbClr val="CCE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40967" name="Flowchart: Connector 57">
            <a:extLst>
              <a:ext uri="{FF2B5EF4-FFF2-40B4-BE49-F238E27FC236}">
                <a16:creationId xmlns:a16="http://schemas.microsoft.com/office/drawing/2014/main" id="{2A2E18A4-09DA-E980-40B5-67CB1536C1FC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4909344" y="2743200"/>
            <a:ext cx="128588" cy="103188"/>
          </a:xfrm>
          <a:prstGeom prst="flowChartConnector">
            <a:avLst/>
          </a:prstGeom>
          <a:solidFill>
            <a:srgbClr val="F3FEFF"/>
          </a:solidFill>
          <a:ln w="9525" algn="ctr">
            <a:solidFill>
              <a:schemeClr val="bg1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40968" name="Flowchart: Connector 58">
            <a:extLst>
              <a:ext uri="{FF2B5EF4-FFF2-40B4-BE49-F238E27FC236}">
                <a16:creationId xmlns:a16="http://schemas.microsoft.com/office/drawing/2014/main" id="{4CABB0C5-28E6-8851-0693-DD28CB5EBFAB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3132138" y="2743200"/>
            <a:ext cx="128587" cy="103188"/>
          </a:xfrm>
          <a:prstGeom prst="flowChartConnector">
            <a:avLst/>
          </a:prstGeom>
          <a:solidFill>
            <a:srgbClr val="99CCFF"/>
          </a:solidFill>
          <a:ln w="9525" algn="ctr">
            <a:solidFill>
              <a:srgbClr val="99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/>
          </a:p>
        </p:txBody>
      </p:sp>
      <p:sp>
        <p:nvSpPr>
          <p:cNvPr id="40972" name="Rectangle 69">
            <a:extLst>
              <a:ext uri="{FF2B5EF4-FFF2-40B4-BE49-F238E27FC236}">
                <a16:creationId xmlns:a16="http://schemas.microsoft.com/office/drawing/2014/main" id="{0ECFBB57-54B8-976D-437F-8BE51A9713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4149080"/>
            <a:ext cx="115887" cy="925513"/>
          </a:xfrm>
          <a:prstGeom prst="rect">
            <a:avLst/>
          </a:prstGeom>
          <a:solidFill>
            <a:srgbClr val="66CCFF"/>
          </a:solidFill>
          <a:ln w="9525" algn="ctr">
            <a:solidFill>
              <a:srgbClr val="66CCFF"/>
            </a:solidFill>
            <a:round/>
            <a:headEnd type="none" w="sm" len="sm"/>
            <a:tailEnd type="none" w="sm" len="sm"/>
          </a:ln>
        </p:spPr>
        <p:txBody>
          <a:bodyPr wrap="none"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n-US" altLang="en-US" sz="1800"/>
          </a:p>
        </p:txBody>
      </p:sp>
      <p:sp>
        <p:nvSpPr>
          <p:cNvPr id="40973" name="Thought Bubble: Cloud 70">
            <a:extLst>
              <a:ext uri="{FF2B5EF4-FFF2-40B4-BE49-F238E27FC236}">
                <a16:creationId xmlns:a16="http://schemas.microsoft.com/office/drawing/2014/main" id="{82481A16-EA8D-82B7-7B5C-9B11E4AD9D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23728" y="5229200"/>
            <a:ext cx="2014537" cy="792162"/>
          </a:xfrm>
          <a:prstGeom prst="cloudCallout">
            <a:avLst>
              <a:gd name="adj1" fmla="val -49222"/>
              <a:gd name="adj2" fmla="val -118556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anchor="ctr"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000"/>
              <a:t>Suma valorilor re-ponderate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3ED651-C7A7-C1FB-46B3-E819FED31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347172"/>
            <a:ext cx="1193435" cy="182880"/>
          </a:xfrm>
          <a:prstGeom prst="rect">
            <a:avLst/>
          </a:prstGeom>
        </p:spPr>
      </p:pic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44FFC-15CD-8A6D-17D0-94463565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688E9-6ABC-15E9-1794-A4A455DA3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2400" dirty="0"/>
              <a:t>Input = embedding-</a:t>
            </a:r>
            <a:r>
              <a:rPr lang="en-US" sz="2400" dirty="0" err="1"/>
              <a:t>uri</a:t>
            </a:r>
            <a:r>
              <a:rPr lang="en-US" sz="2400" dirty="0"/>
              <a:t> (de </a:t>
            </a:r>
            <a:r>
              <a:rPr lang="en-US" sz="2400" dirty="0" err="1"/>
              <a:t>lungime</a:t>
            </a:r>
            <a:r>
              <a:rPr lang="en-US" sz="2400" dirty="0"/>
              <a:t> n) pt v </a:t>
            </a:r>
            <a:r>
              <a:rPr lang="en-US" sz="2400" dirty="0" err="1"/>
              <a:t>cuvinte</a:t>
            </a:r>
            <a:r>
              <a:rPr lang="en-US" sz="2400" dirty="0"/>
              <a:t> – </a:t>
            </a:r>
            <a:r>
              <a:rPr lang="en-US" sz="2400" dirty="0" err="1"/>
              <a:t>matrice</a:t>
            </a:r>
            <a:r>
              <a:rPr lang="en-US" sz="2400" dirty="0"/>
              <a:t> v x n</a:t>
            </a:r>
          </a:p>
          <a:p>
            <a:r>
              <a:rPr lang="ro-RO" sz="2400" dirty="0"/>
              <a:t>V – matrice v x v</a:t>
            </a:r>
          </a:p>
          <a:p>
            <a:r>
              <a:rPr lang="ro-RO" sz="2400" dirty="0"/>
              <a:t>K – matrice n x d</a:t>
            </a:r>
          </a:p>
          <a:p>
            <a:r>
              <a:rPr lang="ro-RO" sz="2400" dirty="0"/>
              <a:t>Q – matrice n x d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Transformare</a:t>
            </a:r>
            <a:endParaRPr lang="ro-RO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ro-RO" sz="2400" dirty="0">
                <a:solidFill>
                  <a:schemeClr val="bg1"/>
                </a:solidFill>
              </a:rPr>
              <a:t>input -</a:t>
            </a:r>
            <a:r>
              <a:rPr lang="en-US" sz="2400" dirty="0">
                <a:solidFill>
                  <a:schemeClr val="bg1"/>
                </a:solidFill>
              </a:rPr>
              <a:t>&gt; </a:t>
            </a:r>
            <a:r>
              <a:rPr lang="ro-RO" sz="2400" dirty="0">
                <a:solidFill>
                  <a:schemeClr val="bg1"/>
                </a:solidFill>
              </a:rPr>
              <a:t>input x K x Q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input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V</a:t>
            </a:r>
            <a:r>
              <a:rPr lang="en-US" sz="2400" dirty="0">
                <a:solidFill>
                  <a:schemeClr val="bg1"/>
                </a:solidFill>
              </a:rPr>
              <a:t> x input -&gt; features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((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n,d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d,n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n,v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(</a:t>
            </a:r>
            <a:r>
              <a:rPr lang="en-US" sz="2400" dirty="0" err="1">
                <a:solidFill>
                  <a:schemeClr val="bg1"/>
                </a:solidFill>
              </a:rPr>
              <a:t>v,d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d,v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            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Scalare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ro-RO" sz="2400" dirty="0">
                <a:solidFill>
                  <a:schemeClr val="bg1"/>
                </a:solidFill>
              </a:rPr>
              <a:t>input -</a:t>
            </a:r>
            <a:r>
              <a:rPr lang="en-US" sz="2400" dirty="0">
                <a:solidFill>
                  <a:schemeClr val="bg1"/>
                </a:solidFill>
              </a:rPr>
              <a:t>&gt; </a:t>
            </a:r>
            <a:r>
              <a:rPr lang="ro-RO" sz="2400" dirty="0">
                <a:solidFill>
                  <a:schemeClr val="bg1"/>
                </a:solidFill>
              </a:rPr>
              <a:t>input x K x Q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input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V</a:t>
            </a:r>
            <a:r>
              <a:rPr lang="en-US" sz="2400" dirty="0">
                <a:solidFill>
                  <a:schemeClr val="bg1"/>
                </a:solidFill>
              </a:rPr>
              <a:t> x input -&gt; features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((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n,d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d,n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n,v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(</a:t>
            </a:r>
            <a:r>
              <a:rPr lang="en-US" sz="2400" dirty="0" err="1">
                <a:solidFill>
                  <a:schemeClr val="bg1"/>
                </a:solidFill>
              </a:rPr>
              <a:t>v,d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d,v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 / </a:t>
            </a:r>
            <a:r>
              <a:rPr lang="en-US" sz="2400" b="1" dirty="0">
                <a:solidFill>
                  <a:schemeClr val="bg1"/>
                </a:solidFill>
                <a:sym typeface="Symbol" panose="05050102010706020507" pitchFamily="18" charset="2"/>
              </a:rPr>
              <a:t>v </a:t>
            </a:r>
            <a:r>
              <a:rPr lang="en-US" sz="2400" dirty="0">
                <a:solidFill>
                  <a:schemeClr val="bg1"/>
                </a:solidFill>
              </a:rPr>
              <a:t>    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)’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Normalizare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ro-RO" sz="2400" dirty="0">
                <a:solidFill>
                  <a:schemeClr val="bg1"/>
                </a:solidFill>
              </a:rPr>
              <a:t>input -</a:t>
            </a:r>
            <a:r>
              <a:rPr lang="en-US" sz="2400" dirty="0">
                <a:solidFill>
                  <a:schemeClr val="bg1"/>
                </a:solidFill>
              </a:rPr>
              <a:t>&gt; </a:t>
            </a:r>
            <a:r>
              <a:rPr lang="ro-RO" sz="2400" dirty="0">
                <a:solidFill>
                  <a:schemeClr val="bg1"/>
                </a:solidFill>
              </a:rPr>
              <a:t>input x K x Q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input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V</a:t>
            </a:r>
            <a:r>
              <a:rPr lang="en-US" sz="2400" dirty="0">
                <a:solidFill>
                  <a:schemeClr val="bg1"/>
                </a:solidFill>
              </a:rPr>
              <a:t> x input -&gt; features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((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n,d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d,n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n,v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(</a:t>
            </a:r>
            <a:r>
              <a:rPr lang="en-US" sz="2400" dirty="0" err="1">
                <a:solidFill>
                  <a:schemeClr val="bg1"/>
                </a:solidFill>
              </a:rPr>
              <a:t>v,d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d,v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</a:t>
            </a:r>
            <a:r>
              <a:rPr lang="en-US" sz="2400" b="1" dirty="0" err="1">
                <a:solidFill>
                  <a:schemeClr val="bg1"/>
                </a:solidFill>
              </a:rPr>
              <a:t>softmax</a:t>
            </a:r>
            <a:r>
              <a:rPr lang="en-US" sz="2400" b="1" dirty="0">
                <a:solidFill>
                  <a:schemeClr val="bg1"/>
                </a:solidFill>
              </a:rPr>
              <a:t> (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 / </a:t>
            </a:r>
            <a:r>
              <a:rPr lang="en-US" sz="2400" b="1" dirty="0">
                <a:solidFill>
                  <a:schemeClr val="bg1"/>
                </a:solidFill>
                <a:sym typeface="Symbol" panose="05050102010706020507" pitchFamily="18" charset="2"/>
              </a:rPr>
              <a:t>v)  </a:t>
            </a:r>
            <a:r>
              <a:rPr lang="en-US" sz="2400" dirty="0">
                <a:solidFill>
                  <a:schemeClr val="bg1"/>
                </a:solidFill>
              </a:rPr>
              <a:t>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9168FA-6B2B-C31C-C660-80F16DF9D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 dirty="0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51C935-F793-10C6-A7F5-A0236205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83</a:t>
            </a:fld>
            <a:endParaRPr lang="en-GB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4814585-1C50-D5A3-CA84-8B45A3D92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764704"/>
            <a:ext cx="1673995" cy="151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635817-0E7B-2285-97F6-BC49B6CBC0CB}"/>
              </a:ext>
            </a:extLst>
          </p:cNvPr>
          <p:cNvSpPr txBox="1"/>
          <p:nvPr/>
        </p:nvSpPr>
        <p:spPr>
          <a:xfrm>
            <a:off x="2712330" y="1378516"/>
            <a:ext cx="4549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o-RO" sz="1200" dirty="0"/>
              <a:t>v – nr de cuvinte </a:t>
            </a:r>
          </a:p>
          <a:p>
            <a:pPr marL="0" indent="0">
              <a:buNone/>
            </a:pPr>
            <a:r>
              <a:rPr lang="ro-RO" sz="1200" dirty="0"/>
              <a:t>n – nr de features (lungimea unui embedding)</a:t>
            </a:r>
          </a:p>
          <a:p>
            <a:pPr marL="0" indent="0">
              <a:buNone/>
            </a:pPr>
            <a:r>
              <a:rPr lang="ro-RO" sz="1200" dirty="0"/>
              <a:t>d – nr de features abstracte</a:t>
            </a:r>
          </a:p>
        </p:txBody>
      </p:sp>
    </p:spTree>
    <p:extLst>
      <p:ext uri="{BB962C8B-B14F-4D97-AF65-F5344CB8AC3E}">
        <p14:creationId xmlns:p14="http://schemas.microsoft.com/office/powerpoint/2010/main" val="1805268427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44FFC-15CD-8A6D-17D0-94463565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688E9-6ABC-15E9-1794-A4A455DA3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2400" dirty="0"/>
              <a:t>Input = embedding-</a:t>
            </a:r>
            <a:r>
              <a:rPr lang="en-US" sz="2400" dirty="0" err="1"/>
              <a:t>uri</a:t>
            </a:r>
            <a:r>
              <a:rPr lang="en-US" sz="2400" dirty="0"/>
              <a:t> (de </a:t>
            </a:r>
            <a:r>
              <a:rPr lang="en-US" sz="2400" dirty="0" err="1"/>
              <a:t>lungime</a:t>
            </a:r>
            <a:r>
              <a:rPr lang="en-US" sz="2400" dirty="0"/>
              <a:t> n) pt v </a:t>
            </a:r>
            <a:r>
              <a:rPr lang="en-US" sz="2400" dirty="0" err="1"/>
              <a:t>cuvinte</a:t>
            </a:r>
            <a:r>
              <a:rPr lang="en-US" sz="2400" dirty="0"/>
              <a:t> – </a:t>
            </a:r>
            <a:r>
              <a:rPr lang="en-US" sz="2400" dirty="0" err="1"/>
              <a:t>matrice</a:t>
            </a:r>
            <a:r>
              <a:rPr lang="en-US" sz="2400" dirty="0"/>
              <a:t> v x n</a:t>
            </a:r>
          </a:p>
          <a:p>
            <a:r>
              <a:rPr lang="ro-RO" sz="2400" dirty="0"/>
              <a:t>V – matrice v x v</a:t>
            </a:r>
          </a:p>
          <a:p>
            <a:r>
              <a:rPr lang="ro-RO" sz="2400" dirty="0"/>
              <a:t>K – matrice n x d</a:t>
            </a:r>
          </a:p>
          <a:p>
            <a:r>
              <a:rPr lang="ro-RO" sz="2400" dirty="0"/>
              <a:t>Q – matrice n x d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Transformare</a:t>
            </a:r>
            <a:endParaRPr lang="ro-RO" sz="2400" dirty="0"/>
          </a:p>
          <a:p>
            <a:pPr marL="0" indent="0">
              <a:buNone/>
            </a:pPr>
            <a:r>
              <a:rPr lang="ro-RO" sz="2400" dirty="0"/>
              <a:t>input -</a:t>
            </a:r>
            <a:r>
              <a:rPr lang="en-US" sz="2400" dirty="0"/>
              <a:t>&gt; (</a:t>
            </a:r>
            <a:r>
              <a:rPr lang="ro-RO" sz="2400" dirty="0"/>
              <a:t>input x K</a:t>
            </a:r>
            <a:r>
              <a:rPr lang="en-US" sz="2400" dirty="0"/>
              <a:t>)</a:t>
            </a:r>
            <a:r>
              <a:rPr lang="ro-RO" sz="2400" dirty="0"/>
              <a:t> x </a:t>
            </a:r>
            <a:r>
              <a:rPr lang="en-US" sz="2400" dirty="0"/>
              <a:t>(</a:t>
            </a:r>
            <a:r>
              <a:rPr lang="ro-RO" sz="2400" dirty="0"/>
              <a:t>Q</a:t>
            </a:r>
            <a:r>
              <a:rPr lang="en-US" sz="2400" baseline="30000" dirty="0"/>
              <a:t>T</a:t>
            </a:r>
            <a:r>
              <a:rPr lang="ro-RO" sz="2400" dirty="0"/>
              <a:t> x input</a:t>
            </a:r>
            <a:r>
              <a:rPr lang="en-US" sz="2400" baseline="30000" dirty="0"/>
              <a:t>T</a:t>
            </a:r>
            <a:r>
              <a:rPr lang="en-US" sz="2400" dirty="0"/>
              <a:t>) </a:t>
            </a:r>
            <a:r>
              <a:rPr lang="ro-RO" sz="2400" dirty="0"/>
              <a:t>x </a:t>
            </a:r>
            <a:r>
              <a:rPr lang="en-US" sz="2400" dirty="0"/>
              <a:t>(</a:t>
            </a:r>
            <a:r>
              <a:rPr lang="ro-RO" sz="2400" dirty="0"/>
              <a:t>V</a:t>
            </a:r>
            <a:r>
              <a:rPr lang="en-US" sz="2400" dirty="0"/>
              <a:t> x input) -&gt; features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((</a:t>
            </a:r>
            <a:r>
              <a:rPr lang="en-US" sz="2400" dirty="0" err="1"/>
              <a:t>v,n</a:t>
            </a:r>
            <a:r>
              <a:rPr lang="en-US" sz="2400" dirty="0"/>
              <a:t>) x (</a:t>
            </a:r>
            <a:r>
              <a:rPr lang="en-US" sz="2400" dirty="0" err="1"/>
              <a:t>n,d</a:t>
            </a:r>
            <a:r>
              <a:rPr lang="en-US" sz="2400" dirty="0"/>
              <a:t>)) x ((</a:t>
            </a:r>
            <a:r>
              <a:rPr lang="en-US" sz="2400" dirty="0" err="1"/>
              <a:t>d,n</a:t>
            </a:r>
            <a:r>
              <a:rPr lang="en-US" sz="2400" dirty="0"/>
              <a:t>) x (</a:t>
            </a:r>
            <a:r>
              <a:rPr lang="en-US" sz="2400" dirty="0" err="1"/>
              <a:t>n,v</a:t>
            </a:r>
            <a:r>
              <a:rPr lang="en-US" sz="2400" dirty="0"/>
              <a:t>)) x ((</a:t>
            </a:r>
            <a:r>
              <a:rPr lang="en-US" sz="2400" dirty="0" err="1"/>
              <a:t>v,v</a:t>
            </a:r>
            <a:r>
              <a:rPr lang="en-US" sz="2400" dirty="0"/>
              <a:t>) x (</a:t>
            </a:r>
            <a:r>
              <a:rPr lang="en-US" sz="2400" dirty="0" err="1"/>
              <a:t>v,n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(</a:t>
            </a:r>
            <a:r>
              <a:rPr lang="en-US" sz="2400" dirty="0" err="1"/>
              <a:t>v,d</a:t>
            </a:r>
            <a:r>
              <a:rPr lang="en-US" sz="2400" dirty="0"/>
              <a:t>)        x        (</a:t>
            </a:r>
            <a:r>
              <a:rPr lang="en-US" sz="2400" dirty="0" err="1"/>
              <a:t>d,v</a:t>
            </a:r>
            <a:r>
              <a:rPr lang="en-US" sz="2400" dirty="0"/>
              <a:t>)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            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Scalare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ro-RO" sz="2400" dirty="0">
                <a:solidFill>
                  <a:schemeClr val="bg1"/>
                </a:solidFill>
              </a:rPr>
              <a:t>input -</a:t>
            </a:r>
            <a:r>
              <a:rPr lang="en-US" sz="2400" dirty="0">
                <a:solidFill>
                  <a:schemeClr val="bg1"/>
                </a:solidFill>
              </a:rPr>
              <a:t>&gt; </a:t>
            </a:r>
            <a:r>
              <a:rPr lang="ro-RO" sz="2400" dirty="0">
                <a:solidFill>
                  <a:schemeClr val="bg1"/>
                </a:solidFill>
              </a:rPr>
              <a:t>input x K x Q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input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V</a:t>
            </a:r>
            <a:r>
              <a:rPr lang="en-US" sz="2400" dirty="0">
                <a:solidFill>
                  <a:schemeClr val="bg1"/>
                </a:solidFill>
              </a:rPr>
              <a:t> x input -&gt; features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((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n,d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d,n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n,v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(</a:t>
            </a:r>
            <a:r>
              <a:rPr lang="en-US" sz="2400" dirty="0" err="1">
                <a:solidFill>
                  <a:schemeClr val="bg1"/>
                </a:solidFill>
              </a:rPr>
              <a:t>v,d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d,v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 / </a:t>
            </a:r>
            <a:r>
              <a:rPr lang="en-US" sz="2400" b="1" dirty="0">
                <a:solidFill>
                  <a:schemeClr val="bg1"/>
                </a:solidFill>
                <a:sym typeface="Symbol" panose="05050102010706020507" pitchFamily="18" charset="2"/>
              </a:rPr>
              <a:t>v </a:t>
            </a:r>
            <a:r>
              <a:rPr lang="en-US" sz="2400" dirty="0">
                <a:solidFill>
                  <a:schemeClr val="bg1"/>
                </a:solidFill>
              </a:rPr>
              <a:t>    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)’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Normalizare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ro-RO" sz="2400" dirty="0">
                <a:solidFill>
                  <a:schemeClr val="bg1"/>
                </a:solidFill>
              </a:rPr>
              <a:t>input -</a:t>
            </a:r>
            <a:r>
              <a:rPr lang="en-US" sz="2400" dirty="0">
                <a:solidFill>
                  <a:schemeClr val="bg1"/>
                </a:solidFill>
              </a:rPr>
              <a:t>&gt; </a:t>
            </a:r>
            <a:r>
              <a:rPr lang="ro-RO" sz="2400" dirty="0">
                <a:solidFill>
                  <a:schemeClr val="bg1"/>
                </a:solidFill>
              </a:rPr>
              <a:t>input x K x Q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input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V</a:t>
            </a:r>
            <a:r>
              <a:rPr lang="en-US" sz="2400" dirty="0">
                <a:solidFill>
                  <a:schemeClr val="bg1"/>
                </a:solidFill>
              </a:rPr>
              <a:t> x input -&gt; features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((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n,d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d,n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n,v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(</a:t>
            </a:r>
            <a:r>
              <a:rPr lang="en-US" sz="2400" dirty="0" err="1">
                <a:solidFill>
                  <a:schemeClr val="bg1"/>
                </a:solidFill>
              </a:rPr>
              <a:t>v,d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d,v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</a:t>
            </a:r>
            <a:r>
              <a:rPr lang="en-US" sz="2400" b="1" dirty="0" err="1">
                <a:solidFill>
                  <a:schemeClr val="bg1"/>
                </a:solidFill>
              </a:rPr>
              <a:t>softmax</a:t>
            </a:r>
            <a:r>
              <a:rPr lang="en-US" sz="2400" b="1" dirty="0">
                <a:solidFill>
                  <a:schemeClr val="bg1"/>
                </a:solidFill>
              </a:rPr>
              <a:t> (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 / </a:t>
            </a:r>
            <a:r>
              <a:rPr lang="en-US" sz="2400" b="1" dirty="0">
                <a:solidFill>
                  <a:schemeClr val="bg1"/>
                </a:solidFill>
                <a:sym typeface="Symbol" panose="05050102010706020507" pitchFamily="18" charset="2"/>
              </a:rPr>
              <a:t>v)  </a:t>
            </a:r>
            <a:r>
              <a:rPr lang="en-US" sz="2400" dirty="0">
                <a:solidFill>
                  <a:schemeClr val="bg1"/>
                </a:solidFill>
              </a:rPr>
              <a:t>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9168FA-6B2B-C31C-C660-80F16DF9D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51C935-F793-10C6-A7F5-A0236205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84</a:t>
            </a:fld>
            <a:endParaRPr lang="en-GB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4814585-1C50-D5A3-CA84-8B45A3D92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764704"/>
            <a:ext cx="1673995" cy="151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635817-0E7B-2285-97F6-BC49B6CBC0CB}"/>
              </a:ext>
            </a:extLst>
          </p:cNvPr>
          <p:cNvSpPr txBox="1"/>
          <p:nvPr/>
        </p:nvSpPr>
        <p:spPr>
          <a:xfrm>
            <a:off x="2712330" y="1378516"/>
            <a:ext cx="4549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o-RO" sz="1200" dirty="0"/>
              <a:t>v – nr de cuvinte </a:t>
            </a:r>
          </a:p>
          <a:p>
            <a:pPr marL="0" indent="0">
              <a:buNone/>
            </a:pPr>
            <a:r>
              <a:rPr lang="ro-RO" sz="1200" dirty="0"/>
              <a:t>n – </a:t>
            </a:r>
            <a:r>
              <a:rPr lang="en-US" sz="1200" dirty="0" err="1"/>
              <a:t>lungimea</a:t>
            </a:r>
            <a:r>
              <a:rPr lang="en-US" sz="1200" dirty="0"/>
              <a:t> </a:t>
            </a:r>
            <a:r>
              <a:rPr lang="en-US" sz="1200" dirty="0" err="1"/>
              <a:t>reprezentarii</a:t>
            </a:r>
            <a:r>
              <a:rPr lang="en-US" sz="1200" dirty="0"/>
              <a:t> dense </a:t>
            </a:r>
            <a:r>
              <a:rPr lang="ro-RO" sz="1200" dirty="0"/>
              <a:t>(embedding)</a:t>
            </a:r>
          </a:p>
          <a:p>
            <a:pPr marL="0" indent="0">
              <a:buNone/>
            </a:pPr>
            <a:r>
              <a:rPr lang="ro-RO" sz="1200" dirty="0"/>
              <a:t>d – nr de features abstracte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C4EEA650-FE81-E174-EAF4-99C3BBF3D9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8304" y="2308709"/>
            <a:ext cx="1571316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F5787249-6624-9733-F8A6-E3E03DF267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2949" y="2283879"/>
            <a:ext cx="1578544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827604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44FFC-15CD-8A6D-17D0-94463565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688E9-6ABC-15E9-1794-A4A455DA3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2400" dirty="0"/>
              <a:t>Input = embedding-</a:t>
            </a:r>
            <a:r>
              <a:rPr lang="en-US" sz="2400" dirty="0" err="1"/>
              <a:t>uri</a:t>
            </a:r>
            <a:r>
              <a:rPr lang="en-US" sz="2400" dirty="0"/>
              <a:t> (de </a:t>
            </a:r>
            <a:r>
              <a:rPr lang="en-US" sz="2400" dirty="0" err="1"/>
              <a:t>lungime</a:t>
            </a:r>
            <a:r>
              <a:rPr lang="en-US" sz="2400" dirty="0"/>
              <a:t> n) pt v </a:t>
            </a:r>
            <a:r>
              <a:rPr lang="en-US" sz="2400" dirty="0" err="1"/>
              <a:t>cuvinte</a:t>
            </a:r>
            <a:r>
              <a:rPr lang="en-US" sz="2400" dirty="0"/>
              <a:t> – </a:t>
            </a:r>
            <a:r>
              <a:rPr lang="en-US" sz="2400" dirty="0" err="1"/>
              <a:t>matrice</a:t>
            </a:r>
            <a:r>
              <a:rPr lang="en-US" sz="2400" dirty="0"/>
              <a:t> v x n</a:t>
            </a:r>
          </a:p>
          <a:p>
            <a:r>
              <a:rPr lang="ro-RO" sz="2400" dirty="0"/>
              <a:t>V – matrice v x v</a:t>
            </a:r>
          </a:p>
          <a:p>
            <a:r>
              <a:rPr lang="ro-RO" sz="2400" dirty="0"/>
              <a:t>K – matrice n x d</a:t>
            </a:r>
          </a:p>
          <a:p>
            <a:r>
              <a:rPr lang="ro-RO" sz="2400" dirty="0"/>
              <a:t>Q – matrice n x d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Transformare</a:t>
            </a:r>
            <a:endParaRPr lang="ro-RO" sz="2400" dirty="0"/>
          </a:p>
          <a:p>
            <a:pPr marL="0" indent="0">
              <a:buNone/>
            </a:pPr>
            <a:r>
              <a:rPr lang="ro-RO" sz="2400" dirty="0"/>
              <a:t>input -</a:t>
            </a:r>
            <a:r>
              <a:rPr lang="en-US" sz="2400" dirty="0"/>
              <a:t>&gt; </a:t>
            </a:r>
            <a:r>
              <a:rPr lang="ro-RO" sz="2400" dirty="0"/>
              <a:t>input x K x Q</a:t>
            </a:r>
            <a:r>
              <a:rPr lang="en-US" sz="2400" baseline="30000" dirty="0"/>
              <a:t>T</a:t>
            </a:r>
            <a:r>
              <a:rPr lang="ro-RO" sz="2400" dirty="0"/>
              <a:t> x input</a:t>
            </a:r>
            <a:r>
              <a:rPr lang="en-US" sz="2400" baseline="30000" dirty="0"/>
              <a:t>T</a:t>
            </a:r>
            <a:r>
              <a:rPr lang="ro-RO" sz="2400" dirty="0"/>
              <a:t> x V</a:t>
            </a:r>
            <a:r>
              <a:rPr lang="en-US" sz="2400" dirty="0"/>
              <a:t> x input -&gt; features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((</a:t>
            </a:r>
            <a:r>
              <a:rPr lang="en-US" sz="2400" dirty="0" err="1"/>
              <a:t>v,n</a:t>
            </a:r>
            <a:r>
              <a:rPr lang="en-US" sz="2400" dirty="0"/>
              <a:t>) x (</a:t>
            </a:r>
            <a:r>
              <a:rPr lang="en-US" sz="2400" dirty="0" err="1"/>
              <a:t>n,d</a:t>
            </a:r>
            <a:r>
              <a:rPr lang="en-US" sz="2400" dirty="0"/>
              <a:t>)) x ((</a:t>
            </a:r>
            <a:r>
              <a:rPr lang="en-US" sz="2400" dirty="0" err="1"/>
              <a:t>d,n</a:t>
            </a:r>
            <a:r>
              <a:rPr lang="en-US" sz="2400" dirty="0"/>
              <a:t>) x (</a:t>
            </a:r>
            <a:r>
              <a:rPr lang="en-US" sz="2400" dirty="0" err="1"/>
              <a:t>n,v</a:t>
            </a:r>
            <a:r>
              <a:rPr lang="en-US" sz="2400" dirty="0"/>
              <a:t>)) x ((</a:t>
            </a:r>
            <a:r>
              <a:rPr lang="en-US" sz="2400" dirty="0" err="1"/>
              <a:t>v,v</a:t>
            </a:r>
            <a:r>
              <a:rPr lang="en-US" sz="2400" dirty="0"/>
              <a:t>) x (</a:t>
            </a:r>
            <a:r>
              <a:rPr lang="en-US" sz="2400" dirty="0" err="1"/>
              <a:t>v,n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(</a:t>
            </a:r>
            <a:r>
              <a:rPr lang="en-US" sz="2400" dirty="0" err="1"/>
              <a:t>v,d</a:t>
            </a:r>
            <a:r>
              <a:rPr lang="en-US" sz="2400" dirty="0"/>
              <a:t>)        x        (</a:t>
            </a:r>
            <a:r>
              <a:rPr lang="en-US" sz="2400" dirty="0" err="1"/>
              <a:t>d,v</a:t>
            </a:r>
            <a:r>
              <a:rPr lang="en-US" sz="2400" dirty="0"/>
              <a:t>)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            (</a:t>
            </a:r>
            <a:r>
              <a:rPr lang="en-US" sz="2400" dirty="0" err="1"/>
              <a:t>v,v</a:t>
            </a:r>
            <a:r>
              <a:rPr lang="en-US" sz="2400" dirty="0"/>
              <a:t>)             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)’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Scalare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ro-RO" sz="2400" dirty="0">
                <a:solidFill>
                  <a:schemeClr val="bg1"/>
                </a:solidFill>
              </a:rPr>
              <a:t>input -</a:t>
            </a:r>
            <a:r>
              <a:rPr lang="en-US" sz="2400" dirty="0">
                <a:solidFill>
                  <a:schemeClr val="bg1"/>
                </a:solidFill>
              </a:rPr>
              <a:t>&gt; </a:t>
            </a:r>
            <a:r>
              <a:rPr lang="ro-RO" sz="2400" dirty="0">
                <a:solidFill>
                  <a:schemeClr val="bg1"/>
                </a:solidFill>
              </a:rPr>
              <a:t>input x K x Q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input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V</a:t>
            </a:r>
            <a:r>
              <a:rPr lang="en-US" sz="2400" dirty="0">
                <a:solidFill>
                  <a:schemeClr val="bg1"/>
                </a:solidFill>
              </a:rPr>
              <a:t> x input -&gt; features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((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n,d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d,n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n,v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(</a:t>
            </a:r>
            <a:r>
              <a:rPr lang="en-US" sz="2400" dirty="0" err="1">
                <a:solidFill>
                  <a:schemeClr val="bg1"/>
                </a:solidFill>
              </a:rPr>
              <a:t>v,d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d,v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 / </a:t>
            </a:r>
            <a:r>
              <a:rPr lang="en-US" sz="2400" b="1" dirty="0">
                <a:solidFill>
                  <a:schemeClr val="bg1"/>
                </a:solidFill>
                <a:sym typeface="Symbol" panose="05050102010706020507" pitchFamily="18" charset="2"/>
              </a:rPr>
              <a:t>v </a:t>
            </a:r>
            <a:r>
              <a:rPr lang="en-US" sz="2400" dirty="0">
                <a:solidFill>
                  <a:schemeClr val="bg1"/>
                </a:solidFill>
              </a:rPr>
              <a:t>    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)’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sz="2400" dirty="0" err="1">
                <a:solidFill>
                  <a:schemeClr val="bg1"/>
                </a:solidFill>
              </a:rPr>
              <a:t>Normalizare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</a:p>
          <a:p>
            <a:pPr marL="0" indent="0">
              <a:buNone/>
            </a:pPr>
            <a:r>
              <a:rPr lang="ro-RO" sz="2400" dirty="0">
                <a:solidFill>
                  <a:schemeClr val="bg1"/>
                </a:solidFill>
              </a:rPr>
              <a:t>input -</a:t>
            </a:r>
            <a:r>
              <a:rPr lang="en-US" sz="2400" dirty="0">
                <a:solidFill>
                  <a:schemeClr val="bg1"/>
                </a:solidFill>
              </a:rPr>
              <a:t>&gt; </a:t>
            </a:r>
            <a:r>
              <a:rPr lang="ro-RO" sz="2400" dirty="0">
                <a:solidFill>
                  <a:schemeClr val="bg1"/>
                </a:solidFill>
              </a:rPr>
              <a:t>input x K x Q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input</a:t>
            </a:r>
            <a:r>
              <a:rPr lang="en-US" sz="2400" baseline="30000" dirty="0">
                <a:solidFill>
                  <a:schemeClr val="bg1"/>
                </a:solidFill>
              </a:rPr>
              <a:t>T</a:t>
            </a:r>
            <a:r>
              <a:rPr lang="ro-RO" sz="2400" dirty="0">
                <a:solidFill>
                  <a:schemeClr val="bg1"/>
                </a:solidFill>
              </a:rPr>
              <a:t> x V</a:t>
            </a:r>
            <a:r>
              <a:rPr lang="en-US" sz="2400" dirty="0">
                <a:solidFill>
                  <a:schemeClr val="bg1"/>
                </a:solidFill>
              </a:rPr>
              <a:t> x input -&gt; features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((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n,d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d,n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n,v</a:t>
            </a:r>
            <a:r>
              <a:rPr lang="en-US" sz="2400" dirty="0">
                <a:solidFill>
                  <a:schemeClr val="bg1"/>
                </a:solidFill>
              </a:rPr>
              <a:t>)) x ((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x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(</a:t>
            </a:r>
            <a:r>
              <a:rPr lang="en-US" sz="2400" dirty="0" err="1">
                <a:solidFill>
                  <a:schemeClr val="bg1"/>
                </a:solidFill>
              </a:rPr>
              <a:t>v,d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d,v</a:t>
            </a:r>
            <a:r>
              <a:rPr lang="en-US" sz="2400" dirty="0">
                <a:solidFill>
                  <a:schemeClr val="bg1"/>
                </a:solidFill>
              </a:rPr>
              <a:t>)   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</a:t>
            </a:r>
            <a:r>
              <a:rPr lang="en-US" sz="2400" b="1" dirty="0" err="1">
                <a:solidFill>
                  <a:schemeClr val="bg1"/>
                </a:solidFill>
              </a:rPr>
              <a:t>softmax</a:t>
            </a:r>
            <a:r>
              <a:rPr lang="en-US" sz="2400" b="1" dirty="0">
                <a:solidFill>
                  <a:schemeClr val="bg1"/>
                </a:solidFill>
              </a:rPr>
              <a:t> (</a:t>
            </a: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v,v</a:t>
            </a:r>
            <a:r>
              <a:rPr lang="en-US" sz="2400" dirty="0">
                <a:solidFill>
                  <a:schemeClr val="bg1"/>
                </a:solidFill>
              </a:rPr>
              <a:t>)  / </a:t>
            </a:r>
            <a:r>
              <a:rPr lang="en-US" sz="2400" b="1" dirty="0">
                <a:solidFill>
                  <a:schemeClr val="bg1"/>
                </a:solidFill>
                <a:sym typeface="Symbol" panose="05050102010706020507" pitchFamily="18" charset="2"/>
              </a:rPr>
              <a:t>v)  </a:t>
            </a:r>
            <a:r>
              <a:rPr lang="en-US" sz="2400" dirty="0">
                <a:solidFill>
                  <a:schemeClr val="bg1"/>
                </a:solidFill>
              </a:rPr>
              <a:t>     x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endParaRPr lang="en-US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9168FA-6B2B-C31C-C660-80F16DF9D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51C935-F793-10C6-A7F5-A0236205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85</a:t>
            </a:fld>
            <a:endParaRPr lang="en-GB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4814585-1C50-D5A3-CA84-8B45A3D92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764704"/>
            <a:ext cx="1673995" cy="151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B650E298-6F4C-5E33-E43D-99BA6586E7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2283879"/>
            <a:ext cx="1784195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635817-0E7B-2285-97F6-BC49B6CBC0CB}"/>
              </a:ext>
            </a:extLst>
          </p:cNvPr>
          <p:cNvSpPr txBox="1"/>
          <p:nvPr/>
        </p:nvSpPr>
        <p:spPr>
          <a:xfrm>
            <a:off x="2712330" y="1378516"/>
            <a:ext cx="4549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o-RO" sz="1200" dirty="0"/>
              <a:t>v – nr de cuvinte </a:t>
            </a:r>
          </a:p>
          <a:p>
            <a:pPr marL="0" indent="0">
              <a:buNone/>
            </a:pPr>
            <a:r>
              <a:rPr lang="ro-RO" sz="1200" dirty="0"/>
              <a:t>n – nr de features (lungimea unui embedding)</a:t>
            </a:r>
          </a:p>
          <a:p>
            <a:pPr marL="0" indent="0">
              <a:buNone/>
            </a:pPr>
            <a:r>
              <a:rPr lang="ro-RO" sz="1200" dirty="0"/>
              <a:t>d – nr de features abstracte</a:t>
            </a:r>
          </a:p>
        </p:txBody>
      </p:sp>
    </p:spTree>
    <p:extLst>
      <p:ext uri="{BB962C8B-B14F-4D97-AF65-F5344CB8AC3E}">
        <p14:creationId xmlns:p14="http://schemas.microsoft.com/office/powerpoint/2010/main" val="3186896396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44FFC-15CD-8A6D-17D0-94463565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688E9-6ABC-15E9-1794-A4A455DA3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2400" dirty="0"/>
              <a:t>Input = embedding-</a:t>
            </a:r>
            <a:r>
              <a:rPr lang="en-US" sz="2400" dirty="0" err="1"/>
              <a:t>uri</a:t>
            </a:r>
            <a:r>
              <a:rPr lang="en-US" sz="2400" dirty="0"/>
              <a:t> (de </a:t>
            </a:r>
            <a:r>
              <a:rPr lang="en-US" sz="2400" dirty="0" err="1"/>
              <a:t>lungime</a:t>
            </a:r>
            <a:r>
              <a:rPr lang="en-US" sz="2400" dirty="0"/>
              <a:t> n) pt v </a:t>
            </a:r>
            <a:r>
              <a:rPr lang="en-US" sz="2400" dirty="0" err="1"/>
              <a:t>cuvinte</a:t>
            </a:r>
            <a:r>
              <a:rPr lang="en-US" sz="2400" dirty="0"/>
              <a:t> – </a:t>
            </a:r>
            <a:r>
              <a:rPr lang="en-US" sz="2400" dirty="0" err="1"/>
              <a:t>matrice</a:t>
            </a:r>
            <a:r>
              <a:rPr lang="en-US" sz="2400" dirty="0"/>
              <a:t> v x n</a:t>
            </a:r>
          </a:p>
          <a:p>
            <a:r>
              <a:rPr lang="ro-RO" sz="2400" dirty="0"/>
              <a:t>V – matrice v x v</a:t>
            </a:r>
          </a:p>
          <a:p>
            <a:r>
              <a:rPr lang="ro-RO" sz="2400" dirty="0"/>
              <a:t>K – matrice n x d</a:t>
            </a:r>
          </a:p>
          <a:p>
            <a:r>
              <a:rPr lang="ro-RO" sz="2400" dirty="0"/>
              <a:t>Q – matrice n x d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Transformare</a:t>
            </a:r>
            <a:endParaRPr lang="ro-RO" sz="2400" dirty="0"/>
          </a:p>
          <a:p>
            <a:pPr marL="0" indent="0">
              <a:buNone/>
            </a:pPr>
            <a:r>
              <a:rPr lang="ro-RO" sz="2400" dirty="0"/>
              <a:t>input -</a:t>
            </a:r>
            <a:r>
              <a:rPr lang="en-US" sz="2400" dirty="0"/>
              <a:t>&gt; </a:t>
            </a:r>
            <a:r>
              <a:rPr lang="ro-RO" sz="2400" dirty="0"/>
              <a:t>input x K x Q</a:t>
            </a:r>
            <a:r>
              <a:rPr lang="en-US" sz="2400" baseline="30000" dirty="0"/>
              <a:t>T</a:t>
            </a:r>
            <a:r>
              <a:rPr lang="ro-RO" sz="2400" dirty="0"/>
              <a:t> x input</a:t>
            </a:r>
            <a:r>
              <a:rPr lang="en-US" sz="2400" baseline="30000" dirty="0"/>
              <a:t>T</a:t>
            </a:r>
            <a:r>
              <a:rPr lang="ro-RO" sz="2400" dirty="0"/>
              <a:t> x V</a:t>
            </a:r>
            <a:r>
              <a:rPr lang="en-US" sz="2400" dirty="0"/>
              <a:t> x input -&gt; features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((</a:t>
            </a:r>
            <a:r>
              <a:rPr lang="en-US" sz="2400" dirty="0" err="1"/>
              <a:t>v,n</a:t>
            </a:r>
            <a:r>
              <a:rPr lang="en-US" sz="2400" dirty="0"/>
              <a:t>) x (</a:t>
            </a:r>
            <a:r>
              <a:rPr lang="en-US" sz="2400" dirty="0" err="1"/>
              <a:t>n,d</a:t>
            </a:r>
            <a:r>
              <a:rPr lang="en-US" sz="2400" dirty="0"/>
              <a:t>)) x ((</a:t>
            </a:r>
            <a:r>
              <a:rPr lang="en-US" sz="2400" dirty="0" err="1"/>
              <a:t>d,n</a:t>
            </a:r>
            <a:r>
              <a:rPr lang="en-US" sz="2400" dirty="0"/>
              <a:t>) x (</a:t>
            </a:r>
            <a:r>
              <a:rPr lang="en-US" sz="2400" dirty="0" err="1"/>
              <a:t>n,v</a:t>
            </a:r>
            <a:r>
              <a:rPr lang="en-US" sz="2400" dirty="0"/>
              <a:t>)) x ((</a:t>
            </a:r>
            <a:r>
              <a:rPr lang="en-US" sz="2400" dirty="0" err="1"/>
              <a:t>v,v</a:t>
            </a:r>
            <a:r>
              <a:rPr lang="en-US" sz="2400" dirty="0"/>
              <a:t>) x (</a:t>
            </a:r>
            <a:r>
              <a:rPr lang="en-US" sz="2400" dirty="0" err="1"/>
              <a:t>v,n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(</a:t>
            </a:r>
            <a:r>
              <a:rPr lang="en-US" sz="2400" dirty="0" err="1"/>
              <a:t>v,d</a:t>
            </a:r>
            <a:r>
              <a:rPr lang="en-US" sz="2400" dirty="0"/>
              <a:t>)        x        (</a:t>
            </a:r>
            <a:r>
              <a:rPr lang="en-US" sz="2400" dirty="0" err="1"/>
              <a:t>d,v</a:t>
            </a:r>
            <a:r>
              <a:rPr lang="en-US" sz="2400" dirty="0"/>
              <a:t>)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            (</a:t>
            </a:r>
            <a:r>
              <a:rPr lang="en-US" sz="2400" dirty="0" err="1"/>
              <a:t>v,v</a:t>
            </a:r>
            <a:r>
              <a:rPr lang="en-US" sz="2400" dirty="0"/>
              <a:t>)             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Scalare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r>
              <a:rPr lang="ro-RO" sz="2400" dirty="0"/>
              <a:t>input -</a:t>
            </a:r>
            <a:r>
              <a:rPr lang="en-US" sz="2400" dirty="0"/>
              <a:t>&gt; </a:t>
            </a:r>
            <a:r>
              <a:rPr lang="ro-RO" sz="2400" dirty="0"/>
              <a:t>input x K x Q</a:t>
            </a:r>
            <a:r>
              <a:rPr lang="en-US" sz="2400" baseline="30000" dirty="0"/>
              <a:t>T</a:t>
            </a:r>
            <a:r>
              <a:rPr lang="ro-RO" sz="2400" dirty="0"/>
              <a:t> x input</a:t>
            </a:r>
            <a:r>
              <a:rPr lang="en-US" sz="2400" baseline="30000" dirty="0"/>
              <a:t>T</a:t>
            </a:r>
            <a:r>
              <a:rPr lang="ro-RO" sz="2400" dirty="0"/>
              <a:t> x V</a:t>
            </a:r>
            <a:r>
              <a:rPr lang="en-US" sz="2400" dirty="0"/>
              <a:t> x input -&gt; features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((</a:t>
            </a:r>
            <a:r>
              <a:rPr lang="en-US" sz="2400" dirty="0" err="1"/>
              <a:t>v,n</a:t>
            </a:r>
            <a:r>
              <a:rPr lang="en-US" sz="2400" dirty="0"/>
              <a:t>) x (</a:t>
            </a:r>
            <a:r>
              <a:rPr lang="en-US" sz="2400" dirty="0" err="1"/>
              <a:t>n,d</a:t>
            </a:r>
            <a:r>
              <a:rPr lang="en-US" sz="2400" dirty="0"/>
              <a:t>)) x ((</a:t>
            </a:r>
            <a:r>
              <a:rPr lang="en-US" sz="2400" dirty="0" err="1"/>
              <a:t>d,n</a:t>
            </a:r>
            <a:r>
              <a:rPr lang="en-US" sz="2400" dirty="0"/>
              <a:t>) x (</a:t>
            </a:r>
            <a:r>
              <a:rPr lang="en-US" sz="2400" dirty="0" err="1"/>
              <a:t>n,v</a:t>
            </a:r>
            <a:r>
              <a:rPr lang="en-US" sz="2400" dirty="0"/>
              <a:t>)) x ((</a:t>
            </a:r>
            <a:r>
              <a:rPr lang="en-US" sz="2400" dirty="0" err="1"/>
              <a:t>v,v</a:t>
            </a:r>
            <a:r>
              <a:rPr lang="en-US" sz="2400" dirty="0"/>
              <a:t>) x (</a:t>
            </a:r>
            <a:r>
              <a:rPr lang="en-US" sz="2400" dirty="0" err="1"/>
              <a:t>v,n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(</a:t>
            </a:r>
            <a:r>
              <a:rPr lang="en-US" sz="2400" dirty="0" err="1"/>
              <a:t>v,d</a:t>
            </a:r>
            <a:r>
              <a:rPr lang="en-US" sz="2400" dirty="0"/>
              <a:t>)        x        (</a:t>
            </a:r>
            <a:r>
              <a:rPr lang="en-US" sz="2400" dirty="0" err="1"/>
              <a:t>d,v</a:t>
            </a:r>
            <a:r>
              <a:rPr lang="en-US" sz="2400" dirty="0"/>
              <a:t>)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            (</a:t>
            </a:r>
            <a:r>
              <a:rPr lang="en-US" sz="2400" dirty="0" err="1"/>
              <a:t>v,v</a:t>
            </a:r>
            <a:r>
              <a:rPr lang="en-US" sz="2400" dirty="0"/>
              <a:t>)  / </a:t>
            </a:r>
            <a:r>
              <a:rPr lang="en-US" sz="2400" b="1" dirty="0">
                <a:solidFill>
                  <a:srgbClr val="0000FF"/>
                </a:solidFill>
                <a:sym typeface="Symbol" panose="05050102010706020507" pitchFamily="18" charset="2"/>
              </a:rPr>
              <a:t>d </a:t>
            </a:r>
            <a:r>
              <a:rPr lang="en-US" sz="2400" dirty="0"/>
              <a:t>    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Normalizare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r>
              <a:rPr lang="ro-RO" sz="2400" dirty="0"/>
              <a:t>input -</a:t>
            </a:r>
            <a:r>
              <a:rPr lang="en-US" sz="2400" dirty="0"/>
              <a:t>&gt; </a:t>
            </a:r>
            <a:r>
              <a:rPr lang="ro-RO" sz="2400" dirty="0"/>
              <a:t>input x K x Q</a:t>
            </a:r>
            <a:r>
              <a:rPr lang="en-US" sz="2400" baseline="30000" dirty="0"/>
              <a:t>T</a:t>
            </a:r>
            <a:r>
              <a:rPr lang="ro-RO" sz="2400" dirty="0"/>
              <a:t> x input</a:t>
            </a:r>
            <a:r>
              <a:rPr lang="en-US" sz="2400" baseline="30000" dirty="0"/>
              <a:t>T</a:t>
            </a:r>
            <a:r>
              <a:rPr lang="ro-RO" sz="2400" dirty="0"/>
              <a:t> x V</a:t>
            </a:r>
            <a:r>
              <a:rPr lang="en-US" sz="2400" dirty="0"/>
              <a:t> x input -&gt; features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((</a:t>
            </a:r>
            <a:r>
              <a:rPr lang="en-US" sz="2400" dirty="0" err="1"/>
              <a:t>v,n</a:t>
            </a:r>
            <a:r>
              <a:rPr lang="en-US" sz="2400" dirty="0"/>
              <a:t>) x (</a:t>
            </a:r>
            <a:r>
              <a:rPr lang="en-US" sz="2400" dirty="0" err="1"/>
              <a:t>n,d</a:t>
            </a:r>
            <a:r>
              <a:rPr lang="en-US" sz="2400" dirty="0"/>
              <a:t>)) x ((</a:t>
            </a:r>
            <a:r>
              <a:rPr lang="en-US" sz="2400" dirty="0" err="1"/>
              <a:t>d,n</a:t>
            </a:r>
            <a:r>
              <a:rPr lang="en-US" sz="2400" dirty="0"/>
              <a:t>) x (</a:t>
            </a:r>
            <a:r>
              <a:rPr lang="en-US" sz="2400" dirty="0" err="1"/>
              <a:t>n,v</a:t>
            </a:r>
            <a:r>
              <a:rPr lang="en-US" sz="2400" dirty="0"/>
              <a:t>)) x ((</a:t>
            </a:r>
            <a:r>
              <a:rPr lang="en-US" sz="2400" dirty="0" err="1"/>
              <a:t>v,v</a:t>
            </a:r>
            <a:r>
              <a:rPr lang="en-US" sz="2400" dirty="0"/>
              <a:t>) x (</a:t>
            </a:r>
            <a:r>
              <a:rPr lang="en-US" sz="2400" dirty="0" err="1"/>
              <a:t>v,n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(</a:t>
            </a:r>
            <a:r>
              <a:rPr lang="en-US" sz="2400" dirty="0" err="1"/>
              <a:t>v,d</a:t>
            </a:r>
            <a:r>
              <a:rPr lang="en-US" sz="2400" dirty="0"/>
              <a:t>)        x        (</a:t>
            </a:r>
            <a:r>
              <a:rPr lang="en-US" sz="2400" dirty="0" err="1"/>
              <a:t>d,v</a:t>
            </a:r>
            <a:r>
              <a:rPr lang="en-US" sz="2400" dirty="0"/>
              <a:t>)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 </a:t>
            </a:r>
            <a:r>
              <a:rPr lang="en-US" sz="2400" b="1" dirty="0" err="1">
                <a:solidFill>
                  <a:srgbClr val="0000FF"/>
                </a:solidFill>
              </a:rPr>
              <a:t>softmax</a:t>
            </a:r>
            <a:r>
              <a:rPr lang="en-US" sz="2400" b="1" dirty="0">
                <a:solidFill>
                  <a:srgbClr val="0000FF"/>
                </a:solidFill>
              </a:rPr>
              <a:t> (</a:t>
            </a:r>
            <a:r>
              <a:rPr lang="en-US" sz="2400" dirty="0"/>
              <a:t>(</a:t>
            </a:r>
            <a:r>
              <a:rPr lang="en-US" sz="2400" dirty="0" err="1"/>
              <a:t>v,v</a:t>
            </a:r>
            <a:r>
              <a:rPr lang="en-US" sz="2400" dirty="0"/>
              <a:t>)  / </a:t>
            </a:r>
            <a:r>
              <a:rPr lang="en-US" sz="2400" b="1" dirty="0">
                <a:solidFill>
                  <a:srgbClr val="0000FF"/>
                </a:solidFill>
                <a:sym typeface="Symbol" panose="05050102010706020507" pitchFamily="18" charset="2"/>
              </a:rPr>
              <a:t>d</a:t>
            </a:r>
            <a:r>
              <a:rPr lang="en-US" sz="2400" dirty="0">
                <a:sym typeface="Symbol" panose="05050102010706020507" pitchFamily="18" charset="2"/>
              </a:rPr>
              <a:t>)</a:t>
            </a:r>
            <a:r>
              <a:rPr lang="en-US" sz="2400" b="1" dirty="0">
                <a:solidFill>
                  <a:srgbClr val="0000FF"/>
                </a:solidFill>
                <a:sym typeface="Symbol" panose="05050102010706020507" pitchFamily="18" charset="2"/>
              </a:rPr>
              <a:t>  </a:t>
            </a:r>
            <a:r>
              <a:rPr lang="en-US" sz="2400" dirty="0"/>
              <a:t>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  -&gt;                                            (</a:t>
            </a:r>
            <a:r>
              <a:rPr lang="en-US" sz="2400" dirty="0" err="1">
                <a:solidFill>
                  <a:schemeClr val="bg1"/>
                </a:solidFill>
              </a:rPr>
              <a:t>v,n</a:t>
            </a:r>
            <a:r>
              <a:rPr lang="en-US" sz="2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9168FA-6B2B-C31C-C660-80F16DF9D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51C935-F793-10C6-A7F5-A0236205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86</a:t>
            </a:fld>
            <a:endParaRPr lang="en-GB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4814585-1C50-D5A3-CA84-8B45A3D92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764704"/>
            <a:ext cx="1673995" cy="151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0606C3B8-D620-B70B-1A84-18CEFD75F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0232" y="2751014"/>
            <a:ext cx="1882190" cy="3646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635817-0E7B-2285-97F6-BC49B6CBC0CB}"/>
              </a:ext>
            </a:extLst>
          </p:cNvPr>
          <p:cNvSpPr txBox="1"/>
          <p:nvPr/>
        </p:nvSpPr>
        <p:spPr>
          <a:xfrm>
            <a:off x="2712330" y="1378516"/>
            <a:ext cx="4549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o-RO" sz="1200" dirty="0"/>
              <a:t>v – nr de cuvinte </a:t>
            </a:r>
          </a:p>
          <a:p>
            <a:pPr marL="0" indent="0">
              <a:buNone/>
            </a:pPr>
            <a:r>
              <a:rPr lang="ro-RO" sz="1200" dirty="0"/>
              <a:t>n – nr de features (lungimea unui embedding)</a:t>
            </a:r>
          </a:p>
          <a:p>
            <a:pPr marL="0" indent="0">
              <a:buNone/>
            </a:pPr>
            <a:r>
              <a:rPr lang="ro-RO" sz="1200" dirty="0"/>
              <a:t>d – nr de features abstracte</a:t>
            </a:r>
          </a:p>
        </p:txBody>
      </p:sp>
    </p:spTree>
    <p:extLst>
      <p:ext uri="{BB962C8B-B14F-4D97-AF65-F5344CB8AC3E}">
        <p14:creationId xmlns:p14="http://schemas.microsoft.com/office/powerpoint/2010/main" val="28651799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44FFC-15CD-8A6D-17D0-94463565A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688E9-6ABC-15E9-1794-A4A455DA33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2400" dirty="0"/>
              <a:t>Input = embedding-</a:t>
            </a:r>
            <a:r>
              <a:rPr lang="en-US" sz="2400" dirty="0" err="1"/>
              <a:t>uri</a:t>
            </a:r>
            <a:r>
              <a:rPr lang="en-US" sz="2400" dirty="0"/>
              <a:t> (de </a:t>
            </a:r>
            <a:r>
              <a:rPr lang="en-US" sz="2400" dirty="0" err="1"/>
              <a:t>lungime</a:t>
            </a:r>
            <a:r>
              <a:rPr lang="en-US" sz="2400" dirty="0"/>
              <a:t> n) pt v </a:t>
            </a:r>
            <a:r>
              <a:rPr lang="en-US" sz="2400" dirty="0" err="1"/>
              <a:t>cuvinte</a:t>
            </a:r>
            <a:r>
              <a:rPr lang="en-US" sz="2400" dirty="0"/>
              <a:t> – </a:t>
            </a:r>
            <a:r>
              <a:rPr lang="en-US" sz="2400" dirty="0" err="1"/>
              <a:t>matrice</a:t>
            </a:r>
            <a:r>
              <a:rPr lang="en-US" sz="2400" dirty="0"/>
              <a:t> v x n</a:t>
            </a:r>
          </a:p>
          <a:p>
            <a:r>
              <a:rPr lang="ro-RO" sz="2400" dirty="0"/>
              <a:t>V – matrice v x v</a:t>
            </a:r>
          </a:p>
          <a:p>
            <a:r>
              <a:rPr lang="ro-RO" sz="2400" dirty="0"/>
              <a:t>K – matrice n x d</a:t>
            </a:r>
          </a:p>
          <a:p>
            <a:r>
              <a:rPr lang="ro-RO" sz="2400" dirty="0"/>
              <a:t>Q – matrice n x d</a:t>
            </a:r>
          </a:p>
          <a:p>
            <a:pPr marL="0" indent="0">
              <a:buNone/>
            </a:pPr>
            <a:endParaRPr lang="ro-RO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Transformare</a:t>
            </a:r>
            <a:endParaRPr lang="ro-RO" sz="2400" dirty="0"/>
          </a:p>
          <a:p>
            <a:pPr marL="0" indent="0">
              <a:buNone/>
            </a:pPr>
            <a:r>
              <a:rPr lang="ro-RO" sz="2400" dirty="0"/>
              <a:t>input -</a:t>
            </a:r>
            <a:r>
              <a:rPr lang="en-US" sz="2400" dirty="0"/>
              <a:t>&gt; </a:t>
            </a:r>
            <a:r>
              <a:rPr lang="ro-RO" sz="2400" dirty="0"/>
              <a:t>input x K x Q</a:t>
            </a:r>
            <a:r>
              <a:rPr lang="en-US" sz="2400" baseline="30000" dirty="0"/>
              <a:t>T</a:t>
            </a:r>
            <a:r>
              <a:rPr lang="ro-RO" sz="2400" dirty="0"/>
              <a:t> x input</a:t>
            </a:r>
            <a:r>
              <a:rPr lang="en-US" sz="2400" baseline="30000" dirty="0"/>
              <a:t>T</a:t>
            </a:r>
            <a:r>
              <a:rPr lang="ro-RO" sz="2400" dirty="0"/>
              <a:t> x V</a:t>
            </a:r>
            <a:r>
              <a:rPr lang="en-US" sz="2400" dirty="0"/>
              <a:t> x input -&gt; features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((</a:t>
            </a:r>
            <a:r>
              <a:rPr lang="en-US" sz="2400" dirty="0" err="1"/>
              <a:t>v,n</a:t>
            </a:r>
            <a:r>
              <a:rPr lang="en-US" sz="2400" dirty="0"/>
              <a:t>) x (</a:t>
            </a:r>
            <a:r>
              <a:rPr lang="en-US" sz="2400" dirty="0" err="1"/>
              <a:t>n,d</a:t>
            </a:r>
            <a:r>
              <a:rPr lang="en-US" sz="2400" dirty="0"/>
              <a:t>)) x ((</a:t>
            </a:r>
            <a:r>
              <a:rPr lang="en-US" sz="2400" dirty="0" err="1"/>
              <a:t>d,n</a:t>
            </a:r>
            <a:r>
              <a:rPr lang="en-US" sz="2400" dirty="0"/>
              <a:t>) x (</a:t>
            </a:r>
            <a:r>
              <a:rPr lang="en-US" sz="2400" dirty="0" err="1"/>
              <a:t>n,v</a:t>
            </a:r>
            <a:r>
              <a:rPr lang="en-US" sz="2400" dirty="0"/>
              <a:t>)) x ((</a:t>
            </a:r>
            <a:r>
              <a:rPr lang="en-US" sz="2400" dirty="0" err="1"/>
              <a:t>v,v</a:t>
            </a:r>
            <a:r>
              <a:rPr lang="en-US" sz="2400" dirty="0"/>
              <a:t>) x (</a:t>
            </a:r>
            <a:r>
              <a:rPr lang="en-US" sz="2400" dirty="0" err="1"/>
              <a:t>v,n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(</a:t>
            </a:r>
            <a:r>
              <a:rPr lang="en-US" sz="2400" dirty="0" err="1"/>
              <a:t>v,d</a:t>
            </a:r>
            <a:r>
              <a:rPr lang="en-US" sz="2400" dirty="0"/>
              <a:t>)        x        (</a:t>
            </a:r>
            <a:r>
              <a:rPr lang="en-US" sz="2400" dirty="0" err="1"/>
              <a:t>d,v</a:t>
            </a:r>
            <a:r>
              <a:rPr lang="en-US" sz="2400" dirty="0"/>
              <a:t>)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            (</a:t>
            </a:r>
            <a:r>
              <a:rPr lang="en-US" sz="2400" dirty="0" err="1"/>
              <a:t>v,v</a:t>
            </a:r>
            <a:r>
              <a:rPr lang="en-US" sz="2400" dirty="0"/>
              <a:t>)             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                                      (</a:t>
            </a:r>
            <a:r>
              <a:rPr lang="en-US" sz="2400" dirty="0" err="1"/>
              <a:t>v,n</a:t>
            </a:r>
            <a:r>
              <a:rPr lang="en-US" sz="2400" dirty="0"/>
              <a:t>)’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Scalare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r>
              <a:rPr lang="ro-RO" sz="2400" dirty="0"/>
              <a:t>input -</a:t>
            </a:r>
            <a:r>
              <a:rPr lang="en-US" sz="2400" dirty="0"/>
              <a:t>&gt; </a:t>
            </a:r>
            <a:r>
              <a:rPr lang="ro-RO" sz="2400" dirty="0"/>
              <a:t>input x K x Q</a:t>
            </a:r>
            <a:r>
              <a:rPr lang="en-US" sz="2400" baseline="30000" dirty="0"/>
              <a:t>T</a:t>
            </a:r>
            <a:r>
              <a:rPr lang="ro-RO" sz="2400" dirty="0"/>
              <a:t> x input</a:t>
            </a:r>
            <a:r>
              <a:rPr lang="en-US" sz="2400" baseline="30000" dirty="0"/>
              <a:t>T</a:t>
            </a:r>
            <a:r>
              <a:rPr lang="ro-RO" sz="2400" dirty="0"/>
              <a:t> x V</a:t>
            </a:r>
            <a:r>
              <a:rPr lang="en-US" sz="2400" dirty="0"/>
              <a:t> x input -&gt; features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((</a:t>
            </a:r>
            <a:r>
              <a:rPr lang="en-US" sz="2400" dirty="0" err="1"/>
              <a:t>v,n</a:t>
            </a:r>
            <a:r>
              <a:rPr lang="en-US" sz="2400" dirty="0"/>
              <a:t>) x (</a:t>
            </a:r>
            <a:r>
              <a:rPr lang="en-US" sz="2400" dirty="0" err="1"/>
              <a:t>n,d</a:t>
            </a:r>
            <a:r>
              <a:rPr lang="en-US" sz="2400" dirty="0"/>
              <a:t>)) x ((</a:t>
            </a:r>
            <a:r>
              <a:rPr lang="en-US" sz="2400" dirty="0" err="1"/>
              <a:t>d,n</a:t>
            </a:r>
            <a:r>
              <a:rPr lang="en-US" sz="2400" dirty="0"/>
              <a:t>) x (</a:t>
            </a:r>
            <a:r>
              <a:rPr lang="en-US" sz="2400" dirty="0" err="1"/>
              <a:t>n,v</a:t>
            </a:r>
            <a:r>
              <a:rPr lang="en-US" sz="2400" dirty="0"/>
              <a:t>)) x ((</a:t>
            </a:r>
            <a:r>
              <a:rPr lang="en-US" sz="2400" dirty="0" err="1"/>
              <a:t>v,v</a:t>
            </a:r>
            <a:r>
              <a:rPr lang="en-US" sz="2400" dirty="0"/>
              <a:t>) x (</a:t>
            </a:r>
            <a:r>
              <a:rPr lang="en-US" sz="2400" dirty="0" err="1"/>
              <a:t>v,n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(</a:t>
            </a:r>
            <a:r>
              <a:rPr lang="en-US" sz="2400" dirty="0" err="1"/>
              <a:t>v,d</a:t>
            </a:r>
            <a:r>
              <a:rPr lang="en-US" sz="2400" dirty="0"/>
              <a:t>)        x        (</a:t>
            </a:r>
            <a:r>
              <a:rPr lang="en-US" sz="2400" dirty="0" err="1"/>
              <a:t>d,v</a:t>
            </a:r>
            <a:r>
              <a:rPr lang="en-US" sz="2400" dirty="0"/>
              <a:t>)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            (</a:t>
            </a:r>
            <a:r>
              <a:rPr lang="en-US" sz="2400" dirty="0" err="1"/>
              <a:t>v,v</a:t>
            </a:r>
            <a:r>
              <a:rPr lang="en-US" sz="2400" dirty="0"/>
              <a:t>)  / </a:t>
            </a:r>
            <a:r>
              <a:rPr lang="en-US" sz="2400" b="1" dirty="0">
                <a:solidFill>
                  <a:srgbClr val="0000FF"/>
                </a:solidFill>
                <a:sym typeface="Symbol" panose="05050102010706020507" pitchFamily="18" charset="2"/>
              </a:rPr>
              <a:t>v </a:t>
            </a:r>
            <a:r>
              <a:rPr lang="en-US" sz="2400" dirty="0"/>
              <a:t>    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                                     (</a:t>
            </a:r>
            <a:r>
              <a:rPr lang="en-US" sz="2400" dirty="0" err="1"/>
              <a:t>v,n</a:t>
            </a:r>
            <a:r>
              <a:rPr lang="en-US" sz="2400" dirty="0"/>
              <a:t>)’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 err="1"/>
              <a:t>Normalizare</a:t>
            </a:r>
            <a:r>
              <a:rPr lang="en-US" sz="2400" dirty="0"/>
              <a:t> </a:t>
            </a:r>
          </a:p>
          <a:p>
            <a:pPr marL="0" indent="0">
              <a:buNone/>
            </a:pPr>
            <a:r>
              <a:rPr lang="ro-RO" sz="2400" dirty="0"/>
              <a:t>input -</a:t>
            </a:r>
            <a:r>
              <a:rPr lang="en-US" sz="2400" dirty="0"/>
              <a:t>&gt; </a:t>
            </a:r>
            <a:r>
              <a:rPr lang="ro-RO" sz="2400" dirty="0"/>
              <a:t>input x K x Q</a:t>
            </a:r>
            <a:r>
              <a:rPr lang="en-US" sz="2400" baseline="30000" dirty="0"/>
              <a:t>T</a:t>
            </a:r>
            <a:r>
              <a:rPr lang="ro-RO" sz="2400" dirty="0"/>
              <a:t> x input</a:t>
            </a:r>
            <a:r>
              <a:rPr lang="en-US" sz="2400" baseline="30000" dirty="0"/>
              <a:t>T</a:t>
            </a:r>
            <a:r>
              <a:rPr lang="ro-RO" sz="2400" dirty="0"/>
              <a:t> x V</a:t>
            </a:r>
            <a:r>
              <a:rPr lang="en-US" sz="2400" dirty="0"/>
              <a:t> x input -&gt; features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((</a:t>
            </a:r>
            <a:r>
              <a:rPr lang="en-US" sz="2400" dirty="0" err="1"/>
              <a:t>v,n</a:t>
            </a:r>
            <a:r>
              <a:rPr lang="en-US" sz="2400" dirty="0"/>
              <a:t>) x (</a:t>
            </a:r>
            <a:r>
              <a:rPr lang="en-US" sz="2400" dirty="0" err="1"/>
              <a:t>n,d</a:t>
            </a:r>
            <a:r>
              <a:rPr lang="en-US" sz="2400" dirty="0"/>
              <a:t>)) x ((</a:t>
            </a:r>
            <a:r>
              <a:rPr lang="en-US" sz="2400" dirty="0" err="1"/>
              <a:t>d,n</a:t>
            </a:r>
            <a:r>
              <a:rPr lang="en-US" sz="2400" dirty="0"/>
              <a:t>) x (</a:t>
            </a:r>
            <a:r>
              <a:rPr lang="en-US" sz="2400" dirty="0" err="1"/>
              <a:t>n,v</a:t>
            </a:r>
            <a:r>
              <a:rPr lang="en-US" sz="2400" dirty="0"/>
              <a:t>)) x ((</a:t>
            </a:r>
            <a:r>
              <a:rPr lang="en-US" sz="2400" dirty="0" err="1"/>
              <a:t>v,v</a:t>
            </a:r>
            <a:r>
              <a:rPr lang="en-US" sz="2400" dirty="0"/>
              <a:t>) x (</a:t>
            </a:r>
            <a:r>
              <a:rPr lang="en-US" sz="2400" dirty="0" err="1"/>
              <a:t>v,n</a:t>
            </a:r>
            <a:r>
              <a:rPr lang="en-US" sz="2400" dirty="0"/>
              <a:t>))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(</a:t>
            </a:r>
            <a:r>
              <a:rPr lang="en-US" sz="2400" dirty="0" err="1"/>
              <a:t>v,d</a:t>
            </a:r>
            <a:r>
              <a:rPr lang="en-US" sz="2400" dirty="0"/>
              <a:t>)        x        (</a:t>
            </a:r>
            <a:r>
              <a:rPr lang="en-US" sz="2400" dirty="0" err="1"/>
              <a:t>d,v</a:t>
            </a:r>
            <a:r>
              <a:rPr lang="en-US" sz="2400" dirty="0"/>
              <a:t>)   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 </a:t>
            </a:r>
            <a:r>
              <a:rPr lang="en-US" sz="2400" b="1" dirty="0" err="1">
                <a:solidFill>
                  <a:srgbClr val="0000FF"/>
                </a:solidFill>
              </a:rPr>
              <a:t>softmax</a:t>
            </a:r>
            <a:r>
              <a:rPr lang="en-US" sz="2400" b="1" dirty="0">
                <a:solidFill>
                  <a:srgbClr val="0000FF"/>
                </a:solidFill>
              </a:rPr>
              <a:t> (</a:t>
            </a:r>
            <a:r>
              <a:rPr lang="en-US" sz="2400" dirty="0"/>
              <a:t>(</a:t>
            </a:r>
            <a:r>
              <a:rPr lang="en-US" sz="2400" dirty="0" err="1"/>
              <a:t>v,v</a:t>
            </a:r>
            <a:r>
              <a:rPr lang="en-US" sz="2400" dirty="0"/>
              <a:t>)  / </a:t>
            </a:r>
            <a:r>
              <a:rPr lang="en-US" sz="2400" b="1" dirty="0">
                <a:solidFill>
                  <a:srgbClr val="0000FF"/>
                </a:solidFill>
                <a:sym typeface="Symbol" panose="05050102010706020507" pitchFamily="18" charset="2"/>
              </a:rPr>
              <a:t>v)  </a:t>
            </a:r>
            <a:r>
              <a:rPr lang="en-US" sz="2400" dirty="0"/>
              <a:t>     x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r>
              <a:rPr lang="en-US" sz="2400" dirty="0"/>
              <a:t>(</a:t>
            </a:r>
            <a:r>
              <a:rPr lang="en-US" sz="2400" dirty="0" err="1"/>
              <a:t>v,n</a:t>
            </a:r>
            <a:r>
              <a:rPr lang="en-US" sz="2400" dirty="0"/>
              <a:t>)  -&gt;                                            (</a:t>
            </a:r>
            <a:r>
              <a:rPr lang="en-US" sz="2400" dirty="0" err="1"/>
              <a:t>v,n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79168FA-6B2B-C31C-C660-80F16DF9D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51C935-F793-10C6-A7F5-A02362050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87</a:t>
            </a:fld>
            <a:endParaRPr lang="en-GB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4814585-1C50-D5A3-CA84-8B45A3D92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764704"/>
            <a:ext cx="1673995" cy="1519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>
            <a:extLst>
              <a:ext uri="{FF2B5EF4-FFF2-40B4-BE49-F238E27FC236}">
                <a16:creationId xmlns:a16="http://schemas.microsoft.com/office/drawing/2014/main" id="{58734041-8F40-AB88-F8A2-59DFE6B60E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676" y="2740702"/>
            <a:ext cx="4549274" cy="2455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4635817-0E7B-2285-97F6-BC49B6CBC0CB}"/>
              </a:ext>
            </a:extLst>
          </p:cNvPr>
          <p:cNvSpPr txBox="1"/>
          <p:nvPr/>
        </p:nvSpPr>
        <p:spPr>
          <a:xfrm>
            <a:off x="2712330" y="1378516"/>
            <a:ext cx="45492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ro-RO" sz="1200" dirty="0"/>
              <a:t>v – nr de cuvinte </a:t>
            </a:r>
          </a:p>
          <a:p>
            <a:pPr marL="0" indent="0">
              <a:buNone/>
            </a:pPr>
            <a:r>
              <a:rPr lang="ro-RO" sz="1200" dirty="0"/>
              <a:t>n – nr de features (lungimea unui embedding)</a:t>
            </a:r>
          </a:p>
          <a:p>
            <a:pPr marL="0" indent="0">
              <a:buNone/>
            </a:pPr>
            <a:r>
              <a:rPr lang="ro-RO" sz="1200" dirty="0"/>
              <a:t>d – nr de features abstracte</a:t>
            </a:r>
          </a:p>
        </p:txBody>
      </p:sp>
    </p:spTree>
    <p:extLst>
      <p:ext uri="{BB962C8B-B14F-4D97-AF65-F5344CB8AC3E}">
        <p14:creationId xmlns:p14="http://schemas.microsoft.com/office/powerpoint/2010/main" val="3197844283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87677-92DB-AA7D-7305-5EF13E405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Mecanismul</a:t>
            </a:r>
            <a:r>
              <a:rPr lang="en-US" dirty="0"/>
              <a:t> de “</a:t>
            </a:r>
            <a:r>
              <a:rPr lang="en-US" dirty="0" err="1"/>
              <a:t>atentie</a:t>
            </a:r>
            <a:r>
              <a:rPr lang="en-US" dirty="0"/>
              <a:t>” (attention)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23FDB8-CA9F-CEB0-E35A-ABB6FF3E5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703E49-C09E-A20D-3A6E-2881AA055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99396C-6E1E-2354-87B2-627452FE8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88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96E9AB4-DB2D-8E1C-EF8B-CED95225B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63" y="2813754"/>
            <a:ext cx="7970185" cy="253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90443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C82EDA-1C6C-C62C-70CF-39AE7B5F69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7D4847-782B-F823-B743-52AEF0FC4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Procesarea</a:t>
            </a:r>
            <a:r>
              <a:rPr lang="en-US" dirty="0"/>
              <a:t> </a:t>
            </a:r>
            <a:r>
              <a:rPr lang="en-US" dirty="0" err="1"/>
              <a:t>textelor</a:t>
            </a:r>
            <a:r>
              <a:rPr lang="en-US" dirty="0"/>
              <a:t>/</a:t>
            </a:r>
            <a:r>
              <a:rPr lang="en-US" dirty="0" err="1"/>
              <a:t>limbajelor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FB20D-6528-D1EC-8473-82D1072CFF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  <a:p>
            <a:pPr lvl="1"/>
            <a:r>
              <a:rPr lang="en-US" dirty="0" err="1"/>
              <a:t>Tokenisation</a:t>
            </a:r>
            <a:endParaRPr lang="en-US" dirty="0"/>
          </a:p>
          <a:p>
            <a:pPr lvl="1"/>
            <a:r>
              <a:rPr lang="en-US" dirty="0"/>
              <a:t>Embeddings</a:t>
            </a:r>
          </a:p>
          <a:p>
            <a:pPr lvl="1"/>
            <a:r>
              <a:rPr lang="en-US" dirty="0"/>
              <a:t>Transformer &amp; Self-attention mechanism</a:t>
            </a:r>
          </a:p>
          <a:p>
            <a:pPr lvl="1"/>
            <a:r>
              <a:rPr lang="en-US" b="1" dirty="0"/>
              <a:t>Feed-forward network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8AB668-F107-9540-CE14-06C22662F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69AC0C-2F19-988F-752C-80553A951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89</a:t>
            </a:fld>
            <a:endParaRPr lang="en-GB" altLang="en-US"/>
          </a:p>
        </p:txBody>
      </p:sp>
      <p:pic>
        <p:nvPicPr>
          <p:cNvPr id="1026" name="Picture 2" descr="Exploring-the-Technical-Architecture-Behind-Modern-Language-Models">
            <a:extLst>
              <a:ext uri="{FF2B5EF4-FFF2-40B4-BE49-F238E27FC236}">
                <a16:creationId xmlns:a16="http://schemas.microsoft.com/office/drawing/2014/main" id="{0FE75C82-0E8F-3BE9-5045-1B6AD9B81B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3212976"/>
            <a:ext cx="3484190" cy="2891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934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34A8E-7BE0-A29B-3465-BA28A798B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6234B-AE50-FDB8-398C-E3E118362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/>
              <a:t>Word Embeddings </a:t>
            </a:r>
          </a:p>
          <a:p>
            <a:pPr lvl="1">
              <a:lnSpc>
                <a:spcPct val="120000"/>
              </a:lnSpc>
            </a:pPr>
            <a:endParaRPr lang="en-US" dirty="0">
              <a:sym typeface="Wingdings" panose="05000000000000000000" pitchFamily="2" charset="2"/>
            </a:endParaRPr>
          </a:p>
          <a:p>
            <a:pPr lvl="1">
              <a:lnSpc>
                <a:spcPct val="120000"/>
              </a:lnSpc>
            </a:pPr>
            <a:r>
              <a:rPr lang="en-US" dirty="0" err="1">
                <a:sym typeface="Wingdings" panose="05000000000000000000" pitchFamily="2" charset="2"/>
              </a:rPr>
              <a:t>Vectori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rari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i="1" dirty="0">
                <a:sym typeface="Wingdings" panose="05000000000000000000" pitchFamily="2" charset="2"/>
              </a:rPr>
              <a:t>vs</a:t>
            </a:r>
            <a:r>
              <a:rPr lang="en-US" dirty="0">
                <a:sym typeface="Wingdings" panose="05000000000000000000" pitchFamily="2" charset="2"/>
              </a:rPr>
              <a:t>. </a:t>
            </a:r>
            <a:r>
              <a:rPr lang="en-US" dirty="0" err="1">
                <a:sym typeface="Wingdings" panose="05000000000000000000" pitchFamily="2" charset="2"/>
              </a:rPr>
              <a:t>vectori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densi</a:t>
            </a:r>
            <a:endParaRPr lang="en-US" sz="1600" dirty="0">
              <a:sym typeface="Wingdings" panose="05000000000000000000" pitchFamily="2" charset="2"/>
            </a:endParaRPr>
          </a:p>
          <a:p>
            <a:pPr lvl="2">
              <a:lnSpc>
                <a:spcPct val="120000"/>
              </a:lnSpc>
            </a:pPr>
            <a:endParaRPr lang="en-US" dirty="0"/>
          </a:p>
          <a:p>
            <a:pPr lvl="2">
              <a:lnSpc>
                <a:spcPct val="120000"/>
              </a:lnSpc>
            </a:pPr>
            <a:r>
              <a:rPr lang="en-US" dirty="0" err="1"/>
              <a:t>Vectorii</a:t>
            </a:r>
            <a:r>
              <a:rPr lang="en-US" dirty="0"/>
              <a:t> </a:t>
            </a:r>
            <a:r>
              <a:rPr lang="en-US" dirty="0" err="1"/>
              <a:t>clasici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 </a:t>
            </a:r>
            <a:r>
              <a:rPr lang="en-US" dirty="0" err="1"/>
              <a:t>matricea</a:t>
            </a:r>
            <a:r>
              <a:rPr lang="en-US" dirty="0"/>
              <a:t> de </a:t>
            </a:r>
            <a:r>
              <a:rPr lang="en-US" dirty="0" err="1"/>
              <a:t>aparitie</a:t>
            </a:r>
            <a:r>
              <a:rPr lang="en-US" dirty="0"/>
              <a:t>/co-</a:t>
            </a:r>
            <a:r>
              <a:rPr lang="en-US" dirty="0" err="1"/>
              <a:t>ocurenta</a:t>
            </a:r>
            <a:r>
              <a:rPr lang="en-US" dirty="0"/>
              <a:t> a </a:t>
            </a:r>
            <a:r>
              <a:rPr lang="en-US" dirty="0" err="1"/>
              <a:t>termenilor</a:t>
            </a:r>
            <a:r>
              <a:rPr lang="en-US" dirty="0"/>
              <a:t> </a:t>
            </a:r>
          </a:p>
          <a:p>
            <a:pPr lvl="3">
              <a:lnSpc>
                <a:spcPct val="120000"/>
              </a:lnSpc>
            </a:pPr>
            <a:r>
              <a:rPr lang="en-US" dirty="0"/>
              <a:t>lungi (length |V|= 20,000 -&gt; 50,000)</a:t>
            </a:r>
          </a:p>
          <a:p>
            <a:pPr lvl="3">
              <a:lnSpc>
                <a:spcPct val="120000"/>
              </a:lnSpc>
            </a:pPr>
            <a:r>
              <a:rPr lang="it-IT" dirty="0"/>
              <a:t>rari (f multe elemente sunt 0)</a:t>
            </a:r>
          </a:p>
          <a:p>
            <a:pPr lvl="2">
              <a:lnSpc>
                <a:spcPct val="120000"/>
              </a:lnSpc>
            </a:pPr>
            <a:endParaRPr lang="it-IT" dirty="0"/>
          </a:p>
          <a:p>
            <a:pPr lvl="2">
              <a:lnSpc>
                <a:spcPct val="120000"/>
              </a:lnSpc>
            </a:pPr>
            <a:r>
              <a:rPr lang="it-IT" dirty="0"/>
              <a:t>Alternativa: vectori invatati (prin AI/ML)</a:t>
            </a:r>
          </a:p>
          <a:p>
            <a:pPr lvl="3">
              <a:lnSpc>
                <a:spcPct val="120000"/>
              </a:lnSpc>
            </a:pPr>
            <a:r>
              <a:rPr lang="it-IT" dirty="0"/>
              <a:t>scurti (length 200-1000)</a:t>
            </a:r>
          </a:p>
          <a:p>
            <a:pPr lvl="3">
              <a:lnSpc>
                <a:spcPct val="120000"/>
              </a:lnSpc>
            </a:pPr>
            <a:r>
              <a:rPr lang="da-DK" dirty="0"/>
              <a:t>densi (multe elemente nu sunt 0)</a:t>
            </a:r>
          </a:p>
          <a:p>
            <a:pPr lvl="2">
              <a:lnSpc>
                <a:spcPct val="120000"/>
              </a:lnSpc>
            </a:pPr>
            <a:endParaRPr lang="it-IT" dirty="0"/>
          </a:p>
          <a:p>
            <a:pPr lvl="2">
              <a:lnSpc>
                <a:spcPct val="120000"/>
              </a:lnSpc>
            </a:pPr>
            <a:r>
              <a:rPr lang="it-IT" dirty="0"/>
              <a:t>De ce vectori densi?</a:t>
            </a:r>
          </a:p>
          <a:p>
            <a:pPr lvl="3">
              <a:lnSpc>
                <a:spcPct val="120000"/>
              </a:lnSpc>
            </a:pPr>
            <a:r>
              <a:rPr lang="it-IT" dirty="0"/>
              <a:t>Vectorii scurti -&gt; folositi mai usor ca si features in algoritmii de invatare (mai putini coeficienti de invatat)</a:t>
            </a:r>
          </a:p>
          <a:p>
            <a:pPr lvl="3">
              <a:lnSpc>
                <a:spcPct val="120000"/>
              </a:lnSpc>
            </a:pPr>
            <a:r>
              <a:rPr lang="en-US" dirty="0" err="1"/>
              <a:t>Vectorii</a:t>
            </a:r>
            <a:r>
              <a:rPr lang="en-US" dirty="0"/>
              <a:t> </a:t>
            </a:r>
            <a:r>
              <a:rPr lang="en-US" dirty="0" err="1"/>
              <a:t>densi</a:t>
            </a:r>
            <a:r>
              <a:rPr lang="en-US" dirty="0"/>
              <a:t> pot </a:t>
            </a:r>
            <a:r>
              <a:rPr lang="en-US" dirty="0" err="1"/>
              <a:t>generaliza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bine, </a:t>
            </a:r>
            <a:r>
              <a:rPr lang="en-US" dirty="0" err="1"/>
              <a:t>captand</a:t>
            </a:r>
            <a:r>
              <a:rPr lang="en-US" dirty="0"/>
              <a:t> </a:t>
            </a:r>
            <a:r>
              <a:rPr lang="en-US" dirty="0" err="1"/>
              <a:t>sinonimia</a:t>
            </a:r>
            <a:r>
              <a:rPr lang="en-US" dirty="0"/>
              <a:t> </a:t>
            </a:r>
            <a:r>
              <a:rPr lang="en-US" dirty="0" err="1"/>
              <a:t>termenilor</a:t>
            </a:r>
            <a:endParaRPr lang="en-US" dirty="0"/>
          </a:p>
          <a:p>
            <a:pPr lvl="4">
              <a:lnSpc>
                <a:spcPct val="120000"/>
              </a:lnSpc>
            </a:pPr>
            <a:r>
              <a:rPr lang="en-US" dirty="0"/>
              <a:t>Bike – scooter </a:t>
            </a:r>
          </a:p>
          <a:p>
            <a:pPr lvl="4">
              <a:lnSpc>
                <a:spcPct val="120000"/>
              </a:lnSpc>
            </a:pPr>
            <a:r>
              <a:rPr lang="en-US" dirty="0"/>
              <a:t>Car – automobile</a:t>
            </a:r>
          </a:p>
          <a:p>
            <a:pPr lvl="4">
              <a:lnSpc>
                <a:spcPct val="120000"/>
              </a:lnSpc>
            </a:pPr>
            <a:r>
              <a:rPr lang="en-US" dirty="0"/>
              <a:t>House – apartment </a:t>
            </a:r>
          </a:p>
          <a:p>
            <a:endParaRPr lang="en-US" sz="1800" b="0" i="0" u="none" strike="noStrike" baseline="0" dirty="0">
              <a:latin typeface="Verdana" panose="020B0604030504040204" pitchFamily="34" charset="0"/>
            </a:endParaRP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F03BD-2EDE-9533-DC04-266010BED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9DDDAB-3D01-0D7F-E639-B82DB17D0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9</a:t>
            </a:fld>
            <a:endParaRPr lang="en-GB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C2495F-4863-BEF3-75E7-0B7BE23AC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6337" y="138336"/>
            <a:ext cx="142841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930547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E1E2A1-EB96-C2C2-E42E-5C680A69D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2111BA-E393-5883-FBF0-FC4544740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Procesarea</a:t>
            </a:r>
            <a:r>
              <a:rPr lang="en-US" dirty="0"/>
              <a:t> </a:t>
            </a:r>
            <a:r>
              <a:rPr lang="en-US" dirty="0" err="1"/>
              <a:t>textelor</a:t>
            </a:r>
            <a:r>
              <a:rPr lang="en-US" dirty="0"/>
              <a:t>/</a:t>
            </a:r>
            <a:r>
              <a:rPr lang="en-US" dirty="0" err="1"/>
              <a:t>limbajelor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CD2D6-9C42-A160-4185-2FB655A4A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Large language Models (LLMs)</a:t>
            </a:r>
          </a:p>
          <a:p>
            <a:pPr lvl="1"/>
            <a:r>
              <a:rPr lang="en-US" dirty="0" err="1"/>
              <a:t>Tokenisation</a:t>
            </a:r>
            <a:endParaRPr lang="en-US" dirty="0"/>
          </a:p>
          <a:p>
            <a:pPr lvl="1"/>
            <a:r>
              <a:rPr lang="en-US" dirty="0"/>
              <a:t>Embeddings</a:t>
            </a:r>
          </a:p>
          <a:p>
            <a:pPr lvl="1"/>
            <a:r>
              <a:rPr lang="en-US" dirty="0"/>
              <a:t>Transformer &amp; Self-attention mechanism</a:t>
            </a:r>
          </a:p>
          <a:p>
            <a:pPr lvl="1"/>
            <a:r>
              <a:rPr lang="en-US" b="1" dirty="0"/>
              <a:t>Feed-forward network</a:t>
            </a:r>
          </a:p>
          <a:p>
            <a:pPr lvl="2"/>
            <a:r>
              <a:rPr lang="en-US" b="1" dirty="0" err="1"/>
              <a:t>Normalisation</a:t>
            </a:r>
            <a:r>
              <a:rPr lang="en-US" b="1" dirty="0"/>
              <a:t> layers</a:t>
            </a:r>
          </a:p>
          <a:p>
            <a:pPr lvl="2"/>
            <a:r>
              <a:rPr lang="en-US" b="1" dirty="0" err="1"/>
              <a:t>Softmax</a:t>
            </a:r>
            <a:r>
              <a:rPr lang="en-US" b="1" dirty="0"/>
              <a:t> layers</a:t>
            </a:r>
          </a:p>
          <a:p>
            <a:pPr lvl="2"/>
            <a:r>
              <a:rPr lang="en-US" b="1" dirty="0"/>
              <a:t>Loss functions</a:t>
            </a:r>
          </a:p>
          <a:p>
            <a:pPr lvl="2"/>
            <a:endParaRPr lang="en-US" b="1" dirty="0"/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85AF0-9A20-4261-71BA-877DE0730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893D0E-DCA8-7B74-DD3D-E67D92273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90</a:t>
            </a:fld>
            <a:endParaRPr lang="en-GB" altLang="en-US"/>
          </a:p>
        </p:txBody>
      </p:sp>
      <p:pic>
        <p:nvPicPr>
          <p:cNvPr id="1026" name="Picture 2" descr="Exploring-the-Technical-Architecture-Behind-Modern-Language-Models">
            <a:extLst>
              <a:ext uri="{FF2B5EF4-FFF2-40B4-BE49-F238E27FC236}">
                <a16:creationId xmlns:a16="http://schemas.microsoft.com/office/drawing/2014/main" id="{3F1EF048-9C0B-E32B-7B13-A0ED63DF0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3212976"/>
            <a:ext cx="3484190" cy="2891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9283764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21E334-D8D2-8EEA-E172-DDDB83256F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858F9-1BE9-D039-009B-76282FEEE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Procesarea</a:t>
            </a:r>
            <a:r>
              <a:rPr lang="en-US" dirty="0"/>
              <a:t> </a:t>
            </a:r>
            <a:r>
              <a:rPr lang="en-US" dirty="0" err="1"/>
              <a:t>textelor</a:t>
            </a:r>
            <a:r>
              <a:rPr lang="en-US" dirty="0"/>
              <a:t>/</a:t>
            </a:r>
            <a:r>
              <a:rPr lang="en-US" dirty="0" err="1"/>
              <a:t>limbajelor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673AD4-8538-6797-BD7F-108414223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Large language Models (LLMs)</a:t>
            </a:r>
          </a:p>
          <a:p>
            <a:pPr lvl="1"/>
            <a:r>
              <a:rPr lang="en-US" dirty="0"/>
              <a:t>How large an LLM is?</a:t>
            </a:r>
          </a:p>
          <a:p>
            <a:pPr lvl="2"/>
            <a:r>
              <a:rPr lang="en-US" dirty="0"/>
              <a:t>|Vocabular| = V</a:t>
            </a:r>
          </a:p>
          <a:p>
            <a:pPr lvl="3"/>
            <a:r>
              <a:rPr lang="en-US" dirty="0"/>
              <a:t>Words/tokens</a:t>
            </a:r>
          </a:p>
          <a:p>
            <a:pPr lvl="2"/>
            <a:r>
              <a:rPr lang="en-US" dirty="0"/>
              <a:t>|Embedding| = E (model dimension)</a:t>
            </a:r>
          </a:p>
          <a:p>
            <a:pPr lvl="2"/>
            <a:r>
              <a:rPr lang="en-US" dirty="0"/>
              <a:t>|input sequence| = L (context window)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No of blocks NB</a:t>
            </a:r>
          </a:p>
          <a:p>
            <a:pPr lvl="2"/>
            <a:r>
              <a:rPr lang="en-US" dirty="0"/>
              <a:t>Size of MLP’s hidden layers H</a:t>
            </a:r>
          </a:p>
          <a:p>
            <a:pPr marL="914400" lvl="2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GPT2Model(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err="1"/>
              <a:t>TokenEmbedding</a:t>
            </a:r>
            <a:r>
              <a:rPr lang="en-US" dirty="0"/>
              <a:t>,	</a:t>
            </a:r>
            <a:r>
              <a:rPr lang="en-US" dirty="0">
                <a:sym typeface="Wingdings" panose="05000000000000000000" pitchFamily="2" charset="2"/>
              </a:rPr>
              <a:t> V x E param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err="1"/>
              <a:t>PositionalEMbedding</a:t>
            </a:r>
            <a:r>
              <a:rPr lang="en-US" dirty="0"/>
              <a:t>,	</a:t>
            </a:r>
            <a:r>
              <a:rPr lang="en-US" dirty="0">
                <a:sym typeface="Wingdings" panose="05000000000000000000" pitchFamily="2" charset="2"/>
              </a:rPr>
              <a:t> L x E param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	Dropout,		</a:t>
            </a:r>
            <a:r>
              <a:rPr lang="en-US" dirty="0">
                <a:sym typeface="Wingdings" panose="05000000000000000000" pitchFamily="2" charset="2"/>
              </a:rPr>
              <a:t> 0</a:t>
            </a:r>
            <a:endParaRPr lang="en-US" dirty="0"/>
          </a:p>
          <a:p>
            <a:pPr marL="114300" indent="0">
              <a:buNone/>
            </a:pPr>
            <a:r>
              <a:rPr lang="en-US" dirty="0"/>
              <a:t>	NB x </a:t>
            </a:r>
            <a:r>
              <a:rPr lang="en-US" dirty="0" err="1"/>
              <a:t>TransformerBlock</a:t>
            </a:r>
            <a:r>
              <a:rPr lang="en-US" dirty="0"/>
              <a:t>(</a:t>
            </a:r>
          </a:p>
          <a:p>
            <a:pPr marL="1144588" indent="0">
              <a:buNone/>
            </a:pPr>
            <a:r>
              <a:rPr lang="en-US" dirty="0" err="1">
                <a:solidFill>
                  <a:srgbClr val="0000FF"/>
                </a:solidFill>
              </a:rPr>
              <a:t>Normalisation</a:t>
            </a:r>
            <a:r>
              <a:rPr lang="en-US" dirty="0">
                <a:solidFill>
                  <a:srgbClr val="0000FF"/>
                </a:solidFill>
              </a:rPr>
              <a:t>,	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 2 x E</a:t>
            </a:r>
            <a:endParaRPr lang="en-US" dirty="0">
              <a:solidFill>
                <a:srgbClr val="0000FF"/>
              </a:solidFill>
            </a:endParaRPr>
          </a:p>
          <a:p>
            <a:pPr marL="1144588" indent="0">
              <a:buNone/>
            </a:pPr>
            <a:r>
              <a:rPr lang="en-US" dirty="0">
                <a:solidFill>
                  <a:srgbClr val="FF6600"/>
                </a:solidFill>
              </a:rPr>
              <a:t>MSA,		</a:t>
            </a:r>
            <a:r>
              <a:rPr lang="en-US" dirty="0">
                <a:solidFill>
                  <a:srgbClr val="FF6600"/>
                </a:solidFill>
                <a:sym typeface="Wingdings" panose="05000000000000000000" pitchFamily="2" charset="2"/>
              </a:rPr>
              <a:t> 3 x (E x E + E) + E x E + E</a:t>
            </a:r>
            <a:endParaRPr lang="en-US" dirty="0">
              <a:solidFill>
                <a:srgbClr val="FF6600"/>
              </a:solidFill>
            </a:endParaRPr>
          </a:p>
          <a:p>
            <a:pPr marL="1144588" lvl="1" indent="0">
              <a:buNone/>
            </a:pPr>
            <a:r>
              <a:rPr lang="en-US" dirty="0" err="1">
                <a:solidFill>
                  <a:srgbClr val="0000FF"/>
                </a:solidFill>
              </a:rPr>
              <a:t>Normalisation</a:t>
            </a:r>
            <a:r>
              <a:rPr lang="en-US" dirty="0">
                <a:solidFill>
                  <a:srgbClr val="0000FF"/>
                </a:solidFill>
              </a:rPr>
              <a:t>,	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 2E</a:t>
            </a:r>
            <a:endParaRPr lang="en-US" dirty="0">
              <a:solidFill>
                <a:srgbClr val="0000FF"/>
              </a:solidFill>
            </a:endParaRPr>
          </a:p>
          <a:p>
            <a:pPr marL="1144588" lvl="3" indent="0">
              <a:buClr>
                <a:srgbClr val="009900"/>
              </a:buClr>
              <a:buSzPct val="75000"/>
              <a:buNone/>
            </a:pPr>
            <a:r>
              <a:rPr lang="en-US" sz="2800" dirty="0">
                <a:ea typeface="+mn-ea"/>
                <a:cs typeface="+mn-cs"/>
              </a:rPr>
              <a:t>MLP(</a:t>
            </a:r>
          </a:p>
          <a:p>
            <a:pPr marL="1144588" lvl="4" indent="228600">
              <a:buSzPct val="75000"/>
              <a:buNone/>
            </a:pPr>
            <a:r>
              <a:rPr lang="en-US" sz="2800" dirty="0">
                <a:solidFill>
                  <a:srgbClr val="00B050"/>
                </a:solidFill>
                <a:ea typeface="+mn-ea"/>
                <a:cs typeface="+mn-cs"/>
              </a:rPr>
              <a:t>Linear,	</a:t>
            </a:r>
            <a:r>
              <a:rPr lang="en-US" sz="2800" dirty="0">
                <a:solidFill>
                  <a:srgbClr val="00B050"/>
                </a:solidFill>
                <a:ea typeface="+mn-ea"/>
                <a:cs typeface="+mn-cs"/>
                <a:sym typeface="Wingdings" panose="05000000000000000000" pitchFamily="2" charset="2"/>
              </a:rPr>
              <a:t> E x H + H</a:t>
            </a:r>
            <a:endParaRPr lang="en-US" sz="2800" dirty="0">
              <a:solidFill>
                <a:srgbClr val="00B050"/>
              </a:solidFill>
              <a:ea typeface="+mn-ea"/>
              <a:cs typeface="+mn-cs"/>
            </a:endParaRPr>
          </a:p>
          <a:p>
            <a:pPr marL="1144588" lvl="4" indent="228600">
              <a:buSzPct val="75000"/>
              <a:buNone/>
            </a:pPr>
            <a:r>
              <a:rPr lang="en-US" sz="2800" dirty="0">
                <a:solidFill>
                  <a:srgbClr val="00B050"/>
                </a:solidFill>
                <a:ea typeface="+mn-ea"/>
                <a:cs typeface="+mn-cs"/>
              </a:rPr>
              <a:t>Linear,	</a:t>
            </a:r>
            <a:r>
              <a:rPr lang="en-US" sz="2800" dirty="0">
                <a:solidFill>
                  <a:srgbClr val="00B050"/>
                </a:solidFill>
                <a:ea typeface="+mn-ea"/>
                <a:cs typeface="+mn-cs"/>
                <a:sym typeface="Wingdings" panose="05000000000000000000" pitchFamily="2" charset="2"/>
              </a:rPr>
              <a:t> H X E + E</a:t>
            </a:r>
            <a:endParaRPr lang="en-US" sz="2800" dirty="0">
              <a:solidFill>
                <a:srgbClr val="00B050"/>
              </a:solidFill>
              <a:ea typeface="+mn-ea"/>
              <a:cs typeface="+mn-cs"/>
            </a:endParaRPr>
          </a:p>
          <a:p>
            <a:pPr marL="1144588" lvl="4" indent="0">
              <a:buSzPct val="75000"/>
              <a:buNone/>
            </a:pPr>
            <a:r>
              <a:rPr lang="en-US" sz="2800" dirty="0">
                <a:ea typeface="+mn-ea"/>
                <a:cs typeface="+mn-cs"/>
              </a:rPr>
              <a:t>)</a:t>
            </a:r>
          </a:p>
          <a:p>
            <a:pPr marL="914400" lvl="4" indent="0">
              <a:buSzPct val="75000"/>
              <a:buNone/>
            </a:pPr>
            <a:r>
              <a:rPr lang="en-US" sz="2800" dirty="0">
                <a:ea typeface="+mn-ea"/>
                <a:cs typeface="+mn-cs"/>
              </a:rPr>
              <a:t>)</a:t>
            </a: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 err="1">
                <a:solidFill>
                  <a:srgbClr val="0000FF"/>
                </a:solidFill>
              </a:rPr>
              <a:t>Normalisation</a:t>
            </a:r>
            <a:r>
              <a:rPr lang="en-US" dirty="0">
                <a:solidFill>
                  <a:srgbClr val="0000FF"/>
                </a:solidFill>
              </a:rPr>
              <a:t>,	</a:t>
            </a:r>
            <a:r>
              <a:rPr lang="en-US" dirty="0">
                <a:solidFill>
                  <a:srgbClr val="0000FF"/>
                </a:solidFill>
                <a:sym typeface="Wingdings" panose="05000000000000000000" pitchFamily="2" charset="2"/>
              </a:rPr>
              <a:t> 2E</a:t>
            </a:r>
            <a:endParaRPr lang="en-US" dirty="0">
              <a:solidFill>
                <a:srgbClr val="0000FF"/>
              </a:solidFill>
            </a:endParaRPr>
          </a:p>
          <a:p>
            <a:pPr marL="114300" indent="0">
              <a:buNone/>
            </a:pPr>
            <a:r>
              <a:rPr lang="en-US" dirty="0"/>
              <a:t>	</a:t>
            </a:r>
            <a:r>
              <a:rPr lang="en-US" dirty="0">
                <a:solidFill>
                  <a:srgbClr val="00B050"/>
                </a:solidFill>
              </a:rPr>
              <a:t>Linear		</a:t>
            </a:r>
            <a:r>
              <a:rPr lang="en-US" dirty="0">
                <a:solidFill>
                  <a:srgbClr val="00B050"/>
                </a:solidFill>
                <a:sym typeface="Wingdings" panose="05000000000000000000" pitchFamily="2" charset="2"/>
              </a:rPr>
              <a:t> E X V</a:t>
            </a:r>
            <a:endParaRPr lang="en-US" dirty="0">
              <a:solidFill>
                <a:srgbClr val="00B050"/>
              </a:solidFill>
            </a:endParaRPr>
          </a:p>
          <a:p>
            <a:pPr marL="114300" indent="0">
              <a:buNone/>
            </a:pPr>
            <a:r>
              <a:rPr lang="en-US" dirty="0"/>
              <a:t>)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  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C7920D5-1044-C426-05F1-851BFB298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250445-C147-9AA4-BA43-2C3068BD2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91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48D1A78-BE6D-4AFB-50A1-A02D42DD59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9178520"/>
              </p:ext>
            </p:extLst>
          </p:nvPr>
        </p:nvGraphicFramePr>
        <p:xfrm>
          <a:off x="345794" y="5190282"/>
          <a:ext cx="8712968" cy="14452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5851">
                  <a:extLst>
                    <a:ext uri="{9D8B030D-6E8A-4147-A177-3AD203B41FA5}">
                      <a16:colId xmlns:a16="http://schemas.microsoft.com/office/drawing/2014/main" val="3064410619"/>
                    </a:ext>
                  </a:extLst>
                </a:gridCol>
                <a:gridCol w="252261">
                  <a:extLst>
                    <a:ext uri="{9D8B030D-6E8A-4147-A177-3AD203B41FA5}">
                      <a16:colId xmlns:a16="http://schemas.microsoft.com/office/drawing/2014/main" val="4092766815"/>
                    </a:ext>
                  </a:extLst>
                </a:gridCol>
                <a:gridCol w="1944216">
                  <a:extLst>
                    <a:ext uri="{9D8B030D-6E8A-4147-A177-3AD203B41FA5}">
                      <a16:colId xmlns:a16="http://schemas.microsoft.com/office/drawing/2014/main" val="184772157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val="68606788"/>
                    </a:ext>
                  </a:extLst>
                </a:gridCol>
                <a:gridCol w="3996211">
                  <a:extLst>
                    <a:ext uri="{9D8B030D-6E8A-4147-A177-3AD203B41FA5}">
                      <a16:colId xmlns:a16="http://schemas.microsoft.com/office/drawing/2014/main" val="234651632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2898677379"/>
                    </a:ext>
                  </a:extLst>
                </a:gridCol>
                <a:gridCol w="1188365">
                  <a:extLst>
                    <a:ext uri="{9D8B030D-6E8A-4147-A177-3AD203B41FA5}">
                      <a16:colId xmlns:a16="http://schemas.microsoft.com/office/drawing/2014/main" val="2326542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#param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param(embeddings)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param(transformer)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param(others)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601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sz="1050" b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(</a:t>
                      </a:r>
                      <a:r>
                        <a:rPr lang="en-US" sz="1050" dirty="0" err="1"/>
                        <a:t>WTextEmb</a:t>
                      </a:r>
                      <a:r>
                        <a:rPr lang="en-US" sz="1050" dirty="0"/>
                        <a:t> + </a:t>
                      </a:r>
                      <a:r>
                        <a:rPr lang="en-US" sz="1050" dirty="0" err="1"/>
                        <a:t>WPosEmb</a:t>
                      </a:r>
                      <a:r>
                        <a:rPr lang="en-US" sz="1050" dirty="0"/>
                        <a:t>)</a:t>
                      </a:r>
                      <a:endParaRPr 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dirty="0"/>
                        <a:t>NB * (</a:t>
                      </a:r>
                      <a:r>
                        <a:rPr lang="en-US" sz="1050" dirty="0">
                          <a:solidFill>
                            <a:srgbClr val="0000FF"/>
                          </a:solidFill>
                        </a:rPr>
                        <a:t>Norm</a:t>
                      </a:r>
                      <a:r>
                        <a:rPr lang="en-US" sz="1050" dirty="0"/>
                        <a:t> + </a:t>
                      </a:r>
                      <a:r>
                        <a:rPr lang="en-US" sz="1050" dirty="0">
                          <a:solidFill>
                            <a:srgbClr val="FF6600"/>
                          </a:solidFill>
                        </a:rPr>
                        <a:t>Attn </a:t>
                      </a:r>
                      <a:r>
                        <a:rPr lang="en-US" sz="1050" dirty="0"/>
                        <a:t>+ </a:t>
                      </a:r>
                      <a:r>
                        <a:rPr lang="en-US" sz="1050" dirty="0">
                          <a:solidFill>
                            <a:srgbClr val="0000FF"/>
                          </a:solidFill>
                        </a:rPr>
                        <a:t>Norm</a:t>
                      </a:r>
                      <a:r>
                        <a:rPr lang="en-US" sz="1050" dirty="0"/>
                        <a:t> + </a:t>
                      </a:r>
                      <a:r>
                        <a:rPr lang="en-US" sz="1050" dirty="0">
                          <a:solidFill>
                            <a:srgbClr val="00B050"/>
                          </a:solidFill>
                        </a:rPr>
                        <a:t>MLP</a:t>
                      </a:r>
                      <a:r>
                        <a:rPr lang="en-US" sz="1050" dirty="0"/>
                        <a:t>) </a:t>
                      </a:r>
                      <a:endParaRPr 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rgbClr val="0000FF"/>
                          </a:solidFill>
                        </a:rPr>
                        <a:t>Norm</a:t>
                      </a:r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 + </a:t>
                      </a:r>
                      <a:r>
                        <a:rPr lang="en-US" sz="1050" b="0" dirty="0">
                          <a:solidFill>
                            <a:srgbClr val="00B050"/>
                          </a:solidFill>
                        </a:rPr>
                        <a:t>Linear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083426"/>
                  </a:ext>
                </a:extLst>
              </a:tr>
              <a:tr h="227542">
                <a:tc>
                  <a:txBody>
                    <a:bodyPr/>
                    <a:lstStyle/>
                    <a:p>
                      <a:pPr algn="ctr"/>
                      <a:endParaRPr 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(V x E + L x E) </a:t>
                      </a:r>
                      <a:endParaRPr 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NB * (</a:t>
                      </a:r>
                      <a:r>
                        <a:rPr lang="en-US" sz="1050" dirty="0">
                          <a:solidFill>
                            <a:srgbClr val="0000FF"/>
                          </a:solidFill>
                        </a:rPr>
                        <a:t>2E</a:t>
                      </a:r>
                      <a:r>
                        <a:rPr lang="en-US" sz="1050" dirty="0"/>
                        <a:t> + </a:t>
                      </a:r>
                      <a:r>
                        <a:rPr lang="en-US" sz="1050" dirty="0">
                          <a:solidFill>
                            <a:srgbClr val="FF6600"/>
                          </a:solidFill>
                        </a:rPr>
                        <a:t>(3 * (E x E + E) + (E x E + E)) </a:t>
                      </a:r>
                      <a:r>
                        <a:rPr lang="en-US" sz="1050" dirty="0"/>
                        <a:t>+ </a:t>
                      </a:r>
                      <a:r>
                        <a:rPr lang="en-US" sz="1050" dirty="0">
                          <a:solidFill>
                            <a:srgbClr val="0000FF"/>
                          </a:solidFill>
                        </a:rPr>
                        <a:t>2E</a:t>
                      </a:r>
                      <a:r>
                        <a:rPr lang="en-US" sz="1050" dirty="0"/>
                        <a:t> + </a:t>
                      </a:r>
                      <a:r>
                        <a:rPr lang="en-US" sz="1050" dirty="0">
                          <a:solidFill>
                            <a:srgbClr val="00B050"/>
                          </a:solidFill>
                        </a:rPr>
                        <a:t>(E x H + H + H x E + E)</a:t>
                      </a:r>
                      <a:r>
                        <a:rPr lang="en-US" sz="1050" dirty="0">
                          <a:solidFill>
                            <a:schemeClr val="tx1"/>
                          </a:solidFill>
                        </a:rPr>
                        <a:t> )</a:t>
                      </a:r>
                      <a:endParaRPr 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+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>
                          <a:solidFill>
                            <a:srgbClr val="0000FF"/>
                          </a:solidFill>
                        </a:rPr>
                        <a:t>2E</a:t>
                      </a:r>
                      <a:r>
                        <a:rPr lang="en-US" sz="1050" dirty="0"/>
                        <a:t> + </a:t>
                      </a:r>
                      <a:r>
                        <a:rPr lang="en-US" sz="1050" dirty="0">
                          <a:solidFill>
                            <a:srgbClr val="00B050"/>
                          </a:solidFill>
                        </a:rPr>
                        <a:t>E X V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6641331"/>
                  </a:ext>
                </a:extLst>
              </a:tr>
              <a:tr h="227542">
                <a:tc>
                  <a:txBody>
                    <a:bodyPr/>
                    <a:lstStyle/>
                    <a:p>
                      <a:pPr algn="ctr"/>
                      <a:endParaRPr 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E x (V + L) + NB x (4E</a:t>
                      </a:r>
                      <a:r>
                        <a:rPr lang="en-US" sz="1050" b="0" baseline="30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 + 9E + 2EH + H) + 2E + E x V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050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050" dirty="0">
                        <a:solidFill>
                          <a:srgbClr val="00B050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2809761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4586DEA2-3C1C-9812-FDF0-487B4C04F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8024" y="1556792"/>
            <a:ext cx="1368082" cy="42122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9D4973D-5FED-2BB1-04A3-BDD632A973A4}"/>
              </a:ext>
            </a:extLst>
          </p:cNvPr>
          <p:cNvCxnSpPr>
            <a:cxnSpLocks/>
          </p:cNvCxnSpPr>
          <p:nvPr/>
        </p:nvCxnSpPr>
        <p:spPr bwMode="auto">
          <a:xfrm flipH="1">
            <a:off x="2627784" y="1916832"/>
            <a:ext cx="2376264" cy="15121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F76C1917-7C85-7724-4D2B-1142AD9C6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6882" y="115888"/>
            <a:ext cx="2924806" cy="3816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8734818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BC724D-B96A-C775-24DA-D843D4BC2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ADD39-819D-CAA8-B932-DA1970DF7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Procesarea</a:t>
            </a:r>
            <a:r>
              <a:rPr lang="en-US" dirty="0"/>
              <a:t> </a:t>
            </a:r>
            <a:r>
              <a:rPr lang="en-US" dirty="0" err="1"/>
              <a:t>textelor</a:t>
            </a:r>
            <a:r>
              <a:rPr lang="en-US" dirty="0"/>
              <a:t>/</a:t>
            </a:r>
            <a:r>
              <a:rPr lang="en-US" dirty="0" err="1"/>
              <a:t>limbajelor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791F38-5E09-EB25-F042-603595685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Large language Models (LLMs)</a:t>
            </a:r>
          </a:p>
          <a:p>
            <a:pPr lvl="1"/>
            <a:r>
              <a:rPr lang="en-US" dirty="0"/>
              <a:t>How large an LLM is?</a:t>
            </a:r>
          </a:p>
          <a:p>
            <a:pPr lvl="2"/>
            <a:r>
              <a:rPr lang="en-US" dirty="0"/>
              <a:t>|Vocabular| = V</a:t>
            </a:r>
          </a:p>
          <a:p>
            <a:pPr lvl="3"/>
            <a:r>
              <a:rPr lang="en-US" dirty="0"/>
              <a:t>Words/tokens</a:t>
            </a:r>
          </a:p>
          <a:p>
            <a:pPr lvl="2"/>
            <a:r>
              <a:rPr lang="en-US" dirty="0"/>
              <a:t>|Embedding| = E (model dimension)</a:t>
            </a:r>
          </a:p>
          <a:p>
            <a:pPr lvl="2"/>
            <a:r>
              <a:rPr lang="en-US" dirty="0"/>
              <a:t>|input sequence| = L (context window)</a:t>
            </a:r>
          </a:p>
          <a:p>
            <a:pPr lvl="2"/>
            <a:endParaRPr lang="en-US" dirty="0"/>
          </a:p>
          <a:p>
            <a:pPr lvl="2"/>
            <a:r>
              <a:rPr lang="en-US" dirty="0"/>
              <a:t>No of blocks NB</a:t>
            </a:r>
          </a:p>
          <a:p>
            <a:pPr lvl="2"/>
            <a:r>
              <a:rPr lang="en-US" dirty="0"/>
              <a:t>Size of MLP’s hidden layers H</a:t>
            </a:r>
          </a:p>
          <a:p>
            <a:pPr marL="914400" lvl="2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r>
              <a:rPr lang="en-US" dirty="0"/>
              <a:t> </a:t>
            </a:r>
          </a:p>
          <a:p>
            <a:pPr marL="114300" indent="0">
              <a:buNone/>
            </a:pPr>
            <a:r>
              <a:rPr lang="en-US" dirty="0"/>
              <a:t>   </a:t>
            </a:r>
          </a:p>
          <a:p>
            <a:pPr marL="114300" indent="0">
              <a:buNone/>
            </a:pPr>
            <a:endParaRPr lang="en-US" dirty="0"/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A15F4-FE57-8F29-66CC-1DA3EE1FE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2486E7-6712-0B72-A03A-A950A5152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92</a:t>
            </a:fld>
            <a:endParaRPr lang="en-GB" alt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3E46393-24D0-9A91-E6AE-086A81ED1E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5583455"/>
              </p:ext>
            </p:extLst>
          </p:nvPr>
        </p:nvGraphicFramePr>
        <p:xfrm>
          <a:off x="1475656" y="3284984"/>
          <a:ext cx="7109020" cy="251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3802">
                  <a:extLst>
                    <a:ext uri="{9D8B030D-6E8A-4147-A177-3AD203B41FA5}">
                      <a16:colId xmlns:a16="http://schemas.microsoft.com/office/drawing/2014/main" val="3064410619"/>
                    </a:ext>
                  </a:extLst>
                </a:gridCol>
                <a:gridCol w="504056">
                  <a:extLst>
                    <a:ext uri="{9D8B030D-6E8A-4147-A177-3AD203B41FA5}">
                      <a16:colId xmlns:a16="http://schemas.microsoft.com/office/drawing/2014/main" val="4092766815"/>
                    </a:ext>
                  </a:extLst>
                </a:gridCol>
                <a:gridCol w="5691162">
                  <a:extLst>
                    <a:ext uri="{9D8B030D-6E8A-4147-A177-3AD203B41FA5}">
                      <a16:colId xmlns:a16="http://schemas.microsoft.com/office/drawing/2014/main" val="1847721573"/>
                    </a:ext>
                  </a:extLst>
                </a:gridCol>
              </a:tblGrid>
              <a:tr h="22754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#param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=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E x (V + L) + NB x (4E</a:t>
                      </a:r>
                      <a:r>
                        <a:rPr lang="en-US" sz="1050" b="0" baseline="30000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en-US" sz="1050" b="0" dirty="0">
                          <a:solidFill>
                            <a:schemeClr val="tx1"/>
                          </a:solidFill>
                        </a:rPr>
                        <a:t> + 9E + 2EH + H) + 2E + E x V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2809761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2364C7A-7C2C-975D-40DC-270AAF6129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7287721"/>
              </p:ext>
            </p:extLst>
          </p:nvPr>
        </p:nvGraphicFramePr>
        <p:xfrm>
          <a:off x="1209926" y="3861048"/>
          <a:ext cx="698477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3260574231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59064108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330116702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714402140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59312402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8724355"/>
                    </a:ext>
                  </a:extLst>
                </a:gridCol>
                <a:gridCol w="1759634">
                  <a:extLst>
                    <a:ext uri="{9D8B030D-6E8A-4147-A177-3AD203B41FA5}">
                      <a16:colId xmlns:a16="http://schemas.microsoft.com/office/drawing/2014/main" val="282193128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NB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#param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5345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GPT2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50 257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768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1 024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3 072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124 439 808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41776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GPT3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50 257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12 288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2 048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96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12 288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>
                        <a:tabLst>
                          <a:tab pos="684213" algn="l"/>
                        </a:tabLst>
                      </a:pPr>
                      <a:r>
                        <a:rPr lang="en-US" sz="1400" dirty="0"/>
                        <a:t>87 627 632 640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924048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2841111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D2C1A-6A40-393A-96E0-426C99AA8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Tranformers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A13DC-66BF-EF9E-C5ED-170201F7BB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  <a:p>
            <a:r>
              <a:rPr lang="en-US" dirty="0"/>
              <a:t>Pre-training – unsupervised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EF1412-8CB5-1F20-E2F9-C6F67CD01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ECAA4B-11C3-81C9-A08E-5FDD0FF94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93</a:t>
            </a:fld>
            <a:endParaRPr lang="en-GB" altLang="en-US"/>
          </a:p>
        </p:txBody>
      </p:sp>
      <p:pic>
        <p:nvPicPr>
          <p:cNvPr id="7" name="Picture 6" descr="A white background with black circles and text&#10;&#10;Description automatically generated">
            <a:extLst>
              <a:ext uri="{FF2B5EF4-FFF2-40B4-BE49-F238E27FC236}">
                <a16:creationId xmlns:a16="http://schemas.microsoft.com/office/drawing/2014/main" id="{7D4B867F-150A-2589-195A-50A37B1D48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065" y="3177605"/>
            <a:ext cx="3532339" cy="2743200"/>
          </a:xfrm>
          <a:prstGeom prst="rect">
            <a:avLst/>
          </a:prstGeom>
        </p:spPr>
      </p:pic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D8DD7198-C42D-A17D-8F6E-86A523CDDC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4918" y="3177605"/>
            <a:ext cx="3532339" cy="2743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195171D-ACA2-2624-23FF-6E66BF4A627B}"/>
              </a:ext>
            </a:extLst>
          </p:cNvPr>
          <p:cNvSpPr txBox="1"/>
          <p:nvPr/>
        </p:nvSpPr>
        <p:spPr>
          <a:xfrm>
            <a:off x="-180528" y="2431447"/>
            <a:ext cx="529544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</a:pPr>
            <a:r>
              <a:rPr lang="en-US" sz="2400" dirty="0">
                <a:latin typeface="+mn-lt"/>
              </a:rPr>
              <a:t>Masked language modelling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F66E56-59B4-D0AD-4BDA-A05DEC778727}"/>
              </a:ext>
            </a:extLst>
          </p:cNvPr>
          <p:cNvSpPr txBox="1"/>
          <p:nvPr/>
        </p:nvSpPr>
        <p:spPr>
          <a:xfrm>
            <a:off x="4751638" y="2420888"/>
            <a:ext cx="4356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</a:pPr>
            <a:r>
              <a:rPr lang="en-US" sz="2400" dirty="0">
                <a:latin typeface="+mn-lt"/>
              </a:rPr>
              <a:t>Next word prediction </a:t>
            </a:r>
            <a:r>
              <a:rPr lang="en-US" dirty="0">
                <a:latin typeface="+mn-lt"/>
              </a:rPr>
              <a:t>(causal language modeling)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08155905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D2C1A-6A40-393A-96E0-426C99AA8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Tranformers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A13DC-66BF-EF9E-C5ED-170201F7BB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  <a:p>
            <a:r>
              <a:rPr lang="en-US" dirty="0"/>
              <a:t>Pre-training – unsupervised</a:t>
            </a:r>
          </a:p>
          <a:p>
            <a:r>
              <a:rPr lang="en-US" dirty="0"/>
              <a:t>Fine-tunning </a:t>
            </a:r>
          </a:p>
          <a:p>
            <a:pPr lvl="1"/>
            <a:r>
              <a:rPr lang="en-US" dirty="0"/>
              <a:t>Specific task </a:t>
            </a:r>
          </a:p>
          <a:p>
            <a:pPr lvl="2"/>
            <a:r>
              <a:rPr lang="en-US" dirty="0"/>
              <a:t>Another model -&gt; Additional </a:t>
            </a:r>
          </a:p>
          <a:p>
            <a:pPr marL="914400" lvl="2" indent="0">
              <a:buNone/>
            </a:pPr>
            <a:r>
              <a:rPr lang="en-US" dirty="0"/>
              <a:t>layers (params)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EF1412-8CB5-1F20-E2F9-C6F67CD01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ECAA4B-11C3-81C9-A08E-5FDD0FF94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94</a:t>
            </a:fld>
            <a:endParaRPr lang="en-GB" altLang="en-US"/>
          </a:p>
        </p:txBody>
      </p:sp>
      <p:pic>
        <p:nvPicPr>
          <p:cNvPr id="1026" name="Picture 2" descr="Intent recognition">
            <a:extLst>
              <a:ext uri="{FF2B5EF4-FFF2-40B4-BE49-F238E27FC236}">
                <a16:creationId xmlns:a16="http://schemas.microsoft.com/office/drawing/2014/main" id="{E770228E-2A27-638F-FBCD-0D32D54552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677" y="2276872"/>
            <a:ext cx="3444936" cy="3756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861856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D2C1A-6A40-393A-96E0-426C99AA8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Tranformers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A13DC-66BF-EF9E-C5ED-170201F7BB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  <a:p>
            <a:r>
              <a:rPr lang="en-US" dirty="0"/>
              <a:t>Pre-training – unsupervised</a:t>
            </a:r>
          </a:p>
          <a:p>
            <a:r>
              <a:rPr lang="en-US" dirty="0"/>
              <a:t>Fine-tunning </a:t>
            </a:r>
          </a:p>
          <a:p>
            <a:r>
              <a:rPr lang="en-US" dirty="0"/>
              <a:t>Prompt-based learning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EF1412-8CB5-1F20-E2F9-C6F67CD01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ECAA4B-11C3-81C9-A08E-5FDD0FF94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95</a:t>
            </a:fld>
            <a:endParaRPr lang="en-GB" altLang="en-US"/>
          </a:p>
        </p:txBody>
      </p:sp>
      <p:pic>
        <p:nvPicPr>
          <p:cNvPr id="13" name="Picture 12" descr="A row of circles on a white background&#10;&#10;Description automatically generated">
            <a:extLst>
              <a:ext uri="{FF2B5EF4-FFF2-40B4-BE49-F238E27FC236}">
                <a16:creationId xmlns:a16="http://schemas.microsoft.com/office/drawing/2014/main" id="{348F521B-E930-632A-24F6-98BC38A901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4005064"/>
            <a:ext cx="3657600" cy="1828800"/>
          </a:xfrm>
          <a:prstGeom prst="rect">
            <a:avLst/>
          </a:prstGeom>
        </p:spPr>
      </p:pic>
      <p:pic>
        <p:nvPicPr>
          <p:cNvPr id="15" name="Picture 1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0F621FFC-1DC3-8D9C-D8DF-2B4C1B88BF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850" y="4005064"/>
            <a:ext cx="3833447" cy="18288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04833A6-49E1-2AE4-0B1D-19086D950F1E}"/>
              </a:ext>
            </a:extLst>
          </p:cNvPr>
          <p:cNvSpPr txBox="1"/>
          <p:nvPr/>
        </p:nvSpPr>
        <p:spPr>
          <a:xfrm>
            <a:off x="3347864" y="3295801"/>
            <a:ext cx="59766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</a:pPr>
            <a:r>
              <a:rPr lang="en-US" sz="2400" dirty="0">
                <a:latin typeface="+mn-lt"/>
              </a:rPr>
              <a:t>With examples (k-shot learning)</a:t>
            </a:r>
          </a:p>
          <a:p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40BC9A-FBA5-F9C0-5DD0-138D5B111B7C}"/>
              </a:ext>
            </a:extLst>
          </p:cNvPr>
          <p:cNvSpPr txBox="1"/>
          <p:nvPr/>
        </p:nvSpPr>
        <p:spPr>
          <a:xfrm>
            <a:off x="547617" y="3295801"/>
            <a:ext cx="5184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</a:pPr>
            <a:r>
              <a:rPr lang="en-US" sz="2400" dirty="0">
                <a:latin typeface="+mn-lt"/>
              </a:rPr>
              <a:t>Simple</a:t>
            </a:r>
          </a:p>
        </p:txBody>
      </p:sp>
    </p:spTree>
    <p:extLst>
      <p:ext uri="{BB962C8B-B14F-4D97-AF65-F5344CB8AC3E}">
        <p14:creationId xmlns:p14="http://schemas.microsoft.com/office/powerpoint/2010/main" val="3033959614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E6098-24E2-3D88-6BE3-2BADB7B06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FF25E-C662-BC1D-574F-1B6EE967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Transformers -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B14E1-DC74-3B36-8709-F6CFB3672E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US" dirty="0"/>
              <a:t>Resources </a:t>
            </a:r>
          </a:p>
          <a:p>
            <a:pPr lvl="2"/>
            <a:r>
              <a:rPr lang="en-US" dirty="0">
                <a:hlinkClick r:id="rId2"/>
              </a:rPr>
              <a:t>https://jalammar.github.io/illustrated-transformer/</a:t>
            </a:r>
          </a:p>
          <a:p>
            <a:pPr lvl="2"/>
            <a:r>
              <a:rPr lang="en-US" dirty="0">
                <a:hlinkClick r:id="rId2"/>
              </a:rPr>
              <a:t>Transformers (how LLMs work) explained visually | DL5 – YouTube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https://www.youtube.com/watch?v=wjZofJX0v4M</a:t>
            </a:r>
            <a:r>
              <a:rPr lang="en-US" dirty="0"/>
              <a:t> </a:t>
            </a:r>
          </a:p>
          <a:p>
            <a:pPr lvl="2"/>
            <a:r>
              <a:rPr lang="en-US" dirty="0">
                <a:hlinkClick r:id="rId3"/>
              </a:rPr>
              <a:t>LLM Visualization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https://bbycroft.net/llm</a:t>
            </a:r>
            <a:r>
              <a:rPr lang="en-US" dirty="0"/>
              <a:t> </a:t>
            </a:r>
          </a:p>
          <a:p>
            <a:pPr lvl="2"/>
            <a:r>
              <a:rPr lang="en-US" dirty="0" err="1"/>
              <a:t>nanoGPT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https://www.youtube.com/watch?v=kCc8FmEb1nY</a:t>
            </a:r>
            <a:r>
              <a:rPr lang="en-US" dirty="0"/>
              <a:t> </a:t>
            </a:r>
          </a:p>
          <a:p>
            <a:pPr lvl="2"/>
            <a:r>
              <a:rPr lang="en-US" dirty="0"/>
              <a:t>Attention </a:t>
            </a:r>
            <a:r>
              <a:rPr lang="en-US" dirty="0">
                <a:hlinkClick r:id="rId5"/>
              </a:rPr>
              <a:t>https://lilianweng.github.io/posts/2018-06-24-attention/</a:t>
            </a:r>
            <a:r>
              <a:rPr lang="en-US" dirty="0"/>
              <a:t> </a:t>
            </a:r>
          </a:p>
          <a:p>
            <a:pPr lvl="2"/>
            <a:r>
              <a:rPr lang="en-US" dirty="0">
                <a:hlinkClick r:id="rId6"/>
              </a:rPr>
              <a:t>https://arxiv.org/pdf/1706.03762</a:t>
            </a:r>
            <a:r>
              <a:rPr lang="en-US" dirty="0"/>
              <a:t> </a:t>
            </a:r>
          </a:p>
          <a:p>
            <a:pPr lvl="2"/>
            <a:r>
              <a:rPr lang="en-US" dirty="0">
                <a:hlinkClick r:id="rId7"/>
              </a:rPr>
              <a:t>https://github.com/karpathy/nanoGPT</a:t>
            </a:r>
            <a:r>
              <a:rPr lang="en-US" dirty="0"/>
              <a:t> </a:t>
            </a:r>
          </a:p>
          <a:p>
            <a:pPr lvl="2"/>
            <a:r>
              <a:rPr lang="en-US" dirty="0">
                <a:hlinkClick r:id="rId8"/>
              </a:rPr>
              <a:t>https://github.com/karpathy/ng-video-lecture</a:t>
            </a:r>
            <a:endParaRPr lang="en-US" dirty="0"/>
          </a:p>
          <a:p>
            <a:pPr lvl="2"/>
            <a:r>
              <a:rPr lang="en-US" dirty="0">
                <a:hlinkClick r:id="rId9"/>
              </a:rPr>
              <a:t>https://colab.research.google.com/drive/1JMLa53HDuA-i7ZBmqV7ZnA3c_fvtXnx-?usp=sharing</a:t>
            </a:r>
            <a:r>
              <a:rPr lang="en-US" dirty="0"/>
              <a:t> </a:t>
            </a:r>
          </a:p>
          <a:p>
            <a:pPr lvl="2"/>
            <a:r>
              <a:rPr lang="en-US" dirty="0">
                <a:hlinkClick r:id="rId10"/>
              </a:rPr>
              <a:t>https://paperswithcode.com/paper/attention-is-all-you-need</a:t>
            </a:r>
            <a:r>
              <a:rPr lang="en-US" dirty="0"/>
              <a:t> </a:t>
            </a:r>
          </a:p>
          <a:p>
            <a:pPr lvl="2"/>
            <a:r>
              <a:rPr lang="en-US" dirty="0">
                <a:hlinkClick r:id="rId4"/>
              </a:rPr>
              <a:t>https://www.youtube.com/watch?v=kCc8FmEb1nY</a:t>
            </a: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BB11C6-2DC6-2AF8-54D1-94288EAEF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vi-VN"/>
              <a:t>Inteligenţă artificială - generative AI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898649-E9C0-3D5E-54DC-E5896923D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CF4964-4D72-4358-AB8A-09A69D8EA597}" type="slidenum">
              <a:rPr lang="en-GB" altLang="en-US" smtClean="0"/>
              <a:pPr>
                <a:defRPr/>
              </a:pPr>
              <a:t>96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393646178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>
            <a:extLst>
              <a:ext uri="{FF2B5EF4-FFF2-40B4-BE49-F238E27FC236}">
                <a16:creationId xmlns:a16="http://schemas.microsoft.com/office/drawing/2014/main" id="{6F6DEE20-B69A-7B5F-D284-87B1CF00E7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277813"/>
            <a:ext cx="8569325" cy="703262"/>
          </a:xfrm>
        </p:spPr>
        <p:txBody>
          <a:bodyPr/>
          <a:lstStyle/>
          <a:p>
            <a:r>
              <a:rPr lang="ro-RO" altLang="en-US"/>
              <a:t>Cursul următor</a:t>
            </a:r>
            <a:endParaRPr lang="en-US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8E28D-7739-8D9D-6228-F67B69725F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3850" y="1125538"/>
            <a:ext cx="8640763" cy="554355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SzTx/>
              <a:buFont typeface="Wingdings" panose="05000000000000000000" pitchFamily="2" charset="2"/>
              <a:buAutoNum type="alphaUcPeriod"/>
              <a:defRPr/>
            </a:pPr>
            <a:endParaRPr lang="ro-RO" sz="2000" dirty="0">
              <a:solidFill>
                <a:schemeClr val="bg1">
                  <a:lumMod val="75000"/>
                </a:schemeClr>
              </a:solidFill>
            </a:endParaRPr>
          </a:p>
          <a:p>
            <a:pPr eaLnBrk="1" hangingPunct="1">
              <a:lnSpc>
                <a:spcPct val="80000"/>
              </a:lnSpc>
              <a:buSzTx/>
              <a:buFont typeface="Wingdings" panose="05000000000000000000" pitchFamily="2" charset="2"/>
              <a:buAutoNum type="alphaUcPeriod"/>
              <a:defRPr/>
            </a:pPr>
            <a:r>
              <a:rPr lang="ro-RO" sz="2000" dirty="0">
                <a:solidFill>
                  <a:schemeClr val="bg1">
                    <a:lumMod val="75000"/>
                  </a:schemeClr>
                </a:solidFill>
              </a:rPr>
              <a:t>Scurtă introducere în Inteligenţa Artificială (IA)</a:t>
            </a:r>
            <a:endParaRPr lang="en-GB" sz="2000" dirty="0">
              <a:solidFill>
                <a:schemeClr val="bg1">
                  <a:lumMod val="75000"/>
                </a:schemeClr>
              </a:solidFill>
            </a:endParaRPr>
          </a:p>
          <a:p>
            <a:pPr eaLnBrk="1" hangingPunct="1">
              <a:lnSpc>
                <a:spcPct val="80000"/>
              </a:lnSpc>
              <a:buSzTx/>
              <a:buFont typeface="Wingdings" panose="05000000000000000000" pitchFamily="2" charset="2"/>
              <a:buAutoNum type="alphaUcPeriod"/>
              <a:defRPr/>
            </a:pPr>
            <a:endParaRPr lang="en-GB" sz="2000" dirty="0">
              <a:solidFill>
                <a:schemeClr val="bg1">
                  <a:lumMod val="75000"/>
                </a:schemeClr>
              </a:solidFill>
            </a:endParaRPr>
          </a:p>
          <a:p>
            <a:pPr eaLnBrk="1" hangingPunct="1">
              <a:lnSpc>
                <a:spcPct val="80000"/>
              </a:lnSpc>
              <a:buSzTx/>
              <a:buFont typeface="Wingdings" panose="05000000000000000000" pitchFamily="2" charset="2"/>
              <a:buAutoNum type="alphaUcPeriod"/>
              <a:defRPr/>
            </a:pPr>
            <a:r>
              <a:rPr lang="en-US" sz="2000" dirty="0" err="1"/>
              <a:t>Sisteme</a:t>
            </a:r>
            <a:r>
              <a:rPr lang="en-US" sz="2000" dirty="0"/>
              <a:t> </a:t>
            </a:r>
            <a:r>
              <a:rPr lang="en-US" sz="2000" dirty="0" err="1"/>
              <a:t>inteligente</a:t>
            </a:r>
            <a:r>
              <a:rPr lang="en-US" sz="2000" dirty="0"/>
              <a:t> </a:t>
            </a:r>
            <a:endParaRPr lang="ro-RO" sz="2000" dirty="0"/>
          </a:p>
          <a:p>
            <a:pPr lvl="1" eaLnBrk="1" hangingPunct="1">
              <a:lnSpc>
                <a:spcPct val="80000"/>
              </a:lnSpc>
              <a:defRPr/>
            </a:pPr>
            <a:r>
              <a:rPr lang="ro-RO" sz="1800" b="1" dirty="0"/>
              <a:t>Sisteme care învaţă singure </a:t>
            </a: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050" dirty="0"/>
              <a:t>Arbori de decizie</a:t>
            </a: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050" dirty="0">
                <a:solidFill>
                  <a:schemeClr val="bg1">
                    <a:lumMod val="75000"/>
                  </a:schemeClr>
                </a:solidFill>
              </a:rPr>
              <a:t>Reţele neuronale artificiale</a:t>
            </a:r>
            <a:r>
              <a:rPr lang="en-US" sz="1050" dirty="0">
                <a:solidFill>
                  <a:schemeClr val="bg1">
                    <a:lumMod val="75000"/>
                  </a:schemeClr>
                </a:solidFill>
              </a:rPr>
              <a:t> - transformers</a:t>
            </a:r>
            <a:endParaRPr lang="ro-RO" sz="1050" dirty="0">
              <a:solidFill>
                <a:schemeClr val="bg1">
                  <a:lumMod val="75000"/>
                </a:schemeClr>
              </a:solidFill>
            </a:endParaRP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050" dirty="0"/>
              <a:t>Maşini cu suport vectorial</a:t>
            </a: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050" dirty="0">
                <a:solidFill>
                  <a:schemeClr val="bg1">
                    <a:lumMod val="75000"/>
                  </a:schemeClr>
                </a:solidFill>
              </a:rPr>
              <a:t>Algoritmi evolutivi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ro-RO" sz="1800" dirty="0">
                <a:solidFill>
                  <a:schemeClr val="bg1">
                    <a:lumMod val="75000"/>
                  </a:schemeClr>
                </a:solidFill>
              </a:rPr>
              <a:t>Si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</a:rPr>
              <a:t>steme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</a:rPr>
              <a:t>bazate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</a:rPr>
              <a:t>pe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</a:rPr>
              <a:t>reguli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</a:rPr>
              <a:t> </a:t>
            </a:r>
            <a:endParaRPr lang="ro-RO" sz="1800" dirty="0">
              <a:solidFill>
                <a:schemeClr val="bg1">
                  <a:lumMod val="75000"/>
                </a:schemeClr>
              </a:solidFill>
            </a:endParaRPr>
          </a:p>
          <a:p>
            <a:pPr lvl="1" eaLnBrk="1" hangingPunct="1">
              <a:lnSpc>
                <a:spcPct val="80000"/>
              </a:lnSpc>
              <a:defRPr/>
            </a:pPr>
            <a:r>
              <a:rPr lang="ro-RO" sz="1800" dirty="0">
                <a:solidFill>
                  <a:schemeClr val="bg1">
                    <a:lumMod val="75000"/>
                  </a:schemeClr>
                </a:solidFill>
              </a:rPr>
              <a:t>Sisteme hibride </a:t>
            </a:r>
            <a:endParaRPr lang="en-US" sz="1800" dirty="0">
              <a:solidFill>
                <a:schemeClr val="bg1">
                  <a:lumMod val="75000"/>
                </a:schemeClr>
              </a:solidFill>
            </a:endParaRPr>
          </a:p>
          <a:p>
            <a:pPr lvl="1" eaLnBrk="1" hangingPunct="1">
              <a:lnSpc>
                <a:spcPct val="80000"/>
              </a:lnSpc>
              <a:defRPr/>
            </a:pPr>
            <a:endParaRPr lang="en-US" sz="1800" dirty="0"/>
          </a:p>
          <a:p>
            <a:pPr eaLnBrk="1" hangingPunct="1">
              <a:lnSpc>
                <a:spcPct val="80000"/>
              </a:lnSpc>
              <a:buSzTx/>
              <a:buFont typeface="Wingdings" panose="05000000000000000000" pitchFamily="2" charset="2"/>
              <a:buAutoNum type="alphaUcPeriod"/>
              <a:defRPr/>
            </a:pPr>
            <a:r>
              <a:rPr lang="ro-RO" sz="2000" dirty="0">
                <a:solidFill>
                  <a:schemeClr val="bg1">
                    <a:lumMod val="75000"/>
                  </a:schemeClr>
                </a:solidFill>
              </a:rPr>
              <a:t>Rezolvarea problemelor prin căutare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ro-RO" sz="1800" dirty="0">
                <a:solidFill>
                  <a:schemeClr val="bg1">
                    <a:lumMod val="75000"/>
                  </a:schemeClr>
                </a:solidFill>
              </a:rPr>
              <a:t>Definirea problemelor de căutare</a:t>
            </a:r>
          </a:p>
          <a:p>
            <a:pPr lvl="1" eaLnBrk="1" hangingPunct="1">
              <a:lnSpc>
                <a:spcPct val="80000"/>
              </a:lnSpc>
              <a:defRPr/>
            </a:pPr>
            <a:r>
              <a:rPr lang="ro-RO" sz="1800" dirty="0">
                <a:solidFill>
                  <a:schemeClr val="bg1">
                    <a:lumMod val="75000"/>
                  </a:schemeClr>
                </a:solidFill>
              </a:rPr>
              <a:t>Strategii de căutare</a:t>
            </a: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200" dirty="0">
                <a:solidFill>
                  <a:schemeClr val="bg1">
                    <a:lumMod val="75000"/>
                  </a:schemeClr>
                </a:solidFill>
              </a:rPr>
              <a:t>Strategii de căutare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neinformate</a:t>
            </a:r>
            <a:endParaRPr lang="ro-RO" sz="1200" dirty="0">
              <a:solidFill>
                <a:schemeClr val="bg1">
                  <a:lumMod val="75000"/>
                </a:schemeClr>
              </a:solidFill>
            </a:endParaRP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200" dirty="0">
                <a:solidFill>
                  <a:schemeClr val="bg1">
                    <a:lumMod val="75000"/>
                  </a:schemeClr>
                </a:solidFill>
              </a:rPr>
              <a:t>Strategii de căutare </a:t>
            </a:r>
            <a:r>
              <a:rPr lang="en-US" sz="1200" dirty="0" err="1">
                <a:solidFill>
                  <a:schemeClr val="bg1">
                    <a:lumMod val="75000"/>
                  </a:schemeClr>
                </a:solidFill>
              </a:rPr>
              <a:t>informate</a:t>
            </a:r>
            <a:endParaRPr lang="ro-RO" sz="1200" dirty="0">
              <a:solidFill>
                <a:schemeClr val="bg1">
                  <a:lumMod val="75000"/>
                </a:schemeClr>
              </a:solidFill>
            </a:endParaRP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200" dirty="0">
                <a:solidFill>
                  <a:schemeClr val="bg1">
                    <a:lumMod val="75000"/>
                  </a:schemeClr>
                </a:solidFill>
              </a:rPr>
              <a:t>Strategii de căutare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locale (Hill Climbing, Simulated Annealing, Tabu Search</a:t>
            </a:r>
            <a:r>
              <a:rPr lang="ro-RO" sz="1200" dirty="0">
                <a:solidFill>
                  <a:schemeClr val="bg1">
                    <a:lumMod val="75000"/>
                  </a:schemeClr>
                </a:solidFill>
              </a:rPr>
              <a:t>, Algoritmi evolutivi, PSO, ACO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ro-RO" sz="1200" dirty="0">
              <a:solidFill>
                <a:schemeClr val="bg1">
                  <a:lumMod val="75000"/>
                </a:schemeClr>
              </a:solidFill>
            </a:endParaRPr>
          </a:p>
          <a:p>
            <a:pPr lvl="2" eaLnBrk="1" hangingPunct="1">
              <a:lnSpc>
                <a:spcPct val="80000"/>
              </a:lnSpc>
              <a:defRPr/>
            </a:pPr>
            <a:r>
              <a:rPr lang="ro-RO" sz="1200" dirty="0">
                <a:solidFill>
                  <a:schemeClr val="bg1">
                    <a:lumMod val="75000"/>
                  </a:schemeClr>
                </a:solidFill>
              </a:rPr>
              <a:t>Strategii de căutare </a:t>
            </a:r>
            <a:r>
              <a:rPr lang="vi-VN" sz="1200" dirty="0">
                <a:solidFill>
                  <a:schemeClr val="bg1">
                    <a:lumMod val="75000"/>
                  </a:schemeClr>
                </a:solidFill>
              </a:rPr>
              <a:t>adversială</a:t>
            </a:r>
            <a:endParaRPr lang="ro-RO" sz="1200" dirty="0">
              <a:solidFill>
                <a:schemeClr val="bg1">
                  <a:lumMod val="75000"/>
                </a:schemeClr>
              </a:solidFill>
            </a:endParaRPr>
          </a:p>
          <a:p>
            <a:pPr marL="457200" lvl="1" indent="0" eaLnBrk="1" hangingPunct="1">
              <a:lnSpc>
                <a:spcPct val="80000"/>
              </a:lnSpc>
              <a:buFont typeface="Wingdings" panose="05000000000000000000" pitchFamily="2" charset="2"/>
              <a:buNone/>
              <a:defRPr/>
            </a:pPr>
            <a:endParaRPr lang="ro-RO" sz="1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5604" name="Slide Number Placeholder 4">
            <a:extLst>
              <a:ext uri="{FF2B5EF4-FFF2-40B4-BE49-F238E27FC236}">
                <a16:creationId xmlns:a16="http://schemas.microsoft.com/office/drawing/2014/main" id="{2022117B-E7DD-9C67-75C2-8584798E2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1EFF0498-BD28-42A6-BAC5-C9A45232AD0E}" type="slidenum">
              <a:rPr lang="en-GB" altLang="en-US" sz="10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97</a:t>
            </a:fld>
            <a:endParaRPr lang="en-GB" altLang="en-US" sz="1000"/>
          </a:p>
        </p:txBody>
      </p:sp>
      <p:sp>
        <p:nvSpPr>
          <p:cNvPr id="25605" name="Footer Placeholder 5">
            <a:extLst>
              <a:ext uri="{FF2B5EF4-FFF2-40B4-BE49-F238E27FC236}">
                <a16:creationId xmlns:a16="http://schemas.microsoft.com/office/drawing/2014/main" id="{20150219-3D5C-F54A-87F9-97113734A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vi-VN" altLang="en-US" sz="1000"/>
              <a:t>Inteligenţă artificială - generative AI</a:t>
            </a:r>
            <a:endParaRPr lang="en-GB" altLang="en-US" sz="1000"/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3">
            <a:extLst>
              <a:ext uri="{FF2B5EF4-FFF2-40B4-BE49-F238E27FC236}">
                <a16:creationId xmlns:a16="http://schemas.microsoft.com/office/drawing/2014/main" id="{5479FD9F-191C-9475-3141-3FB6EF0470E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5288" y="277813"/>
            <a:ext cx="8569325" cy="703262"/>
          </a:xfrm>
        </p:spPr>
        <p:txBody>
          <a:bodyPr/>
          <a:lstStyle/>
          <a:p>
            <a:endParaRPr lang="en-US" altLang="en-US"/>
          </a:p>
        </p:txBody>
      </p:sp>
      <p:sp>
        <p:nvSpPr>
          <p:cNvPr id="27651" name="Content Placeholder 2">
            <a:extLst>
              <a:ext uri="{FF2B5EF4-FFF2-40B4-BE49-F238E27FC236}">
                <a16:creationId xmlns:a16="http://schemas.microsoft.com/office/drawing/2014/main" id="{8F1AEAD0-92B1-9D76-8B96-10EB6EEEB36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323850" y="1125538"/>
            <a:ext cx="8640763" cy="5543550"/>
          </a:xfrm>
        </p:spPr>
        <p:txBody>
          <a:bodyPr>
            <a:normAutofit/>
          </a:bodyPr>
          <a:lstStyle/>
          <a:p>
            <a:r>
              <a:rPr lang="ro-RO" altLang="en-US" dirty="0"/>
              <a:t>Informaţiile prezentate au fost colectate din diferite surse de pe internet, precum şi din cursurile de inteligenţă artificială ţinute în anii anteriori de către:</a:t>
            </a:r>
          </a:p>
          <a:p>
            <a:pPr lvl="1"/>
            <a:endParaRPr lang="ro-RO" altLang="en-US" dirty="0"/>
          </a:p>
          <a:p>
            <a:pPr lvl="1"/>
            <a:r>
              <a:rPr lang="ro-RO" altLang="en-US" sz="1800" dirty="0"/>
              <a:t>Conf. Dr. Mihai Oltean – </a:t>
            </a:r>
            <a:r>
              <a:rPr lang="ro-RO" altLang="en-US" sz="1800" dirty="0">
                <a:hlinkClick r:id="rId2"/>
              </a:rPr>
              <a:t>www.cs.ubbcluj.ro/</a:t>
            </a:r>
            <a:r>
              <a:rPr lang="en-GB" altLang="en-US" sz="1800" dirty="0">
                <a:hlinkClick r:id="rId2"/>
              </a:rPr>
              <a:t>~</a:t>
            </a:r>
            <a:r>
              <a:rPr lang="en-GB" altLang="en-US" sz="1800" dirty="0" err="1">
                <a:hlinkClick r:id="rId2"/>
              </a:rPr>
              <a:t>moltean</a:t>
            </a:r>
            <a:endParaRPr lang="en-GB" altLang="en-US" sz="1800" dirty="0"/>
          </a:p>
          <a:p>
            <a:pPr lvl="1"/>
            <a:endParaRPr lang="ro-RO" altLang="en-US" sz="1800" dirty="0"/>
          </a:p>
          <a:p>
            <a:pPr lvl="1"/>
            <a:r>
              <a:rPr lang="en-GB" altLang="en-US" sz="1800" dirty="0"/>
              <a:t>Lect. </a:t>
            </a:r>
            <a:r>
              <a:rPr lang="en-GB" altLang="en-US" sz="1800" dirty="0" err="1"/>
              <a:t>Dr.</a:t>
            </a:r>
            <a:r>
              <a:rPr lang="en-GB" altLang="en-US" sz="1800" dirty="0"/>
              <a:t> Crina Gro</a:t>
            </a:r>
            <a:r>
              <a:rPr lang="ro-RO" altLang="en-US" sz="1800" dirty="0"/>
              <a:t>şan - </a:t>
            </a:r>
            <a:r>
              <a:rPr lang="ro-RO" altLang="en-US" sz="1800" dirty="0">
                <a:hlinkClick r:id="rId3"/>
              </a:rPr>
              <a:t>www.cs.ubbcluj.ro/</a:t>
            </a:r>
            <a:r>
              <a:rPr lang="en-GB" altLang="en-US" sz="1800" dirty="0">
                <a:hlinkClick r:id="rId3"/>
              </a:rPr>
              <a:t>~</a:t>
            </a:r>
            <a:r>
              <a:rPr lang="ro-RO" altLang="en-US" sz="1800" dirty="0">
                <a:hlinkClick r:id="rId3"/>
              </a:rPr>
              <a:t>cgrosan</a:t>
            </a:r>
            <a:endParaRPr lang="ro-RO" altLang="en-US" sz="1800" dirty="0"/>
          </a:p>
          <a:p>
            <a:pPr lvl="1"/>
            <a:endParaRPr lang="ro-RO" altLang="en-US" sz="1800" dirty="0"/>
          </a:p>
          <a:p>
            <a:pPr lvl="1"/>
            <a:r>
              <a:rPr lang="ro-RO" altLang="en-US" sz="1800" dirty="0"/>
              <a:t>Prof. Dr. Horia F. Pop - </a:t>
            </a:r>
            <a:r>
              <a:rPr lang="ro-RO" altLang="en-US" sz="1800" dirty="0">
                <a:hlinkClick r:id="rId4"/>
              </a:rPr>
              <a:t>www.cs.ubbcluj.ro/</a:t>
            </a:r>
            <a:r>
              <a:rPr lang="en-GB" altLang="en-US" sz="1800" dirty="0">
                <a:hlinkClick r:id="rId4"/>
              </a:rPr>
              <a:t>~</a:t>
            </a:r>
            <a:r>
              <a:rPr lang="ro-RO" altLang="en-US" sz="1800" dirty="0">
                <a:hlinkClick r:id="rId4"/>
              </a:rPr>
              <a:t>hfpop</a:t>
            </a:r>
            <a:endParaRPr lang="en-US" altLang="en-US" sz="1800" dirty="0"/>
          </a:p>
          <a:p>
            <a:pPr lvl="1"/>
            <a:endParaRPr lang="en-US" altLang="en-US" sz="1800" dirty="0"/>
          </a:p>
          <a:p>
            <a:pPr lvl="1"/>
            <a:r>
              <a:rPr lang="en-US" altLang="en-US" sz="1800" dirty="0"/>
              <a:t>Prof. Dr. Radu Ionescu -  </a:t>
            </a:r>
            <a:r>
              <a:rPr lang="ro-RO" altLang="en-US" sz="1800" dirty="0">
                <a:hlinkClick r:id="rId5"/>
              </a:rPr>
              <a:t>https://raduionescu.herokuapp.com/</a:t>
            </a:r>
            <a:r>
              <a:rPr lang="en-US" altLang="en-US" sz="1800" dirty="0"/>
              <a:t> </a:t>
            </a:r>
          </a:p>
        </p:txBody>
      </p:sp>
      <p:sp>
        <p:nvSpPr>
          <p:cNvPr id="27652" name="Slide Number Placeholder 4">
            <a:extLst>
              <a:ext uri="{FF2B5EF4-FFF2-40B4-BE49-F238E27FC236}">
                <a16:creationId xmlns:a16="http://schemas.microsoft.com/office/drawing/2014/main" id="{B143E303-C561-2DA2-34F7-22F7366BF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4F3CF286-8F82-4944-82E7-A0F8EEB28DD3}" type="slidenum">
              <a:rPr lang="en-GB" altLang="en-US" sz="1000" smtClean="0"/>
              <a:pPr>
                <a:spcBef>
                  <a:spcPct val="0"/>
                </a:spcBef>
                <a:buClrTx/>
                <a:buSzTx/>
                <a:buFontTx/>
                <a:buNone/>
              </a:pPr>
              <a:t>98</a:t>
            </a:fld>
            <a:endParaRPr lang="en-GB" altLang="en-US" sz="1000"/>
          </a:p>
        </p:txBody>
      </p:sp>
      <p:sp>
        <p:nvSpPr>
          <p:cNvPr id="27653" name="Footer Placeholder 5">
            <a:extLst>
              <a:ext uri="{FF2B5EF4-FFF2-40B4-BE49-F238E27FC236}">
                <a16:creationId xmlns:a16="http://schemas.microsoft.com/office/drawing/2014/main" id="{D598DB61-6B0E-22A8-DE13-A507EDA86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p"/>
              <a:defRPr sz="28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9900"/>
              </a:buClr>
              <a:buSzPct val="75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rgbClr val="90D75B"/>
              </a:buClr>
              <a:buSzPct val="65000"/>
              <a:buFont typeface="Wingdings" panose="05000000000000000000" pitchFamily="2" charset="2"/>
              <a:buChar char="p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90D75B"/>
              </a:buClr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900"/>
              </a:buClr>
              <a:buSzPct val="80000"/>
              <a:buFont typeface="Wingdings" panose="05000000000000000000" pitchFamily="2" charset="2"/>
              <a:buChar char="§"/>
              <a:defRPr sz="20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vi-VN" altLang="en-US" sz="1000"/>
              <a:t>Inteligenţă artificială - generative AI</a:t>
            </a:r>
            <a:endParaRPr lang="en-GB" altLang="en-US" sz="1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Level">
  <a:themeElements>
    <a:clrScheme name="Level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Level">
      <a:majorFont>
        <a:latin typeface="Garamond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itchFamily="34" charset="0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Level</Template>
  <TotalTime>40189</TotalTime>
  <Words>9812</Words>
  <Application>Microsoft Office PowerPoint</Application>
  <PresentationFormat>On-screen Show (4:3)</PresentationFormat>
  <Paragraphs>2176</Paragraphs>
  <Slides>98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98</vt:i4>
      </vt:variant>
    </vt:vector>
  </HeadingPairs>
  <TitlesOfParts>
    <vt:vector size="106" baseType="lpstr">
      <vt:lpstr>Arial</vt:lpstr>
      <vt:lpstr>Garamond</vt:lpstr>
      <vt:lpstr>Lato</vt:lpstr>
      <vt:lpstr>Symbol</vt:lpstr>
      <vt:lpstr>Times New Roman</vt:lpstr>
      <vt:lpstr>Verdana</vt:lpstr>
      <vt:lpstr>Wingdings</vt:lpstr>
      <vt:lpstr>Level</vt:lpstr>
      <vt:lpstr>Intelligent modeling</vt:lpstr>
      <vt:lpstr>Sumar</vt:lpstr>
      <vt:lpstr>Rețele neuronale artificiale</vt:lpstr>
      <vt:lpstr>Procesarea textelor/limbajelor</vt:lpstr>
      <vt:lpstr>Procesarea textelor/limbajelor</vt:lpstr>
      <vt:lpstr>Large language Models (LLMs)</vt:lpstr>
      <vt:lpstr>Procesarea textelor/limbajelor</vt:lpstr>
      <vt:lpstr>Large language Models (LLMs)</vt:lpstr>
      <vt:lpstr>Large language Models (LLMs)</vt:lpstr>
      <vt:lpstr>Large language Models (LLMs)</vt:lpstr>
      <vt:lpstr>Large language Models (LLMs)</vt:lpstr>
      <vt:lpstr>Large language Models (LLMs)</vt:lpstr>
      <vt:lpstr>Large language Models (LLMs)</vt:lpstr>
      <vt:lpstr>Large language Models (LLMs)</vt:lpstr>
      <vt:lpstr>Large language Models (LLMs)</vt:lpstr>
      <vt:lpstr>Large language Models (LLMs)</vt:lpstr>
      <vt:lpstr>Pozitia in propozitie</vt:lpstr>
      <vt:lpstr>Pozitia normalizată in propozitie</vt:lpstr>
      <vt:lpstr>1-hot encoding</vt:lpstr>
      <vt:lpstr>Binary encoding</vt:lpstr>
      <vt:lpstr>Sin-based encoding (Rotary Positional Embeddings)</vt:lpstr>
      <vt:lpstr>Sin-based encoding</vt:lpstr>
      <vt:lpstr>Sin&amp;cos-based encoding</vt:lpstr>
      <vt:lpstr>Sin&amp;cos-based encoding</vt:lpstr>
      <vt:lpstr>Positional embedding</vt:lpstr>
      <vt:lpstr>Positional embedding</vt:lpstr>
      <vt:lpstr>Procesarea textelor/limbajelor</vt:lpstr>
      <vt:lpstr>LLMs - Mecanismul de “atentie” (attention) </vt:lpstr>
      <vt:lpstr>LLMs - 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PowerPoint Presentation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Mecanismul de “atentie” (attention) </vt:lpstr>
      <vt:lpstr>Procesarea textelor/limbajelor</vt:lpstr>
      <vt:lpstr>Procesarea textelor/limbajelor</vt:lpstr>
      <vt:lpstr>Procesarea textelor/limbajelor</vt:lpstr>
      <vt:lpstr>Procesarea textelor/limbajelor</vt:lpstr>
      <vt:lpstr>Tranformers</vt:lpstr>
      <vt:lpstr>Tranformers</vt:lpstr>
      <vt:lpstr>Tranformers</vt:lpstr>
      <vt:lpstr>Transformers - roadmap</vt:lpstr>
      <vt:lpstr>Cursul următor</vt:lpstr>
      <vt:lpstr>PowerPoint Presentation</vt:lpstr>
    </vt:vector>
  </TitlesOfParts>
  <Company>Home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Laura</dc:creator>
  <cp:lastModifiedBy>Laura Diosan</cp:lastModifiedBy>
  <cp:revision>1307</cp:revision>
  <dcterms:created xsi:type="dcterms:W3CDTF">2010-06-29T05:35:38Z</dcterms:created>
  <dcterms:modified xsi:type="dcterms:W3CDTF">2025-05-13T09:36:59Z</dcterms:modified>
</cp:coreProperties>
</file>

<file path=docProps/thumbnail.jpeg>
</file>